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70" r:id="rId5"/>
    <p:sldId id="271" r:id="rId6"/>
    <p:sldId id="686" r:id="rId7"/>
    <p:sldId id="286" r:id="rId8"/>
    <p:sldId id="257" r:id="rId9"/>
    <p:sldId id="708" r:id="rId10"/>
    <p:sldId id="709" r:id="rId11"/>
    <p:sldId id="710" r:id="rId12"/>
    <p:sldId id="718" r:id="rId13"/>
    <p:sldId id="302" r:id="rId14"/>
    <p:sldId id="711" r:id="rId15"/>
    <p:sldId id="713" r:id="rId16"/>
    <p:sldId id="714" r:id="rId17"/>
    <p:sldId id="716" r:id="rId18"/>
    <p:sldId id="717" r:id="rId19"/>
    <p:sldId id="26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C36346-7C00-8468-4998-F265B15DE78C}" name="Peggie Inyang" initials="PI" userId="S::peggie.inyang@girlsnotbrides.org::e3a19e4d-854b-4d3d-ad7a-310088c60f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77" autoAdjust="0"/>
  </p:normalViewPr>
  <p:slideViewPr>
    <p:cSldViewPr>
      <p:cViewPr varScale="1">
        <p:scale>
          <a:sx n="78" d="100"/>
          <a:sy n="78" d="100"/>
        </p:scale>
        <p:origin x="940" y="48"/>
      </p:cViewPr>
      <p:guideLst>
        <p:guide orient="horz" pos="1620"/>
        <p:guide pos="2880"/>
      </p:guideLst>
    </p:cSldViewPr>
  </p:slideViewPr>
  <p:notesTextViewPr>
    <p:cViewPr>
      <p:scale>
        <a:sx n="1" d="1"/>
        <a:sy n="1" d="1"/>
      </p:scale>
      <p:origin x="0" y="0"/>
    </p:cViewPr>
  </p:notesTextViewPr>
  <p:notesViewPr>
    <p:cSldViewPr>
      <p:cViewPr varScale="1">
        <p:scale>
          <a:sx n="123" d="100"/>
          <a:sy n="123" d="100"/>
        </p:scale>
        <p:origin x="-48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721DA-D77F-4159-8F95-AE4ACC142B76}" type="doc">
      <dgm:prSet loTypeId="urn:microsoft.com/office/officeart/2005/8/layout/gear1" loCatId="relationship" qsTypeId="urn:microsoft.com/office/officeart/2005/8/quickstyle/simple1" qsCatId="simple" csTypeId="urn:microsoft.com/office/officeart/2005/8/colors/accent1_2" csCatId="accent1" phldr="1"/>
      <dgm:spPr/>
    </dgm:pt>
    <dgm:pt modelId="{E9A4B64B-067D-4A76-BE22-0752911A725D}">
      <dgm:prSet phldrT="[Text]"/>
      <dgm:spPr/>
      <dgm:t>
        <a:bodyPr/>
        <a:lstStyle/>
        <a:p>
          <a:r>
            <a:rPr lang="en-GB" dirty="0"/>
            <a:t>Operations</a:t>
          </a:r>
        </a:p>
      </dgm:t>
    </dgm:pt>
    <dgm:pt modelId="{775B5896-40E9-4D6C-9D8C-1A29D9FDB6BB}" type="parTrans" cxnId="{683C2E23-2C08-4F9B-A9D8-7AA0492199C8}">
      <dgm:prSet/>
      <dgm:spPr/>
      <dgm:t>
        <a:bodyPr/>
        <a:lstStyle/>
        <a:p>
          <a:endParaRPr lang="en-GB"/>
        </a:p>
      </dgm:t>
    </dgm:pt>
    <dgm:pt modelId="{C64333D5-A724-4A76-B525-66C4CE9629D4}" type="sibTrans" cxnId="{683C2E23-2C08-4F9B-A9D8-7AA0492199C8}">
      <dgm:prSet/>
      <dgm:spPr/>
      <dgm:t>
        <a:bodyPr/>
        <a:lstStyle/>
        <a:p>
          <a:endParaRPr lang="en-GB"/>
        </a:p>
      </dgm:t>
    </dgm:pt>
    <dgm:pt modelId="{F0ABFCAC-5237-4760-AA83-1848E7F499AF}">
      <dgm:prSet phldrT="[Text]"/>
      <dgm:spPr/>
      <dgm:t>
        <a:bodyPr/>
        <a:lstStyle/>
        <a:p>
          <a:r>
            <a:rPr lang="en-GB" dirty="0"/>
            <a:t>Programmes</a:t>
          </a:r>
        </a:p>
      </dgm:t>
    </dgm:pt>
    <dgm:pt modelId="{17F6C52B-D516-4086-A3E6-F4C08AFCD9EE}" type="parTrans" cxnId="{C37F3608-1CE7-4AEE-A9E9-2D115F1E536F}">
      <dgm:prSet/>
      <dgm:spPr/>
      <dgm:t>
        <a:bodyPr/>
        <a:lstStyle/>
        <a:p>
          <a:endParaRPr lang="en-GB"/>
        </a:p>
      </dgm:t>
    </dgm:pt>
    <dgm:pt modelId="{56D757E2-8E21-4333-ABE1-5AB005C3C8DC}" type="sibTrans" cxnId="{C37F3608-1CE7-4AEE-A9E9-2D115F1E536F}">
      <dgm:prSet/>
      <dgm:spPr/>
      <dgm:t>
        <a:bodyPr/>
        <a:lstStyle/>
        <a:p>
          <a:endParaRPr lang="en-GB"/>
        </a:p>
      </dgm:t>
    </dgm:pt>
    <dgm:pt modelId="{B5AD9C5A-35F1-4B46-B566-9C9073144513}">
      <dgm:prSet phldrT="[Text]"/>
      <dgm:spPr/>
      <dgm:t>
        <a:bodyPr/>
        <a:lstStyle/>
        <a:p>
          <a:r>
            <a:rPr lang="en-GB" dirty="0"/>
            <a:t>People</a:t>
          </a:r>
        </a:p>
      </dgm:t>
    </dgm:pt>
    <dgm:pt modelId="{FABC09B2-B65A-4EBD-B1C6-F39A9457F909}" type="parTrans" cxnId="{B80CEEF4-0D4B-4284-90D7-426A3674D743}">
      <dgm:prSet/>
      <dgm:spPr/>
      <dgm:t>
        <a:bodyPr/>
        <a:lstStyle/>
        <a:p>
          <a:endParaRPr lang="en-GB"/>
        </a:p>
      </dgm:t>
    </dgm:pt>
    <dgm:pt modelId="{463C21F7-4BDE-449C-A733-85D960ABBA27}" type="sibTrans" cxnId="{B80CEEF4-0D4B-4284-90D7-426A3674D743}">
      <dgm:prSet/>
      <dgm:spPr/>
      <dgm:t>
        <a:bodyPr/>
        <a:lstStyle/>
        <a:p>
          <a:endParaRPr lang="en-GB"/>
        </a:p>
      </dgm:t>
    </dgm:pt>
    <dgm:pt modelId="{517F362E-9AD1-4296-BA8C-60CE13CC197D}" type="pres">
      <dgm:prSet presAssocID="{DC9721DA-D77F-4159-8F95-AE4ACC142B76}" presName="composite" presStyleCnt="0">
        <dgm:presLayoutVars>
          <dgm:chMax val="3"/>
          <dgm:animLvl val="lvl"/>
          <dgm:resizeHandles val="exact"/>
        </dgm:presLayoutVars>
      </dgm:prSet>
      <dgm:spPr/>
    </dgm:pt>
    <dgm:pt modelId="{1283A048-6A18-4E19-9FC1-67DDE9C6F2A3}" type="pres">
      <dgm:prSet presAssocID="{E9A4B64B-067D-4A76-BE22-0752911A725D}" presName="gear1" presStyleLbl="node1" presStyleIdx="0" presStyleCnt="3" custLinFactNeighborX="-26850" custLinFactNeighborY="-9937">
        <dgm:presLayoutVars>
          <dgm:chMax val="1"/>
          <dgm:bulletEnabled val="1"/>
        </dgm:presLayoutVars>
      </dgm:prSet>
      <dgm:spPr/>
    </dgm:pt>
    <dgm:pt modelId="{9A9CD86C-1912-4F5B-BA63-FC4FEDE7DB34}" type="pres">
      <dgm:prSet presAssocID="{E9A4B64B-067D-4A76-BE22-0752911A725D}" presName="gear1srcNode" presStyleLbl="node1" presStyleIdx="0" presStyleCnt="3"/>
      <dgm:spPr/>
    </dgm:pt>
    <dgm:pt modelId="{E799F662-8ADD-4C53-B731-A5D774F01B83}" type="pres">
      <dgm:prSet presAssocID="{E9A4B64B-067D-4A76-BE22-0752911A725D}" presName="gear1dstNode" presStyleLbl="node1" presStyleIdx="0" presStyleCnt="3"/>
      <dgm:spPr/>
    </dgm:pt>
    <dgm:pt modelId="{6ED459BC-2AC5-4D8B-88E0-87B502F098B4}" type="pres">
      <dgm:prSet presAssocID="{F0ABFCAC-5237-4760-AA83-1848E7F499AF}" presName="gear2" presStyleLbl="node1" presStyleIdx="1" presStyleCnt="3" custLinFactNeighborX="-50078" custLinFactNeighborY="24651">
        <dgm:presLayoutVars>
          <dgm:chMax val="1"/>
          <dgm:bulletEnabled val="1"/>
        </dgm:presLayoutVars>
      </dgm:prSet>
      <dgm:spPr/>
    </dgm:pt>
    <dgm:pt modelId="{1469BF70-3A61-4BD4-A69E-0999F58E7A34}" type="pres">
      <dgm:prSet presAssocID="{F0ABFCAC-5237-4760-AA83-1848E7F499AF}" presName="gear2srcNode" presStyleLbl="node1" presStyleIdx="1" presStyleCnt="3"/>
      <dgm:spPr/>
    </dgm:pt>
    <dgm:pt modelId="{5E4639B1-51AE-419B-B295-6E3936E0248F}" type="pres">
      <dgm:prSet presAssocID="{F0ABFCAC-5237-4760-AA83-1848E7F499AF}" presName="gear2dstNode" presStyleLbl="node1" presStyleIdx="1" presStyleCnt="3"/>
      <dgm:spPr/>
    </dgm:pt>
    <dgm:pt modelId="{D0B14315-22C4-4938-BE07-7393CF4BB6C2}" type="pres">
      <dgm:prSet presAssocID="{B5AD9C5A-35F1-4B46-B566-9C9073144513}" presName="gear3" presStyleLbl="node1" presStyleIdx="2" presStyleCnt="3" custLinFactNeighborX="-54893" custLinFactNeighborY="0"/>
      <dgm:spPr/>
    </dgm:pt>
    <dgm:pt modelId="{C8DDAF3F-29AC-4DEA-8B5C-BA5739ACD344}" type="pres">
      <dgm:prSet presAssocID="{B5AD9C5A-35F1-4B46-B566-9C9073144513}" presName="gear3tx" presStyleLbl="node1" presStyleIdx="2" presStyleCnt="3">
        <dgm:presLayoutVars>
          <dgm:chMax val="1"/>
          <dgm:bulletEnabled val="1"/>
        </dgm:presLayoutVars>
      </dgm:prSet>
      <dgm:spPr/>
    </dgm:pt>
    <dgm:pt modelId="{CA683BF1-C06A-4FE4-9203-5F22987FE487}" type="pres">
      <dgm:prSet presAssocID="{B5AD9C5A-35F1-4B46-B566-9C9073144513}" presName="gear3srcNode" presStyleLbl="node1" presStyleIdx="2" presStyleCnt="3"/>
      <dgm:spPr/>
    </dgm:pt>
    <dgm:pt modelId="{9FE1817D-BEFD-47FB-A05C-7F9BACEE148E}" type="pres">
      <dgm:prSet presAssocID="{B5AD9C5A-35F1-4B46-B566-9C9073144513}" presName="gear3dstNode" presStyleLbl="node1" presStyleIdx="2" presStyleCnt="3"/>
      <dgm:spPr/>
    </dgm:pt>
    <dgm:pt modelId="{62CC8C27-8797-4CDB-9111-85D81ECFBF28}" type="pres">
      <dgm:prSet presAssocID="{C64333D5-A724-4A76-B525-66C4CE9629D4}" presName="connector1" presStyleLbl="sibTrans2D1" presStyleIdx="0" presStyleCnt="3" custLinFactNeighborX="-4524" custLinFactNeighborY="-11437"/>
      <dgm:spPr/>
    </dgm:pt>
    <dgm:pt modelId="{9845A9F9-E7C1-4AD6-8463-368A5F37ED2B}" type="pres">
      <dgm:prSet presAssocID="{56D757E2-8E21-4333-ABE1-5AB005C3C8DC}" presName="connector2" presStyleLbl="sibTrans2D1" presStyleIdx="1" presStyleCnt="3" custLinFactNeighborX="-11566" custLinFactNeighborY="-54649"/>
      <dgm:spPr/>
    </dgm:pt>
    <dgm:pt modelId="{EAD5878C-7CAE-473F-BBB2-B6D4A228319A}" type="pres">
      <dgm:prSet presAssocID="{463C21F7-4BDE-449C-A733-85D960ABBA27}" presName="connector3" presStyleLbl="sibTrans2D1" presStyleIdx="2" presStyleCnt="3" custLinFactNeighborX="-73661" custLinFactNeighborY="95857"/>
      <dgm:spPr/>
    </dgm:pt>
  </dgm:ptLst>
  <dgm:cxnLst>
    <dgm:cxn modelId="{C37F3608-1CE7-4AEE-A9E9-2D115F1E536F}" srcId="{DC9721DA-D77F-4159-8F95-AE4ACC142B76}" destId="{F0ABFCAC-5237-4760-AA83-1848E7F499AF}" srcOrd="1" destOrd="0" parTransId="{17F6C52B-D516-4086-A3E6-F4C08AFCD9EE}" sibTransId="{56D757E2-8E21-4333-ABE1-5AB005C3C8DC}"/>
    <dgm:cxn modelId="{7EA4B81D-A955-4B99-94D5-32EF1A665AD0}" type="presOf" srcId="{F0ABFCAC-5237-4760-AA83-1848E7F499AF}" destId="{6ED459BC-2AC5-4D8B-88E0-87B502F098B4}" srcOrd="0" destOrd="0" presId="urn:microsoft.com/office/officeart/2005/8/layout/gear1"/>
    <dgm:cxn modelId="{683C2E23-2C08-4F9B-A9D8-7AA0492199C8}" srcId="{DC9721DA-D77F-4159-8F95-AE4ACC142B76}" destId="{E9A4B64B-067D-4A76-BE22-0752911A725D}" srcOrd="0" destOrd="0" parTransId="{775B5896-40E9-4D6C-9D8C-1A29D9FDB6BB}" sibTransId="{C64333D5-A724-4A76-B525-66C4CE9629D4}"/>
    <dgm:cxn modelId="{D270F927-F36F-44AF-AE5B-7AB91726FA5F}" type="presOf" srcId="{E9A4B64B-067D-4A76-BE22-0752911A725D}" destId="{E799F662-8ADD-4C53-B731-A5D774F01B83}" srcOrd="2" destOrd="0" presId="urn:microsoft.com/office/officeart/2005/8/layout/gear1"/>
    <dgm:cxn modelId="{3F00FF38-B6B2-4D0E-9CB0-E8420D6909AD}" type="presOf" srcId="{F0ABFCAC-5237-4760-AA83-1848E7F499AF}" destId="{5E4639B1-51AE-419B-B295-6E3936E0248F}" srcOrd="2" destOrd="0" presId="urn:microsoft.com/office/officeart/2005/8/layout/gear1"/>
    <dgm:cxn modelId="{19969648-D0B5-4EE7-8FCF-07A54487FC54}" type="presOf" srcId="{B5AD9C5A-35F1-4B46-B566-9C9073144513}" destId="{9FE1817D-BEFD-47FB-A05C-7F9BACEE148E}" srcOrd="3" destOrd="0" presId="urn:microsoft.com/office/officeart/2005/8/layout/gear1"/>
    <dgm:cxn modelId="{08849249-FEA5-4B5F-9080-F64831CEFB9C}" type="presOf" srcId="{B5AD9C5A-35F1-4B46-B566-9C9073144513}" destId="{D0B14315-22C4-4938-BE07-7393CF4BB6C2}" srcOrd="0" destOrd="0" presId="urn:microsoft.com/office/officeart/2005/8/layout/gear1"/>
    <dgm:cxn modelId="{50F8DF6A-E480-4A22-9CF2-3D75FE9C7CF1}" type="presOf" srcId="{C64333D5-A724-4A76-B525-66C4CE9629D4}" destId="{62CC8C27-8797-4CDB-9111-85D81ECFBF28}" srcOrd="0" destOrd="0" presId="urn:microsoft.com/office/officeart/2005/8/layout/gear1"/>
    <dgm:cxn modelId="{5965A475-380F-44BE-9DF7-2E50F5F748D4}" type="presOf" srcId="{56D757E2-8E21-4333-ABE1-5AB005C3C8DC}" destId="{9845A9F9-E7C1-4AD6-8463-368A5F37ED2B}" srcOrd="0" destOrd="0" presId="urn:microsoft.com/office/officeart/2005/8/layout/gear1"/>
    <dgm:cxn modelId="{86871059-3649-4E6E-A698-62773C1C544A}" type="presOf" srcId="{F0ABFCAC-5237-4760-AA83-1848E7F499AF}" destId="{1469BF70-3A61-4BD4-A69E-0999F58E7A34}" srcOrd="1" destOrd="0" presId="urn:microsoft.com/office/officeart/2005/8/layout/gear1"/>
    <dgm:cxn modelId="{63E0449F-FAA5-439E-83B6-C0CD6659CDF0}" type="presOf" srcId="{E9A4B64B-067D-4A76-BE22-0752911A725D}" destId="{9A9CD86C-1912-4F5B-BA63-FC4FEDE7DB34}" srcOrd="1" destOrd="0" presId="urn:microsoft.com/office/officeart/2005/8/layout/gear1"/>
    <dgm:cxn modelId="{2ACE24C8-6E33-495D-8D06-6D13AEF9A94A}" type="presOf" srcId="{DC9721DA-D77F-4159-8F95-AE4ACC142B76}" destId="{517F362E-9AD1-4296-BA8C-60CE13CC197D}" srcOrd="0" destOrd="0" presId="urn:microsoft.com/office/officeart/2005/8/layout/gear1"/>
    <dgm:cxn modelId="{6BD9D5DB-867A-481A-B9A8-BDAB5F395530}" type="presOf" srcId="{463C21F7-4BDE-449C-A733-85D960ABBA27}" destId="{EAD5878C-7CAE-473F-BBB2-B6D4A228319A}" srcOrd="0" destOrd="0" presId="urn:microsoft.com/office/officeart/2005/8/layout/gear1"/>
    <dgm:cxn modelId="{A970E2E2-A0FB-48C5-9EF6-6B9589C8ECED}" type="presOf" srcId="{B5AD9C5A-35F1-4B46-B566-9C9073144513}" destId="{C8DDAF3F-29AC-4DEA-8B5C-BA5739ACD344}" srcOrd="1" destOrd="0" presId="urn:microsoft.com/office/officeart/2005/8/layout/gear1"/>
    <dgm:cxn modelId="{84D67CEB-A060-4C1B-9D76-E01286D25314}" type="presOf" srcId="{E9A4B64B-067D-4A76-BE22-0752911A725D}" destId="{1283A048-6A18-4E19-9FC1-67DDE9C6F2A3}" srcOrd="0" destOrd="0" presId="urn:microsoft.com/office/officeart/2005/8/layout/gear1"/>
    <dgm:cxn modelId="{B80CEEF4-0D4B-4284-90D7-426A3674D743}" srcId="{DC9721DA-D77F-4159-8F95-AE4ACC142B76}" destId="{B5AD9C5A-35F1-4B46-B566-9C9073144513}" srcOrd="2" destOrd="0" parTransId="{FABC09B2-B65A-4EBD-B1C6-F39A9457F909}" sibTransId="{463C21F7-4BDE-449C-A733-85D960ABBA27}"/>
    <dgm:cxn modelId="{4D86D5F8-FB90-4A7D-AC5D-69559450E766}" type="presOf" srcId="{B5AD9C5A-35F1-4B46-B566-9C9073144513}" destId="{CA683BF1-C06A-4FE4-9203-5F22987FE487}" srcOrd="2" destOrd="0" presId="urn:microsoft.com/office/officeart/2005/8/layout/gear1"/>
    <dgm:cxn modelId="{92AC7938-79CD-454A-A65D-1A1B10EF97E4}" type="presParOf" srcId="{517F362E-9AD1-4296-BA8C-60CE13CC197D}" destId="{1283A048-6A18-4E19-9FC1-67DDE9C6F2A3}" srcOrd="0" destOrd="0" presId="urn:microsoft.com/office/officeart/2005/8/layout/gear1"/>
    <dgm:cxn modelId="{C43C409E-91D6-40A4-AEC9-3C2B0030B4F5}" type="presParOf" srcId="{517F362E-9AD1-4296-BA8C-60CE13CC197D}" destId="{9A9CD86C-1912-4F5B-BA63-FC4FEDE7DB34}" srcOrd="1" destOrd="0" presId="urn:microsoft.com/office/officeart/2005/8/layout/gear1"/>
    <dgm:cxn modelId="{17B75A8C-C20A-4D80-9016-50797A60C3AB}" type="presParOf" srcId="{517F362E-9AD1-4296-BA8C-60CE13CC197D}" destId="{E799F662-8ADD-4C53-B731-A5D774F01B83}" srcOrd="2" destOrd="0" presId="urn:microsoft.com/office/officeart/2005/8/layout/gear1"/>
    <dgm:cxn modelId="{355B61B9-2705-419B-830E-FBC962691711}" type="presParOf" srcId="{517F362E-9AD1-4296-BA8C-60CE13CC197D}" destId="{6ED459BC-2AC5-4D8B-88E0-87B502F098B4}" srcOrd="3" destOrd="0" presId="urn:microsoft.com/office/officeart/2005/8/layout/gear1"/>
    <dgm:cxn modelId="{E40DC03F-2A05-4ECD-89F5-D730BE053836}" type="presParOf" srcId="{517F362E-9AD1-4296-BA8C-60CE13CC197D}" destId="{1469BF70-3A61-4BD4-A69E-0999F58E7A34}" srcOrd="4" destOrd="0" presId="urn:microsoft.com/office/officeart/2005/8/layout/gear1"/>
    <dgm:cxn modelId="{CB8FC9C8-B13B-464B-82C6-5646D4899A30}" type="presParOf" srcId="{517F362E-9AD1-4296-BA8C-60CE13CC197D}" destId="{5E4639B1-51AE-419B-B295-6E3936E0248F}" srcOrd="5" destOrd="0" presId="urn:microsoft.com/office/officeart/2005/8/layout/gear1"/>
    <dgm:cxn modelId="{A8AEE8CA-5DF0-473A-8422-48322625E500}" type="presParOf" srcId="{517F362E-9AD1-4296-BA8C-60CE13CC197D}" destId="{D0B14315-22C4-4938-BE07-7393CF4BB6C2}" srcOrd="6" destOrd="0" presId="urn:microsoft.com/office/officeart/2005/8/layout/gear1"/>
    <dgm:cxn modelId="{6547661F-88D2-4621-8A68-2F2DFB66B846}" type="presParOf" srcId="{517F362E-9AD1-4296-BA8C-60CE13CC197D}" destId="{C8DDAF3F-29AC-4DEA-8B5C-BA5739ACD344}" srcOrd="7" destOrd="0" presId="urn:microsoft.com/office/officeart/2005/8/layout/gear1"/>
    <dgm:cxn modelId="{0F4EF66A-9C56-452C-9608-CEAFA71C52CA}" type="presParOf" srcId="{517F362E-9AD1-4296-BA8C-60CE13CC197D}" destId="{CA683BF1-C06A-4FE4-9203-5F22987FE487}" srcOrd="8" destOrd="0" presId="urn:microsoft.com/office/officeart/2005/8/layout/gear1"/>
    <dgm:cxn modelId="{2A1E29D0-9AB3-4F73-8922-B427272DC557}" type="presParOf" srcId="{517F362E-9AD1-4296-BA8C-60CE13CC197D}" destId="{9FE1817D-BEFD-47FB-A05C-7F9BACEE148E}" srcOrd="9" destOrd="0" presId="urn:microsoft.com/office/officeart/2005/8/layout/gear1"/>
    <dgm:cxn modelId="{48069468-56B0-4F94-8477-076719123296}" type="presParOf" srcId="{517F362E-9AD1-4296-BA8C-60CE13CC197D}" destId="{62CC8C27-8797-4CDB-9111-85D81ECFBF28}" srcOrd="10" destOrd="0" presId="urn:microsoft.com/office/officeart/2005/8/layout/gear1"/>
    <dgm:cxn modelId="{A5FC72FE-DDDF-4BFB-A2CB-2254EB9157AF}" type="presParOf" srcId="{517F362E-9AD1-4296-BA8C-60CE13CC197D}" destId="{9845A9F9-E7C1-4AD6-8463-368A5F37ED2B}" srcOrd="11" destOrd="0" presId="urn:microsoft.com/office/officeart/2005/8/layout/gear1"/>
    <dgm:cxn modelId="{D48B6043-4E9C-4886-960F-A73245E24FEF}" type="presParOf" srcId="{517F362E-9AD1-4296-BA8C-60CE13CC197D}" destId="{EAD5878C-7CAE-473F-BBB2-B6D4A228319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3A048-6A18-4E19-9FC1-67DDE9C6F2A3}">
      <dsp:nvSpPr>
        <dsp:cNvPr id="0" name=""/>
        <dsp:cNvSpPr/>
      </dsp:nvSpPr>
      <dsp:spPr>
        <a:xfrm>
          <a:off x="1224134" y="1224128"/>
          <a:ext cx="1702989" cy="17029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Operations</a:t>
          </a:r>
        </a:p>
      </dsp:txBody>
      <dsp:txXfrm>
        <a:off x="1566511" y="1623045"/>
        <a:ext cx="1018235" cy="875372"/>
      </dsp:txXfrm>
    </dsp:sp>
    <dsp:sp modelId="{6ED459BC-2AC5-4D8B-88E0-87B502F098B4}">
      <dsp:nvSpPr>
        <dsp:cNvPr id="0" name=""/>
        <dsp:cNvSpPr/>
      </dsp:nvSpPr>
      <dsp:spPr>
        <a:xfrm>
          <a:off x="70321" y="1296141"/>
          <a:ext cx="1238537" cy="123853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Programmes</a:t>
          </a:r>
        </a:p>
      </dsp:txBody>
      <dsp:txXfrm>
        <a:off x="382126" y="1609831"/>
        <a:ext cx="614927" cy="611157"/>
      </dsp:txXfrm>
    </dsp:sp>
    <dsp:sp modelId="{D0B14315-22C4-4938-BE07-7393CF4BB6C2}">
      <dsp:nvSpPr>
        <dsp:cNvPr id="0" name=""/>
        <dsp:cNvSpPr/>
      </dsp:nvSpPr>
      <dsp:spPr>
        <a:xfrm rot="20700000">
          <a:off x="568419" y="136365"/>
          <a:ext cx="1213514" cy="121351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People</a:t>
          </a:r>
        </a:p>
      </dsp:txBody>
      <dsp:txXfrm rot="-20700000">
        <a:off x="834578" y="402524"/>
        <a:ext cx="681195" cy="681195"/>
      </dsp:txXfrm>
    </dsp:sp>
    <dsp:sp modelId="{62CC8C27-8797-4CDB-9111-85D81ECFBF28}">
      <dsp:nvSpPr>
        <dsp:cNvPr id="0" name=""/>
        <dsp:cNvSpPr/>
      </dsp:nvSpPr>
      <dsp:spPr>
        <a:xfrm>
          <a:off x="1440155" y="893638"/>
          <a:ext cx="2179826" cy="2179826"/>
        </a:xfrm>
        <a:prstGeom prst="circularArrow">
          <a:avLst>
            <a:gd name="adj1" fmla="val 4687"/>
            <a:gd name="adj2" fmla="val 299029"/>
            <a:gd name="adj3" fmla="val 2482661"/>
            <a:gd name="adj4" fmla="val 1593543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45A9F9-E7C1-4AD6-8463-368A5F37ED2B}">
      <dsp:nvSpPr>
        <dsp:cNvPr id="0" name=""/>
        <dsp:cNvSpPr/>
      </dsp:nvSpPr>
      <dsp:spPr>
        <a:xfrm>
          <a:off x="288034" y="-144019"/>
          <a:ext cx="1583779" cy="15837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5878C-7CAE-473F-BBB2-B6D4A228319A}">
      <dsp:nvSpPr>
        <dsp:cNvPr id="0" name=""/>
        <dsp:cNvSpPr/>
      </dsp:nvSpPr>
      <dsp:spPr>
        <a:xfrm>
          <a:off x="-154294" y="1512158"/>
          <a:ext cx="1707633" cy="17076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94EDC7-CC75-4FB8-99EA-5C84FC69B6BB}" type="datetimeFigureOut">
              <a:rPr lang="en-GB" smtClean="0"/>
              <a:t>17/06/2024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B7C024-86E6-40F4-8CA2-18F071F707B6}" type="slidenum">
              <a:rPr lang="en-GB" smtClean="0"/>
              <a:t>‹#›</a:t>
            </a:fld>
            <a:endParaRPr lang="en-GB"/>
          </a:p>
        </p:txBody>
      </p:sp>
    </p:spTree>
    <p:extLst>
      <p:ext uri="{BB962C8B-B14F-4D97-AF65-F5344CB8AC3E}">
        <p14:creationId xmlns:p14="http://schemas.microsoft.com/office/powerpoint/2010/main" val="2905377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042C-B094-48E3-8F1D-050E12FC1A83}"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5FB00-0BD9-4F75-8C69-4DFC5D39ADF6}" type="slidenum">
              <a:rPr lang="en-GB" smtClean="0"/>
              <a:t>‹#›</a:t>
            </a:fld>
            <a:endParaRPr lang="en-GB"/>
          </a:p>
        </p:txBody>
      </p:sp>
    </p:spTree>
    <p:extLst>
      <p:ext uri="{BB962C8B-B14F-4D97-AF65-F5344CB8AC3E}">
        <p14:creationId xmlns:p14="http://schemas.microsoft.com/office/powerpoint/2010/main" val="261710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20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A5FB00-0BD9-4F75-8C69-4DFC5D39ADF6}" type="slidenum">
              <a:rPr lang="en-GB" smtClean="0"/>
              <a:t>8</a:t>
            </a:fld>
            <a:endParaRPr lang="en-GB"/>
          </a:p>
        </p:txBody>
      </p:sp>
    </p:spTree>
    <p:extLst>
      <p:ext uri="{BB962C8B-B14F-4D97-AF65-F5344CB8AC3E}">
        <p14:creationId xmlns:p14="http://schemas.microsoft.com/office/powerpoint/2010/main" val="54307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971550"/>
            <a:ext cx="9144000" cy="4171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971550"/>
            <a:ext cx="9144000" cy="2990041"/>
          </a:xfrm>
          <a:prstGeom prst="rect">
            <a:avLst/>
          </a:prstGeom>
        </p:spPr>
      </p:pic>
      <p:sp>
        <p:nvSpPr>
          <p:cNvPr id="2" name="Title 1"/>
          <p:cNvSpPr>
            <a:spLocks noGrp="1"/>
          </p:cNvSpPr>
          <p:nvPr>
            <p:ph type="ctrTitle"/>
          </p:nvPr>
        </p:nvSpPr>
        <p:spPr>
          <a:xfrm>
            <a:off x="457200" y="1314451"/>
            <a:ext cx="8229600" cy="1885949"/>
          </a:xfrm>
        </p:spPr>
        <p:txBody>
          <a:bodyPr>
            <a:noAutofit/>
          </a:bodyPr>
          <a:lstStyle>
            <a:lvl1pPr>
              <a:defRPr sz="7200"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57200" y="3200400"/>
            <a:ext cx="8229600" cy="8001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17/06/2024</a:t>
            </a:fld>
            <a:endParaRPr lang="en-GB" dirty="0"/>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285750"/>
            <a:ext cx="4572220" cy="502944"/>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3" name="Title 1"/>
          <p:cNvSpPr>
            <a:spLocks noGrp="1"/>
          </p:cNvSpPr>
          <p:nvPr>
            <p:ph type="title" hasCustomPrompt="1"/>
          </p:nvPr>
        </p:nvSpPr>
        <p:spPr>
          <a:xfrm>
            <a:off x="4572000" y="0"/>
            <a:ext cx="4572000" cy="51435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9144000" cy="5143500"/>
          </a:xfrm>
          <a:prstGeom prst="rect">
            <a:avLst/>
          </a:prstGeom>
        </p:spPr>
      </p:pic>
      <p:sp>
        <p:nvSpPr>
          <p:cNvPr id="2" name="Title 1"/>
          <p:cNvSpPr>
            <a:spLocks noGrp="1"/>
          </p:cNvSpPr>
          <p:nvPr>
            <p:ph type="title"/>
          </p:nvPr>
        </p:nvSpPr>
        <p:spPr>
          <a:xfrm>
            <a:off x="457200" y="3771900"/>
            <a:ext cx="8258628" cy="425054"/>
          </a:xfrm>
        </p:spPr>
        <p:txBody>
          <a:bodyPr anchor="b">
            <a:normAutofit/>
          </a:bodyPr>
          <a:lstStyle>
            <a:lvl1pPr algn="l">
              <a:defRPr sz="2400" b="1">
                <a:solidFill>
                  <a:schemeClr val="bg1"/>
                </a:solidFill>
              </a:defRPr>
            </a:lvl1pPr>
          </a:lstStyle>
          <a:p>
            <a:r>
              <a:rPr lang="en-US"/>
              <a:t>Click to edit Master title style</a:t>
            </a:r>
            <a:endParaRPr lang="en-GB" dirty="0"/>
          </a:p>
        </p:txBody>
      </p:sp>
      <p:sp>
        <p:nvSpPr>
          <p:cNvPr id="4" name="Text Placeholder 3"/>
          <p:cNvSpPr>
            <a:spLocks noGrp="1"/>
          </p:cNvSpPr>
          <p:nvPr>
            <p:ph type="body" sz="half" idx="2"/>
          </p:nvPr>
        </p:nvSpPr>
        <p:spPr>
          <a:xfrm>
            <a:off x="457200" y="4286250"/>
            <a:ext cx="8229600" cy="40005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971550"/>
            <a:ext cx="9144000" cy="320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819150"/>
            <a:ext cx="9144000" cy="3268980"/>
          </a:xfrm>
          <a:prstGeom prst="rect">
            <a:avLst/>
          </a:prstGeom>
        </p:spPr>
      </p:pic>
      <p:sp>
        <p:nvSpPr>
          <p:cNvPr id="2" name="Title 1"/>
          <p:cNvSpPr>
            <a:spLocks noGrp="1"/>
          </p:cNvSpPr>
          <p:nvPr>
            <p:ph type="ctrTitle" hasCustomPrompt="1"/>
          </p:nvPr>
        </p:nvSpPr>
        <p:spPr>
          <a:xfrm>
            <a:off x="457200" y="971551"/>
            <a:ext cx="8229600" cy="1600199"/>
          </a:xfrm>
        </p:spPr>
        <p:txBody>
          <a:bodyPr>
            <a:noAutofit/>
          </a:bodyPr>
          <a:lstStyle>
            <a:lvl1pPr>
              <a:defRPr sz="7200" cap="all" baseline="0">
                <a:solidFill>
                  <a:schemeClr val="tx1"/>
                </a:solidFill>
              </a:defRPr>
            </a:lvl1pPr>
          </a:lstStyle>
          <a:p>
            <a:r>
              <a:rPr lang="en-US" dirty="0"/>
              <a:t>THANK YOU</a:t>
            </a:r>
            <a:endParaRPr lang="en-GB" dirty="0"/>
          </a:p>
        </p:txBody>
      </p:sp>
      <p:sp>
        <p:nvSpPr>
          <p:cNvPr id="3" name="Subtitle 2"/>
          <p:cNvSpPr>
            <a:spLocks noGrp="1"/>
          </p:cNvSpPr>
          <p:nvPr>
            <p:ph type="subTitle" idx="1"/>
          </p:nvPr>
        </p:nvSpPr>
        <p:spPr>
          <a:xfrm>
            <a:off x="457200" y="2571750"/>
            <a:ext cx="8229600" cy="4571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685800" y="3718833"/>
            <a:ext cx="2133600" cy="273844"/>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17/06/2024</a:t>
            </a:fld>
            <a:endParaRPr lang="en-GB" dirty="0"/>
          </a:p>
        </p:txBody>
      </p:sp>
      <p:sp>
        <p:nvSpPr>
          <p:cNvPr id="5" name="Footer Placeholder 4"/>
          <p:cNvSpPr>
            <a:spLocks noGrp="1"/>
          </p:cNvSpPr>
          <p:nvPr>
            <p:ph type="ftr" sz="quarter" idx="11"/>
          </p:nvPr>
        </p:nvSpPr>
        <p:spPr>
          <a:xfrm>
            <a:off x="3352800" y="3718833"/>
            <a:ext cx="2895600" cy="273844"/>
          </a:xfrm>
        </p:spPr>
        <p:txBody>
          <a:bodyPr/>
          <a:lstStyle>
            <a:lvl1pPr algn="ctr">
              <a:defRPr sz="1800">
                <a:solidFill>
                  <a:schemeClr val="tx1">
                    <a:lumMod val="50000"/>
                  </a:schemeClr>
                </a:solidFill>
                <a:latin typeface="+mj-lt"/>
              </a:defRPr>
            </a:lvl1pPr>
          </a:lstStyle>
          <a:p>
            <a:endParaRPr lang="en-GB" dirty="0"/>
          </a:p>
        </p:txBody>
      </p:sp>
      <p:sp>
        <p:nvSpPr>
          <p:cNvPr id="6" name="Slide Number Placeholder 5"/>
          <p:cNvSpPr>
            <a:spLocks noGrp="1"/>
          </p:cNvSpPr>
          <p:nvPr>
            <p:ph type="sldNum" sz="quarter" idx="12"/>
          </p:nvPr>
        </p:nvSpPr>
        <p:spPr>
          <a:xfrm>
            <a:off x="6324600" y="3718833"/>
            <a:ext cx="2133600" cy="273844"/>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285750"/>
            <a:ext cx="4572220" cy="502944"/>
          </a:xfrm>
          <a:prstGeom prst="rect">
            <a:avLst/>
          </a:prstGeom>
        </p:spPr>
      </p:pic>
      <p:sp>
        <p:nvSpPr>
          <p:cNvPr id="10" name="Date Placeholder 3"/>
          <p:cNvSpPr txBox="1">
            <a:spLocks/>
          </p:cNvSpPr>
          <p:nvPr userDrawn="1"/>
        </p:nvSpPr>
        <p:spPr>
          <a:xfrm>
            <a:off x="678543" y="4572000"/>
            <a:ext cx="2133600" cy="273844"/>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dirty="0">
                <a:solidFill>
                  <a:schemeClr val="accent2"/>
                </a:solidFill>
                <a:latin typeface="FontAwesome" pitchFamily="50" charset="0"/>
                <a:ea typeface="+mn-ea"/>
                <a:cs typeface="+mn-cs"/>
              </a:rPr>
              <a:t></a:t>
            </a:r>
            <a:r>
              <a:rPr lang="en-GB" sz="3200" b="0" i="0" u="none" strike="noStrike" kern="1200" baseline="30000" dirty="0" err="1">
                <a:solidFill>
                  <a:schemeClr val="tx1">
                    <a:lumMod val="50000"/>
                  </a:schemeClr>
                </a:solidFill>
                <a:latin typeface="+mj-lt"/>
                <a:ea typeface="+mn-ea"/>
                <a:cs typeface="+mn-cs"/>
              </a:rPr>
              <a:t>GirlsNotBrides</a:t>
            </a:r>
            <a:endParaRPr lang="en-GB" sz="3200" b="0" i="0" u="none" strike="noStrike" kern="1200" baseline="30000" dirty="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6" y="4582886"/>
            <a:ext cx="1988456" cy="273844"/>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dirty="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dirty="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dirty="0">
              <a:ln>
                <a:noFill/>
              </a:ln>
              <a:solidFill>
                <a:srgbClr val="304048">
                  <a:lumMod val="50000"/>
                </a:srgbClr>
              </a:solidFill>
              <a:effectLst/>
              <a:uLnTx/>
              <a:uFillTx/>
              <a:latin typeface="+mj-lt"/>
              <a:ea typeface="+mn-ea"/>
              <a:cs typeface="+mn-cs"/>
            </a:endParaRPr>
          </a:p>
        </p:txBody>
      </p:sp>
      <p:sp>
        <p:nvSpPr>
          <p:cNvPr id="12" name="Slide Number Placeholder 5"/>
          <p:cNvSpPr txBox="1">
            <a:spLocks/>
          </p:cNvSpPr>
          <p:nvPr userDrawn="1"/>
        </p:nvSpPr>
        <p:spPr>
          <a:xfrm>
            <a:off x="4953001" y="4572000"/>
            <a:ext cx="3497943" cy="273844"/>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dirty="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dirty="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874521"/>
            <a:ext cx="9144000" cy="326898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ctr">
              <a:defRPr sz="4000" b="1" cap="none">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342901"/>
            <a:ext cx="7772400" cy="40004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17/06/2024</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4366022"/>
          </a:xfrm>
        </p:spPr>
        <p:txBody>
          <a:bodyPr>
            <a:normAutofit/>
          </a:bodyPr>
          <a:lstStyle>
            <a:lvl1pPr>
              <a:defRPr sz="720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4CDA988-E53B-4089-86E7-AD5042731DD3}"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1"/>
            <a:ext cx="4572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2" name="Title 1"/>
          <p:cNvSpPr>
            <a:spLocks noGrp="1"/>
          </p:cNvSpPr>
          <p:nvPr>
            <p:ph type="title" hasCustomPrompt="1"/>
          </p:nvPr>
        </p:nvSpPr>
        <p:spPr>
          <a:xfrm>
            <a:off x="0" y="0"/>
            <a:ext cx="4572000" cy="51435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4572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2" name="Title 1"/>
          <p:cNvSpPr>
            <a:spLocks noGrp="1"/>
          </p:cNvSpPr>
          <p:nvPr>
            <p:ph type="title" hasCustomPrompt="1"/>
          </p:nvPr>
        </p:nvSpPr>
        <p:spPr>
          <a:xfrm>
            <a:off x="4557486" y="0"/>
            <a:ext cx="4572000" cy="5143500"/>
          </a:xfrm>
          <a:solidFill>
            <a:srgbClr val="FFFFFF"/>
          </a:solidFill>
        </p:spPr>
        <p:txBody>
          <a:bodyPr lIns="457200" tIns="457200" rIns="457200" bIns="457200"/>
          <a:lstStyle>
            <a:lvl1pPr algn="l">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5143500"/>
          </a:xfrm>
          <a:solidFill>
            <a:schemeClr val="accent1">
              <a:alpha val="95000"/>
            </a:schemeClr>
          </a:solidFill>
        </p:spPr>
        <p:txBody>
          <a:bodyPr lIns="457200" tIns="457200" rIns="457200" bIns="457200"/>
          <a:lstStyle>
            <a:lvl1pPr algn="l">
              <a:defRPr>
                <a:solidFill>
                  <a:schemeClr val="bg1"/>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17/06/2024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Safeguarding webinar</a:t>
            </a:r>
          </a:p>
        </p:txBody>
      </p:sp>
      <p:sp>
        <p:nvSpPr>
          <p:cNvPr id="5" name="Subtitle 4"/>
          <p:cNvSpPr>
            <a:spLocks noGrp="1"/>
          </p:cNvSpPr>
          <p:nvPr>
            <p:ph type="subTitle" idx="1"/>
          </p:nvPr>
        </p:nvSpPr>
        <p:spPr/>
        <p:txBody>
          <a:bodyPr/>
          <a:lstStyle/>
          <a:p>
            <a:r>
              <a:rPr lang="en-GB" dirty="0"/>
              <a:t>20</a:t>
            </a:r>
            <a:r>
              <a:rPr lang="en-GB" baseline="30000" dirty="0"/>
              <a:t>th</a:t>
            </a:r>
            <a:r>
              <a:rPr lang="en-GB" dirty="0"/>
              <a:t> of June 2024</a:t>
            </a:r>
          </a:p>
        </p:txBody>
      </p:sp>
    </p:spTree>
    <p:extLst>
      <p:ext uri="{BB962C8B-B14F-4D97-AF65-F5344CB8AC3E}">
        <p14:creationId xmlns:p14="http://schemas.microsoft.com/office/powerpoint/2010/main" val="184574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605" y="1169454"/>
            <a:ext cx="2921881" cy="1608902"/>
            <a:chOff x="0" y="0"/>
            <a:chExt cx="1654332" cy="910940"/>
          </a:xfrm>
        </p:grpSpPr>
        <p:sp>
          <p:nvSpPr>
            <p:cNvPr id="3" name="Freeform 3"/>
            <p:cNvSpPr/>
            <p:nvPr/>
          </p:nvSpPr>
          <p:spPr>
            <a:xfrm>
              <a:off x="0" y="0"/>
              <a:ext cx="1654332" cy="910940"/>
            </a:xfrm>
            <a:custGeom>
              <a:avLst/>
              <a:gdLst/>
              <a:ahLst/>
              <a:cxnLst/>
              <a:rect l="l" t="t" r="r" b="b"/>
              <a:pathLst>
                <a:path w="1654332" h="910940">
                  <a:moveTo>
                    <a:pt x="1529872" y="910940"/>
                  </a:moveTo>
                  <a:lnTo>
                    <a:pt x="124460" y="910940"/>
                  </a:lnTo>
                  <a:cubicBezTo>
                    <a:pt x="55880" y="910940"/>
                    <a:pt x="0" y="855060"/>
                    <a:pt x="0" y="786480"/>
                  </a:cubicBezTo>
                  <a:lnTo>
                    <a:pt x="0" y="124460"/>
                  </a:lnTo>
                  <a:cubicBezTo>
                    <a:pt x="0" y="55880"/>
                    <a:pt x="55880" y="0"/>
                    <a:pt x="124460" y="0"/>
                  </a:cubicBezTo>
                  <a:lnTo>
                    <a:pt x="1529872" y="0"/>
                  </a:lnTo>
                  <a:cubicBezTo>
                    <a:pt x="1598452" y="0"/>
                    <a:pt x="1654332" y="55880"/>
                    <a:pt x="1654332" y="124460"/>
                  </a:cubicBezTo>
                  <a:lnTo>
                    <a:pt x="1654332" y="786480"/>
                  </a:lnTo>
                  <a:cubicBezTo>
                    <a:pt x="1654332" y="855060"/>
                    <a:pt x="1598452" y="910940"/>
                    <a:pt x="1529872" y="910940"/>
                  </a:cubicBezTo>
                  <a:close/>
                </a:path>
              </a:pathLst>
            </a:custGeom>
            <a:solidFill>
              <a:srgbClr val="F6F6F6"/>
            </a:solidFill>
          </p:spPr>
          <p:txBody>
            <a:bodyPr/>
            <a:lstStyle/>
            <a:p>
              <a:endParaRPr lang="en-GB" sz="900"/>
            </a:p>
          </p:txBody>
        </p:sp>
      </p:grpSp>
      <p:grpSp>
        <p:nvGrpSpPr>
          <p:cNvPr id="4" name="Group 4"/>
          <p:cNvGrpSpPr/>
          <p:nvPr/>
        </p:nvGrpSpPr>
        <p:grpSpPr>
          <a:xfrm>
            <a:off x="3416142" y="1340361"/>
            <a:ext cx="2426300" cy="1608902"/>
            <a:chOff x="0" y="0"/>
            <a:chExt cx="1373740" cy="910940"/>
          </a:xfrm>
        </p:grpSpPr>
        <p:sp>
          <p:nvSpPr>
            <p:cNvPr id="5" name="Freeform 5"/>
            <p:cNvSpPr/>
            <p:nvPr/>
          </p:nvSpPr>
          <p:spPr>
            <a:xfrm>
              <a:off x="0" y="0"/>
              <a:ext cx="1373740" cy="910940"/>
            </a:xfrm>
            <a:custGeom>
              <a:avLst/>
              <a:gdLst/>
              <a:ahLst/>
              <a:cxnLst/>
              <a:rect l="l" t="t" r="r" b="b"/>
              <a:pathLst>
                <a:path w="1373740" h="910940">
                  <a:moveTo>
                    <a:pt x="1249280" y="910940"/>
                  </a:moveTo>
                  <a:lnTo>
                    <a:pt x="124460" y="910940"/>
                  </a:lnTo>
                  <a:cubicBezTo>
                    <a:pt x="55880" y="910940"/>
                    <a:pt x="0" y="855060"/>
                    <a:pt x="0" y="786480"/>
                  </a:cubicBezTo>
                  <a:lnTo>
                    <a:pt x="0" y="124460"/>
                  </a:lnTo>
                  <a:cubicBezTo>
                    <a:pt x="0" y="55880"/>
                    <a:pt x="55880" y="0"/>
                    <a:pt x="124460" y="0"/>
                  </a:cubicBezTo>
                  <a:lnTo>
                    <a:pt x="1249280" y="0"/>
                  </a:lnTo>
                  <a:cubicBezTo>
                    <a:pt x="1317860" y="0"/>
                    <a:pt x="1373740" y="55880"/>
                    <a:pt x="1373740" y="124460"/>
                  </a:cubicBezTo>
                  <a:lnTo>
                    <a:pt x="1373740" y="786480"/>
                  </a:lnTo>
                  <a:cubicBezTo>
                    <a:pt x="1373740" y="855060"/>
                    <a:pt x="1317860" y="910940"/>
                    <a:pt x="1249280" y="910940"/>
                  </a:cubicBezTo>
                  <a:close/>
                </a:path>
              </a:pathLst>
            </a:custGeom>
            <a:solidFill>
              <a:srgbClr val="F6F6F6"/>
            </a:solidFill>
          </p:spPr>
          <p:txBody>
            <a:bodyPr/>
            <a:lstStyle/>
            <a:p>
              <a:endParaRPr lang="en-GB" sz="900"/>
            </a:p>
          </p:txBody>
        </p:sp>
      </p:grpSp>
      <p:grpSp>
        <p:nvGrpSpPr>
          <p:cNvPr id="6" name="Group 6"/>
          <p:cNvGrpSpPr/>
          <p:nvPr/>
        </p:nvGrpSpPr>
        <p:grpSpPr>
          <a:xfrm>
            <a:off x="6073480" y="947204"/>
            <a:ext cx="2921881" cy="1608902"/>
            <a:chOff x="0" y="0"/>
            <a:chExt cx="1654332" cy="910940"/>
          </a:xfrm>
        </p:grpSpPr>
        <p:sp>
          <p:nvSpPr>
            <p:cNvPr id="7" name="Freeform 7"/>
            <p:cNvSpPr/>
            <p:nvPr/>
          </p:nvSpPr>
          <p:spPr>
            <a:xfrm>
              <a:off x="0" y="0"/>
              <a:ext cx="1654332" cy="910940"/>
            </a:xfrm>
            <a:custGeom>
              <a:avLst/>
              <a:gdLst/>
              <a:ahLst/>
              <a:cxnLst/>
              <a:rect l="l" t="t" r="r" b="b"/>
              <a:pathLst>
                <a:path w="1654332" h="910940">
                  <a:moveTo>
                    <a:pt x="1529872" y="910940"/>
                  </a:moveTo>
                  <a:lnTo>
                    <a:pt x="124460" y="910940"/>
                  </a:lnTo>
                  <a:cubicBezTo>
                    <a:pt x="55880" y="910940"/>
                    <a:pt x="0" y="855060"/>
                    <a:pt x="0" y="786480"/>
                  </a:cubicBezTo>
                  <a:lnTo>
                    <a:pt x="0" y="124460"/>
                  </a:lnTo>
                  <a:cubicBezTo>
                    <a:pt x="0" y="55880"/>
                    <a:pt x="55880" y="0"/>
                    <a:pt x="124460" y="0"/>
                  </a:cubicBezTo>
                  <a:lnTo>
                    <a:pt x="1529872" y="0"/>
                  </a:lnTo>
                  <a:cubicBezTo>
                    <a:pt x="1598452" y="0"/>
                    <a:pt x="1654332" y="55880"/>
                    <a:pt x="1654332" y="124460"/>
                  </a:cubicBezTo>
                  <a:lnTo>
                    <a:pt x="1654332" y="786480"/>
                  </a:lnTo>
                  <a:cubicBezTo>
                    <a:pt x="1654332" y="855060"/>
                    <a:pt x="1598452" y="910940"/>
                    <a:pt x="1529872" y="910940"/>
                  </a:cubicBezTo>
                  <a:close/>
                </a:path>
              </a:pathLst>
            </a:custGeom>
            <a:solidFill>
              <a:srgbClr val="F6F6F6"/>
            </a:solidFill>
          </p:spPr>
          <p:txBody>
            <a:bodyPr/>
            <a:lstStyle/>
            <a:p>
              <a:endParaRPr lang="en-GB" sz="900"/>
            </a:p>
          </p:txBody>
        </p:sp>
      </p:grpSp>
      <p:grpSp>
        <p:nvGrpSpPr>
          <p:cNvPr id="8" name="Group 8"/>
          <p:cNvGrpSpPr/>
          <p:nvPr/>
        </p:nvGrpSpPr>
        <p:grpSpPr>
          <a:xfrm>
            <a:off x="350990" y="3160618"/>
            <a:ext cx="2921881" cy="1608902"/>
            <a:chOff x="0" y="0"/>
            <a:chExt cx="1654332" cy="910940"/>
          </a:xfrm>
        </p:grpSpPr>
        <p:sp>
          <p:nvSpPr>
            <p:cNvPr id="9" name="Freeform 9"/>
            <p:cNvSpPr/>
            <p:nvPr/>
          </p:nvSpPr>
          <p:spPr>
            <a:xfrm>
              <a:off x="0" y="0"/>
              <a:ext cx="1654332" cy="910940"/>
            </a:xfrm>
            <a:custGeom>
              <a:avLst/>
              <a:gdLst/>
              <a:ahLst/>
              <a:cxnLst/>
              <a:rect l="l" t="t" r="r" b="b"/>
              <a:pathLst>
                <a:path w="1654332" h="910940">
                  <a:moveTo>
                    <a:pt x="1529872" y="910940"/>
                  </a:moveTo>
                  <a:lnTo>
                    <a:pt x="124460" y="910940"/>
                  </a:lnTo>
                  <a:cubicBezTo>
                    <a:pt x="55880" y="910940"/>
                    <a:pt x="0" y="855060"/>
                    <a:pt x="0" y="786480"/>
                  </a:cubicBezTo>
                  <a:lnTo>
                    <a:pt x="0" y="124460"/>
                  </a:lnTo>
                  <a:cubicBezTo>
                    <a:pt x="0" y="55880"/>
                    <a:pt x="55880" y="0"/>
                    <a:pt x="124460" y="0"/>
                  </a:cubicBezTo>
                  <a:lnTo>
                    <a:pt x="1529872" y="0"/>
                  </a:lnTo>
                  <a:cubicBezTo>
                    <a:pt x="1598452" y="0"/>
                    <a:pt x="1654332" y="55880"/>
                    <a:pt x="1654332" y="124460"/>
                  </a:cubicBezTo>
                  <a:lnTo>
                    <a:pt x="1654332" y="786480"/>
                  </a:lnTo>
                  <a:cubicBezTo>
                    <a:pt x="1654332" y="855060"/>
                    <a:pt x="1598452" y="910940"/>
                    <a:pt x="1529872" y="910940"/>
                  </a:cubicBezTo>
                  <a:close/>
                </a:path>
              </a:pathLst>
            </a:custGeom>
            <a:solidFill>
              <a:srgbClr val="F6F6F6"/>
            </a:solidFill>
          </p:spPr>
          <p:txBody>
            <a:bodyPr/>
            <a:lstStyle/>
            <a:p>
              <a:endParaRPr lang="en-GB" sz="900"/>
            </a:p>
          </p:txBody>
        </p:sp>
      </p:grpSp>
      <p:grpSp>
        <p:nvGrpSpPr>
          <p:cNvPr id="10" name="Group 10"/>
          <p:cNvGrpSpPr/>
          <p:nvPr/>
        </p:nvGrpSpPr>
        <p:grpSpPr>
          <a:xfrm>
            <a:off x="6506895" y="2778356"/>
            <a:ext cx="2370900" cy="1305511"/>
            <a:chOff x="0" y="0"/>
            <a:chExt cx="1654332" cy="910940"/>
          </a:xfrm>
        </p:grpSpPr>
        <p:sp>
          <p:nvSpPr>
            <p:cNvPr id="11" name="Freeform 11"/>
            <p:cNvSpPr/>
            <p:nvPr/>
          </p:nvSpPr>
          <p:spPr>
            <a:xfrm>
              <a:off x="0" y="0"/>
              <a:ext cx="1654332" cy="910940"/>
            </a:xfrm>
            <a:custGeom>
              <a:avLst/>
              <a:gdLst/>
              <a:ahLst/>
              <a:cxnLst/>
              <a:rect l="l" t="t" r="r" b="b"/>
              <a:pathLst>
                <a:path w="1654332" h="910940">
                  <a:moveTo>
                    <a:pt x="1529872" y="910940"/>
                  </a:moveTo>
                  <a:lnTo>
                    <a:pt x="124460" y="910940"/>
                  </a:lnTo>
                  <a:cubicBezTo>
                    <a:pt x="55880" y="910940"/>
                    <a:pt x="0" y="855060"/>
                    <a:pt x="0" y="786480"/>
                  </a:cubicBezTo>
                  <a:lnTo>
                    <a:pt x="0" y="124460"/>
                  </a:lnTo>
                  <a:cubicBezTo>
                    <a:pt x="0" y="55880"/>
                    <a:pt x="55880" y="0"/>
                    <a:pt x="124460" y="0"/>
                  </a:cubicBezTo>
                  <a:lnTo>
                    <a:pt x="1529872" y="0"/>
                  </a:lnTo>
                  <a:cubicBezTo>
                    <a:pt x="1598452" y="0"/>
                    <a:pt x="1654332" y="55880"/>
                    <a:pt x="1654332" y="124460"/>
                  </a:cubicBezTo>
                  <a:lnTo>
                    <a:pt x="1654332" y="786480"/>
                  </a:lnTo>
                  <a:cubicBezTo>
                    <a:pt x="1654332" y="855060"/>
                    <a:pt x="1598452" y="910940"/>
                    <a:pt x="1529872" y="910940"/>
                  </a:cubicBezTo>
                  <a:close/>
                </a:path>
              </a:pathLst>
            </a:custGeom>
            <a:solidFill>
              <a:srgbClr val="F6F6F6"/>
            </a:solidFill>
          </p:spPr>
          <p:txBody>
            <a:bodyPr/>
            <a:lstStyle/>
            <a:p>
              <a:endParaRPr lang="en-GB" sz="900"/>
            </a:p>
          </p:txBody>
        </p:sp>
      </p:grpSp>
      <p:grpSp>
        <p:nvGrpSpPr>
          <p:cNvPr id="12" name="Group 12"/>
          <p:cNvGrpSpPr/>
          <p:nvPr/>
        </p:nvGrpSpPr>
        <p:grpSpPr>
          <a:xfrm>
            <a:off x="3735741" y="3113816"/>
            <a:ext cx="2644069" cy="1608902"/>
            <a:chOff x="0" y="0"/>
            <a:chExt cx="1497038" cy="910940"/>
          </a:xfrm>
        </p:grpSpPr>
        <p:sp>
          <p:nvSpPr>
            <p:cNvPr id="13" name="Freeform 13"/>
            <p:cNvSpPr/>
            <p:nvPr/>
          </p:nvSpPr>
          <p:spPr>
            <a:xfrm>
              <a:off x="0" y="0"/>
              <a:ext cx="1497038" cy="910940"/>
            </a:xfrm>
            <a:custGeom>
              <a:avLst/>
              <a:gdLst/>
              <a:ahLst/>
              <a:cxnLst/>
              <a:rect l="l" t="t" r="r" b="b"/>
              <a:pathLst>
                <a:path w="1497038" h="910940">
                  <a:moveTo>
                    <a:pt x="1372578" y="910940"/>
                  </a:moveTo>
                  <a:lnTo>
                    <a:pt x="124460" y="910940"/>
                  </a:lnTo>
                  <a:cubicBezTo>
                    <a:pt x="55880" y="910940"/>
                    <a:pt x="0" y="855060"/>
                    <a:pt x="0" y="786480"/>
                  </a:cubicBezTo>
                  <a:lnTo>
                    <a:pt x="0" y="124460"/>
                  </a:lnTo>
                  <a:cubicBezTo>
                    <a:pt x="0" y="55880"/>
                    <a:pt x="55880" y="0"/>
                    <a:pt x="124460" y="0"/>
                  </a:cubicBezTo>
                  <a:lnTo>
                    <a:pt x="1372578" y="0"/>
                  </a:lnTo>
                  <a:cubicBezTo>
                    <a:pt x="1441158" y="0"/>
                    <a:pt x="1497038" y="55880"/>
                    <a:pt x="1497038" y="124460"/>
                  </a:cubicBezTo>
                  <a:lnTo>
                    <a:pt x="1497038" y="786480"/>
                  </a:lnTo>
                  <a:cubicBezTo>
                    <a:pt x="1497038" y="855060"/>
                    <a:pt x="1441158" y="910940"/>
                    <a:pt x="1372578" y="910940"/>
                  </a:cubicBezTo>
                  <a:close/>
                </a:path>
              </a:pathLst>
            </a:custGeom>
            <a:solidFill>
              <a:srgbClr val="F6F6F6"/>
            </a:solidFill>
          </p:spPr>
          <p:txBody>
            <a:bodyPr/>
            <a:lstStyle/>
            <a:p>
              <a:endParaRPr lang="en-GB" sz="900"/>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8299" y="1686803"/>
            <a:ext cx="2009092" cy="126755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4509">
            <a:off x="1874499" y="1672088"/>
            <a:ext cx="1015869" cy="1236979"/>
          </a:xfrm>
          <a:prstGeom prst="rect">
            <a:avLst/>
          </a:prstGeom>
        </p:spPr>
      </p:pic>
      <p:sp>
        <p:nvSpPr>
          <p:cNvPr id="16" name="TextBox 16"/>
          <p:cNvSpPr txBox="1"/>
          <p:nvPr/>
        </p:nvSpPr>
        <p:spPr>
          <a:xfrm>
            <a:off x="3452777" y="1402742"/>
            <a:ext cx="2472319" cy="1320874"/>
          </a:xfrm>
          <a:prstGeom prst="rect">
            <a:avLst/>
          </a:prstGeom>
        </p:spPr>
        <p:txBody>
          <a:bodyPr wrap="square" lIns="0" tIns="0" rIns="0" bIns="0" rtlCol="0" anchor="t">
            <a:spAutoFit/>
          </a:bodyPr>
          <a:lstStyle/>
          <a:p>
            <a:pPr algn="ctr">
              <a:lnSpc>
                <a:spcPts val="1650"/>
              </a:lnSpc>
            </a:pPr>
            <a:r>
              <a:rPr lang="en-US" sz="1500" dirty="0">
                <a:solidFill>
                  <a:srgbClr val="66CBE1"/>
                </a:solidFill>
                <a:latin typeface="Arialle"/>
              </a:rPr>
              <a:t>A boy / girl walking to and from a CSO </a:t>
            </a:r>
            <a:r>
              <a:rPr lang="en-US" sz="1500" dirty="0" err="1">
                <a:solidFill>
                  <a:srgbClr val="66CBE1"/>
                </a:solidFill>
                <a:latin typeface="Arialle"/>
              </a:rPr>
              <a:t>programme</a:t>
            </a:r>
            <a:r>
              <a:rPr lang="en-US" sz="1500" dirty="0">
                <a:solidFill>
                  <a:srgbClr val="66CBE1"/>
                </a:solidFill>
                <a:latin typeface="Arialle"/>
              </a:rPr>
              <a:t> location is abused or </a:t>
            </a:r>
          </a:p>
          <a:p>
            <a:pPr algn="ctr">
              <a:lnSpc>
                <a:spcPts val="1650"/>
              </a:lnSpc>
            </a:pPr>
            <a:r>
              <a:rPr lang="en-US" sz="1500" dirty="0">
                <a:solidFill>
                  <a:srgbClr val="66CBE1"/>
                </a:solidFill>
                <a:latin typeface="Arialle"/>
              </a:rPr>
              <a:t>harassed by community members on that journey</a:t>
            </a:r>
          </a:p>
          <a:p>
            <a:pPr algn="just">
              <a:lnSpc>
                <a:spcPts val="1767"/>
              </a:lnSpc>
            </a:pPr>
            <a:endParaRPr lang="en-US" sz="1500" dirty="0">
              <a:solidFill>
                <a:srgbClr val="66CBE1"/>
              </a:solidFill>
              <a:latin typeface="Arialle"/>
            </a:endParaRPr>
          </a:p>
        </p:txBody>
      </p:sp>
      <p:sp>
        <p:nvSpPr>
          <p:cNvPr id="17" name="TextBox 17"/>
          <p:cNvSpPr txBox="1"/>
          <p:nvPr/>
        </p:nvSpPr>
        <p:spPr>
          <a:xfrm>
            <a:off x="6234921" y="981599"/>
            <a:ext cx="2591609" cy="1090042"/>
          </a:xfrm>
          <a:prstGeom prst="rect">
            <a:avLst/>
          </a:prstGeom>
        </p:spPr>
        <p:txBody>
          <a:bodyPr lIns="0" tIns="0" rIns="0" bIns="0" rtlCol="0" anchor="t">
            <a:spAutoFit/>
          </a:bodyPr>
          <a:lstStyle/>
          <a:p>
            <a:pPr algn="ctr">
              <a:lnSpc>
                <a:spcPts val="1650"/>
              </a:lnSpc>
            </a:pPr>
            <a:r>
              <a:rPr lang="en-US" sz="1500" dirty="0">
                <a:solidFill>
                  <a:srgbClr val="AA3492"/>
                </a:solidFill>
                <a:latin typeface="Arialle"/>
              </a:rPr>
              <a:t>CSO staff engages in verbal confrontation with a community member during the distribution of food packages for religious festivities </a:t>
            </a:r>
          </a:p>
        </p:txBody>
      </p:sp>
      <p:sp>
        <p:nvSpPr>
          <p:cNvPr id="18" name="TextBox 18"/>
          <p:cNvSpPr txBox="1"/>
          <p:nvPr/>
        </p:nvSpPr>
        <p:spPr>
          <a:xfrm>
            <a:off x="613376" y="3289617"/>
            <a:ext cx="2659496" cy="1231106"/>
          </a:xfrm>
          <a:prstGeom prst="rect">
            <a:avLst/>
          </a:prstGeom>
        </p:spPr>
        <p:txBody>
          <a:bodyPr lIns="0" tIns="0" rIns="0" bIns="0" rtlCol="0" anchor="t">
            <a:spAutoFit/>
          </a:bodyPr>
          <a:lstStyle/>
          <a:p>
            <a:pPr algn="ctr">
              <a:lnSpc>
                <a:spcPts val="1595"/>
              </a:lnSpc>
            </a:pPr>
            <a:r>
              <a:rPr lang="en-US" sz="1450" dirty="0">
                <a:solidFill>
                  <a:srgbClr val="C53126"/>
                </a:solidFill>
                <a:latin typeface="Arialle"/>
              </a:rPr>
              <a:t>Female community leader or staff / volunteer working</a:t>
            </a:r>
          </a:p>
          <a:p>
            <a:pPr algn="ctr">
              <a:lnSpc>
                <a:spcPts val="1595"/>
              </a:lnSpc>
            </a:pPr>
            <a:r>
              <a:rPr lang="en-US" sz="1450" dirty="0">
                <a:solidFill>
                  <a:srgbClr val="C53126"/>
                </a:solidFill>
                <a:latin typeface="Arialle"/>
              </a:rPr>
              <a:t>with the CSO ask a beneficiary for money in exchange for employment opportunity with the CSO </a:t>
            </a:r>
          </a:p>
        </p:txBody>
      </p:sp>
      <p:sp>
        <p:nvSpPr>
          <p:cNvPr id="19" name="TextBox 19"/>
          <p:cNvSpPr txBox="1"/>
          <p:nvPr/>
        </p:nvSpPr>
        <p:spPr>
          <a:xfrm>
            <a:off x="6713270" y="3051319"/>
            <a:ext cx="2113260" cy="1102866"/>
          </a:xfrm>
          <a:prstGeom prst="rect">
            <a:avLst/>
          </a:prstGeom>
        </p:spPr>
        <p:txBody>
          <a:bodyPr lIns="0" tIns="0" rIns="0" bIns="0" rtlCol="0" anchor="t">
            <a:spAutoFit/>
          </a:bodyPr>
          <a:lstStyle/>
          <a:p>
            <a:pPr algn="ctr">
              <a:lnSpc>
                <a:spcPts val="1650"/>
              </a:lnSpc>
            </a:pPr>
            <a:r>
              <a:rPr lang="en-US" sz="1500">
                <a:solidFill>
                  <a:srgbClr val="F59D0F"/>
                </a:solidFill>
                <a:latin typeface="Arialle"/>
              </a:rPr>
              <a:t>A car conveying beneficiries to to shelter is involved in a road traffic accident  </a:t>
            </a:r>
          </a:p>
          <a:p>
            <a:pPr algn="just">
              <a:lnSpc>
                <a:spcPts val="1767"/>
              </a:lnSpc>
            </a:pPr>
            <a:endParaRPr lang="en-US" sz="1500">
              <a:solidFill>
                <a:srgbClr val="F59D0F"/>
              </a:solidFill>
              <a:latin typeface="Arialle"/>
            </a:endParaRPr>
          </a:p>
        </p:txBody>
      </p:sp>
      <p:sp>
        <p:nvSpPr>
          <p:cNvPr id="20" name="TextBox 20"/>
          <p:cNvSpPr txBox="1"/>
          <p:nvPr/>
        </p:nvSpPr>
        <p:spPr>
          <a:xfrm>
            <a:off x="3997880" y="3123912"/>
            <a:ext cx="2272010" cy="1231106"/>
          </a:xfrm>
          <a:prstGeom prst="rect">
            <a:avLst/>
          </a:prstGeom>
        </p:spPr>
        <p:txBody>
          <a:bodyPr lIns="0" tIns="0" rIns="0" bIns="0" rtlCol="0" anchor="t">
            <a:spAutoFit/>
          </a:bodyPr>
          <a:lstStyle/>
          <a:p>
            <a:pPr algn="ctr">
              <a:lnSpc>
                <a:spcPts val="1595"/>
              </a:lnSpc>
            </a:pPr>
            <a:r>
              <a:rPr lang="en-US" sz="1450" dirty="0">
                <a:solidFill>
                  <a:srgbClr val="001A5E"/>
                </a:solidFill>
                <a:latin typeface="Arialle"/>
              </a:rPr>
              <a:t>Young beneficiaries are skipping schools to enable them represent CSOs during a media round to celebrate the 16 Days of Activism against GBV </a:t>
            </a:r>
          </a:p>
        </p:txBody>
      </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21770" y="1770953"/>
            <a:ext cx="2009092" cy="1267554"/>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34509">
            <a:off x="4677970" y="1756239"/>
            <a:ext cx="1015869" cy="1236979"/>
          </a:xfrm>
          <a:prstGeom prst="rect">
            <a:avLst/>
          </a:prstGeom>
        </p:spPr>
      </p:pic>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9545" y="3698415"/>
            <a:ext cx="2009092" cy="1267554"/>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334509">
            <a:off x="2305745" y="3683700"/>
            <a:ext cx="1015869" cy="1236979"/>
          </a:xfrm>
          <a:prstGeom prst="rect">
            <a:avLst/>
          </a:prstGeom>
        </p:spPr>
      </p:pic>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497804" y="3668412"/>
            <a:ext cx="2009092" cy="1267554"/>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334509">
            <a:off x="5254003" y="3653697"/>
            <a:ext cx="1015869" cy="1236979"/>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86269" y="3004632"/>
            <a:ext cx="2009092" cy="1267554"/>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4509">
            <a:off x="7742469" y="2989917"/>
            <a:ext cx="1015869" cy="1236979"/>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038657" y="1426086"/>
            <a:ext cx="2009092" cy="1267554"/>
          </a:xfrm>
          <a:prstGeom prst="rect">
            <a:avLst/>
          </a:prstGeom>
        </p:spPr>
      </p:pic>
      <p:pic>
        <p:nvPicPr>
          <p:cNvPr id="30" name="Picture 3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5334509">
            <a:off x="7794856" y="1411371"/>
            <a:ext cx="1015869" cy="1236979"/>
          </a:xfrm>
          <a:prstGeom prst="rect">
            <a:avLst/>
          </a:prstGeom>
        </p:spPr>
      </p:pic>
      <p:pic>
        <p:nvPicPr>
          <p:cNvPr id="31" name="Picture 31"/>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257036" y="2337300"/>
            <a:ext cx="356340" cy="356340"/>
          </a:xfrm>
          <a:prstGeom prst="rect">
            <a:avLst/>
          </a:prstGeom>
        </p:spPr>
      </p:pic>
      <p:pic>
        <p:nvPicPr>
          <p:cNvPr id="32" name="Picture 32"/>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735741" y="2498746"/>
            <a:ext cx="353541" cy="353541"/>
          </a:xfrm>
          <a:prstGeom prst="rect">
            <a:avLst/>
          </a:prstGeom>
        </p:spPr>
      </p:pic>
      <p:pic>
        <p:nvPicPr>
          <p:cNvPr id="33" name="Picture 33"/>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6356931" y="2112408"/>
            <a:ext cx="356340" cy="356340"/>
          </a:xfrm>
          <a:prstGeom prst="rect">
            <a:avLst/>
          </a:prstGeom>
        </p:spPr>
      </p:pic>
      <p:pic>
        <p:nvPicPr>
          <p:cNvPr id="34" name="Picture 3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755289" y="4359707"/>
            <a:ext cx="363011" cy="363011"/>
          </a:xfrm>
          <a:prstGeom prst="rect">
            <a:avLst/>
          </a:prstGeom>
        </p:spPr>
      </p:pic>
      <p:pic>
        <p:nvPicPr>
          <p:cNvPr id="35" name="Picture 3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3789216" y="4231422"/>
            <a:ext cx="397728" cy="397728"/>
          </a:xfrm>
          <a:prstGeom prst="rect">
            <a:avLst/>
          </a:prstGeom>
        </p:spPr>
      </p:pic>
      <p:pic>
        <p:nvPicPr>
          <p:cNvPr id="36" name="Picture 36"/>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6580581" y="3668412"/>
            <a:ext cx="405689" cy="405689"/>
          </a:xfrm>
          <a:prstGeom prst="rect">
            <a:avLst/>
          </a:prstGeom>
        </p:spPr>
      </p:pic>
      <p:sp>
        <p:nvSpPr>
          <p:cNvPr id="37" name="TextBox 37"/>
          <p:cNvSpPr txBox="1"/>
          <p:nvPr/>
        </p:nvSpPr>
        <p:spPr>
          <a:xfrm>
            <a:off x="350990" y="168729"/>
            <a:ext cx="8156271" cy="666464"/>
          </a:xfrm>
          <a:prstGeom prst="rect">
            <a:avLst/>
          </a:prstGeom>
        </p:spPr>
        <p:txBody>
          <a:bodyPr lIns="0" tIns="0" rIns="0" bIns="0" rtlCol="0" anchor="t">
            <a:spAutoFit/>
          </a:bodyPr>
          <a:lstStyle/>
          <a:p>
            <a:pPr algn="ctr">
              <a:lnSpc>
                <a:spcPts val="5670"/>
              </a:lnSpc>
            </a:pPr>
            <a:r>
              <a:rPr lang="en-US" sz="4050">
                <a:solidFill>
                  <a:srgbClr val="66CBE1"/>
                </a:solidFill>
                <a:latin typeface="Arialle Bold"/>
              </a:rPr>
              <a:t>Risks to Consider </a:t>
            </a:r>
          </a:p>
        </p:txBody>
      </p:sp>
      <p:sp>
        <p:nvSpPr>
          <p:cNvPr id="38" name="TextBox 38"/>
          <p:cNvSpPr txBox="1"/>
          <p:nvPr/>
        </p:nvSpPr>
        <p:spPr>
          <a:xfrm>
            <a:off x="253741" y="1242316"/>
            <a:ext cx="2591609" cy="1090042"/>
          </a:xfrm>
          <a:prstGeom prst="rect">
            <a:avLst/>
          </a:prstGeom>
        </p:spPr>
        <p:txBody>
          <a:bodyPr lIns="0" tIns="0" rIns="0" bIns="0" rtlCol="0" anchor="t">
            <a:spAutoFit/>
          </a:bodyPr>
          <a:lstStyle/>
          <a:p>
            <a:pPr algn="just">
              <a:lnSpc>
                <a:spcPts val="1650"/>
              </a:lnSpc>
            </a:pPr>
            <a:r>
              <a:rPr lang="en-US" sz="1500" dirty="0">
                <a:solidFill>
                  <a:srgbClr val="F59D0F"/>
                </a:solidFill>
                <a:latin typeface="Arialle"/>
              </a:rPr>
              <a:t>A beneficiary involved in a CSO advocacy campaign is molested during a public-walk to raise awareness of of the CRA &amp; VAPP Act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7"/>
            <a:ext cx="2180660" cy="464446"/>
          </a:xfrm>
        </p:spPr>
        <p:txBody>
          <a:bodyPr>
            <a:noAutofit/>
          </a:bodyPr>
          <a:lstStyle/>
          <a:p>
            <a:r>
              <a:rPr lang="en-GB" sz="1400" dirty="0"/>
              <a:t>Categories of risks</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911295" y="54893"/>
            <a:ext cx="210790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en-GB" sz="1400" dirty="0" err="1"/>
              <a:t>Categorias</a:t>
            </a:r>
            <a:r>
              <a:rPr lang="en-GB" sz="1400" dirty="0"/>
              <a:t> de </a:t>
            </a:r>
            <a:r>
              <a:rPr lang="en-GB" sz="1400" dirty="0" err="1"/>
              <a:t>riscos</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647279"/>
            <a:ext cx="2180660" cy="4256592"/>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122589" y="699543"/>
            <a:ext cx="2121344" cy="3739485"/>
          </a:xfrm>
          <a:prstGeom prst="rect">
            <a:avLst/>
          </a:prstGeom>
          <a:noFill/>
        </p:spPr>
        <p:txBody>
          <a:bodyPr wrap="square" rtlCol="0">
            <a:spAutoFit/>
          </a:bodyPr>
          <a:lstStyle/>
          <a:p>
            <a:pPr marL="177800" indent="-177800">
              <a:lnSpc>
                <a:spcPct val="200000"/>
              </a:lnSpc>
              <a:buFont typeface="System Font Regular"/>
              <a:buChar char="☞"/>
            </a:pPr>
            <a:r>
              <a:rPr lang="en-GB" sz="1200" dirty="0">
                <a:effectLst/>
              </a:rPr>
              <a:t>Physical </a:t>
            </a:r>
          </a:p>
          <a:p>
            <a:pPr marL="177800" indent="-177800">
              <a:lnSpc>
                <a:spcPct val="200000"/>
              </a:lnSpc>
              <a:buFont typeface="System Font Regular"/>
              <a:buChar char="☞"/>
            </a:pPr>
            <a:r>
              <a:rPr lang="en-GB" sz="1200" dirty="0"/>
              <a:t>Financial</a:t>
            </a:r>
          </a:p>
          <a:p>
            <a:pPr marL="177800" indent="-177800">
              <a:lnSpc>
                <a:spcPct val="200000"/>
              </a:lnSpc>
              <a:buFont typeface="System Font Regular"/>
              <a:buChar char="☞"/>
            </a:pPr>
            <a:r>
              <a:rPr lang="en-GB" sz="1200" dirty="0">
                <a:effectLst/>
              </a:rPr>
              <a:t>Reputational</a:t>
            </a:r>
          </a:p>
          <a:p>
            <a:pPr marL="177800" indent="-177800">
              <a:lnSpc>
                <a:spcPct val="200000"/>
              </a:lnSpc>
              <a:buFont typeface="System Font Regular"/>
              <a:buChar char="☞"/>
            </a:pPr>
            <a:r>
              <a:rPr lang="en-GB" sz="1200" dirty="0" err="1"/>
              <a:t>OperationalLegal</a:t>
            </a:r>
            <a:endParaRPr lang="en-GB" sz="1200" dirty="0">
              <a:effectLst/>
            </a:endParaRPr>
          </a:p>
          <a:p>
            <a:pPr>
              <a:lnSpc>
                <a:spcPct val="200000"/>
              </a:lnSpc>
            </a:pPr>
            <a:endParaRPr lang="en-GB" sz="1200" dirty="0">
              <a:effectLst/>
            </a:endParaRPr>
          </a:p>
          <a:p>
            <a:pPr marL="177800" indent="-177800">
              <a:lnSpc>
                <a:spcPct val="200000"/>
              </a:lnSpc>
              <a:buFont typeface="System Font Regular"/>
              <a:buChar char="☞"/>
            </a:pPr>
            <a:r>
              <a:rPr lang="en-GB" sz="1200" dirty="0">
                <a:effectLst/>
              </a:rPr>
              <a:t>Risks can be identified through brainstorming, assessments, incident reports, audits and data analysis</a:t>
            </a:r>
          </a:p>
        </p:txBody>
      </p:sp>
      <p:sp>
        <p:nvSpPr>
          <p:cNvPr id="14" name="Freeform 3">
            <a:extLst>
              <a:ext uri="{FF2B5EF4-FFF2-40B4-BE49-F238E27FC236}">
                <a16:creationId xmlns:a16="http://schemas.microsoft.com/office/drawing/2014/main" id="{D9DDF9DA-C2D3-4881-7CD9-0108A1601D1C}"/>
              </a:ext>
            </a:extLst>
          </p:cNvPr>
          <p:cNvSpPr/>
          <p:nvPr/>
        </p:nvSpPr>
        <p:spPr>
          <a:xfrm>
            <a:off x="2409960" y="647279"/>
            <a:ext cx="2155680" cy="4183112"/>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409960" y="699543"/>
            <a:ext cx="2144825" cy="4108817"/>
          </a:xfrm>
          <a:prstGeom prst="rect">
            <a:avLst/>
          </a:prstGeom>
          <a:noFill/>
        </p:spPr>
        <p:txBody>
          <a:bodyPr wrap="square" rtlCol="0">
            <a:spAutoFit/>
          </a:bodyPr>
          <a:lstStyle/>
          <a:p>
            <a:pPr marL="177800" indent="-177800">
              <a:lnSpc>
                <a:spcPct val="200000"/>
              </a:lnSpc>
              <a:buFont typeface="System Font Regular"/>
              <a:buChar char="☞"/>
            </a:pPr>
            <a:r>
              <a:rPr lang="fr-FR" sz="1200" dirty="0"/>
              <a:t>Physique 
Financier
Réputation
</a:t>
            </a:r>
            <a:r>
              <a:rPr lang="fr-FR" sz="1200" dirty="0" err="1"/>
              <a:t>OpérationnelJuridique</a:t>
            </a:r>
            <a:r>
              <a:rPr lang="fr-FR" sz="1200" dirty="0"/>
              <a:t>
Les risques peuvent être identifiés par le biais d’un remue-méninges, d’évaluations, de rapports d’incidents, d’audits et d’analyses de données</a:t>
            </a:r>
            <a:endParaRPr lang="en-GB" sz="12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638825"/>
            <a:ext cx="2155680" cy="4214031"/>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633706"/>
            <a:ext cx="2155680" cy="4214031"/>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marL="177800" indent="-177800">
              <a:lnSpc>
                <a:spcPct val="200000"/>
              </a:lnSpc>
              <a:buFont typeface="System Font Regular"/>
              <a:buChar char="☞"/>
            </a:pPr>
            <a:r>
              <a:rPr lang="pt-BR" sz="1200" dirty="0"/>
              <a:t>Física 
Financeiro
Reputação
OperacionalLegal
Os riscos podem ser identificados através de brainstorming, avaliações, relatórios de incidentes, auditorias e análise de dados</a:t>
            </a:r>
            <a:endParaRPr lang="en-GB" sz="1200" dirty="0">
              <a:effectLst/>
            </a:endParaRPr>
          </a:p>
        </p:txBody>
      </p:sp>
      <p:sp>
        <p:nvSpPr>
          <p:cNvPr id="13" name="TextBox 12">
            <a:extLst>
              <a:ext uri="{FF2B5EF4-FFF2-40B4-BE49-F238E27FC236}">
                <a16:creationId xmlns:a16="http://schemas.microsoft.com/office/drawing/2014/main" id="{7BF4863B-F730-1368-C6CE-F8FC03704E39}"/>
              </a:ext>
            </a:extLst>
          </p:cNvPr>
          <p:cNvSpPr txBox="1"/>
          <p:nvPr/>
        </p:nvSpPr>
        <p:spPr>
          <a:xfrm>
            <a:off x="4619302" y="662206"/>
            <a:ext cx="2140574" cy="4108817"/>
          </a:xfrm>
          <a:prstGeom prst="rect">
            <a:avLst/>
          </a:prstGeom>
          <a:noFill/>
        </p:spPr>
        <p:txBody>
          <a:bodyPr wrap="square" rtlCol="0">
            <a:spAutoFit/>
          </a:bodyPr>
          <a:lstStyle/>
          <a:p>
            <a:pPr marL="177800" indent="-177800">
              <a:lnSpc>
                <a:spcPct val="200000"/>
              </a:lnSpc>
              <a:buFont typeface="System Font Regular"/>
              <a:buChar char="☞"/>
            </a:pPr>
            <a:r>
              <a:rPr lang="es-ES" sz="1200" dirty="0"/>
              <a:t>Física 
Financiero
Reputación
</a:t>
            </a:r>
            <a:r>
              <a:rPr lang="es-ES" sz="1200" dirty="0" err="1"/>
              <a:t>OperativoLegal</a:t>
            </a:r>
            <a:r>
              <a:rPr lang="es-ES" sz="1200" dirty="0"/>
              <a:t>
Los riesgos se pueden identificar a través de la lluvia de ideas, las evaluaciones, la notificación de incidentes, las auditorías y el análisis de datos</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26612" y="290644"/>
            <a:ext cx="2107903" cy="307777"/>
          </a:xfrm>
          <a:prstGeom prst="rect">
            <a:avLst/>
          </a:prstGeom>
          <a:noFill/>
        </p:spPr>
        <p:txBody>
          <a:bodyPr wrap="square">
            <a:spAutoFit/>
          </a:bodyPr>
          <a:lstStyle/>
          <a:p>
            <a:pPr algn="ctr"/>
            <a:r>
              <a:rPr lang="en-GB" sz="1400" dirty="0" err="1"/>
              <a:t>Categorías</a:t>
            </a:r>
            <a:r>
              <a:rPr lang="en-GB" sz="1400" dirty="0"/>
              <a:t> de </a:t>
            </a:r>
            <a:r>
              <a:rPr lang="en-GB" sz="1400" dirty="0" err="1"/>
              <a:t>riesgos</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64569" y="331048"/>
            <a:ext cx="2089117" cy="307777"/>
          </a:xfrm>
          <a:prstGeom prst="rect">
            <a:avLst/>
          </a:prstGeom>
          <a:noFill/>
        </p:spPr>
        <p:txBody>
          <a:bodyPr wrap="square">
            <a:spAutoFit/>
          </a:bodyPr>
          <a:lstStyle/>
          <a:p>
            <a:r>
              <a:rPr lang="en-GB" sz="1400" dirty="0" err="1"/>
              <a:t>Catégories</a:t>
            </a:r>
            <a:r>
              <a:rPr lang="en-GB" sz="1400" dirty="0"/>
              <a:t> de </a:t>
            </a:r>
            <a:r>
              <a:rPr lang="en-GB" sz="1400" dirty="0" err="1"/>
              <a:t>risques</a:t>
            </a:r>
            <a:endParaRPr lang="en-GB" sz="1400" dirty="0">
              <a:latin typeface="+mj-lt"/>
            </a:endParaRPr>
          </a:p>
        </p:txBody>
      </p:sp>
    </p:spTree>
    <p:extLst>
      <p:ext uri="{BB962C8B-B14F-4D97-AF65-F5344CB8AC3E}">
        <p14:creationId xmlns:p14="http://schemas.microsoft.com/office/powerpoint/2010/main" val="189975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6"/>
            <a:ext cx="2180660" cy="907605"/>
          </a:xfrm>
        </p:spPr>
        <p:txBody>
          <a:bodyPr>
            <a:noAutofit/>
          </a:bodyPr>
          <a:lstStyle/>
          <a:p>
            <a:r>
              <a:rPr lang="en-GB" sz="1400" dirty="0"/>
              <a:t>Examples of risk management</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845464" y="207087"/>
            <a:ext cx="210790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pt-BR" sz="1400" dirty="0"/>
              <a:t>Exemplos de gestão de riscos</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1198835"/>
            <a:ext cx="218066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76363" y="1200151"/>
            <a:ext cx="2240810" cy="3262432"/>
          </a:xfrm>
          <a:prstGeom prst="rect">
            <a:avLst/>
          </a:prstGeom>
          <a:noFill/>
        </p:spPr>
        <p:txBody>
          <a:bodyPr wrap="square" rtlCol="0">
            <a:spAutoFit/>
          </a:bodyPr>
          <a:lstStyle/>
          <a:p>
            <a:endParaRPr lang="en-GB" sz="1400" dirty="0">
              <a:effectLst/>
            </a:endParaRPr>
          </a:p>
          <a:p>
            <a:pPr marL="177800" indent="-177800">
              <a:buFont typeface="System Font Regular"/>
              <a:buChar char="☞"/>
            </a:pPr>
            <a:r>
              <a:rPr lang="en-GB" sz="1200" dirty="0">
                <a:effectLst/>
              </a:rPr>
              <a:t>Data breach: strong passwords, encryption and continuous  employee training and development</a:t>
            </a:r>
          </a:p>
          <a:p>
            <a:endParaRPr lang="en-GB" sz="1200" dirty="0">
              <a:effectLst/>
            </a:endParaRPr>
          </a:p>
          <a:p>
            <a:pPr marL="177800" indent="-177800">
              <a:buFont typeface="System Font Regular"/>
              <a:buChar char="☞"/>
            </a:pPr>
            <a:r>
              <a:rPr lang="en-GB" sz="1200" dirty="0"/>
              <a:t>Physical injury: safety equipment, hazard identification and control**</a:t>
            </a:r>
          </a:p>
          <a:p>
            <a:pPr marL="177800" indent="-177800">
              <a:buFont typeface="System Font Regular"/>
              <a:buChar char="☞"/>
            </a:pPr>
            <a:endParaRPr lang="en-GB" sz="1200" dirty="0"/>
          </a:p>
          <a:p>
            <a:pPr marL="177800" indent="-177800">
              <a:buFont typeface="System Font Regular"/>
              <a:buChar char="☞"/>
            </a:pPr>
            <a:r>
              <a:rPr lang="en-GB" sz="1200" dirty="0"/>
              <a:t>SEAH: Background checks, Policies, physical and other barriers, trainings, Codes of Conduct, awareness creation</a:t>
            </a:r>
          </a:p>
        </p:txBody>
      </p:sp>
      <p:sp>
        <p:nvSpPr>
          <p:cNvPr id="14" name="Freeform 3">
            <a:extLst>
              <a:ext uri="{FF2B5EF4-FFF2-40B4-BE49-F238E27FC236}">
                <a16:creationId xmlns:a16="http://schemas.microsoft.com/office/drawing/2014/main" id="{D9DDF9DA-C2D3-4881-7CD9-0108A1601D1C}"/>
              </a:ext>
            </a:extLst>
          </p:cNvPr>
          <p:cNvSpPr/>
          <p:nvPr/>
        </p:nvSpPr>
        <p:spPr>
          <a:xfrm>
            <a:off x="2409960" y="1125355"/>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380302" y="1038294"/>
            <a:ext cx="2135361" cy="3231654"/>
          </a:xfrm>
          <a:prstGeom prst="rect">
            <a:avLst/>
          </a:prstGeom>
          <a:noFill/>
        </p:spPr>
        <p:txBody>
          <a:bodyPr wrap="square" rtlCol="0">
            <a:spAutoFit/>
          </a:bodyPr>
          <a:lstStyle/>
          <a:p>
            <a:pPr marL="177800" indent="-177800">
              <a:buFont typeface="System Font Regular"/>
              <a:buChar char="☞"/>
            </a:pPr>
            <a:endParaRPr lang="en-GB" sz="1200" dirty="0">
              <a:effectLst/>
            </a:endParaRPr>
          </a:p>
          <a:p>
            <a:pPr marL="177800" indent="-177800">
              <a:buFont typeface="System Font Regular"/>
              <a:buChar char="☞"/>
            </a:pPr>
            <a:r>
              <a:rPr lang="fr-FR" sz="1200" dirty="0"/>
              <a:t>Violation de données : mots de passe forts, chiffrement et formation et développement continus des employés
Blessures corporelles : équipement de sécurité, identification et contrôle des dangers**
SEAH : Vérification des antécédents, politiques, obstacles physiques et autres, formations, codes de conduite, sensibilisation</a:t>
            </a:r>
            <a:endParaRPr lang="en-GB" sz="1200" dirty="0"/>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1142701"/>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marL="177800" indent="-177800">
              <a:buFont typeface="System Font Regular"/>
              <a:buChar char="☞"/>
            </a:pPr>
            <a:r>
              <a:rPr lang="en-GB" sz="1200" dirty="0">
                <a:effectLst/>
              </a:rPr>
              <a:t>Data breach: strong passwords, encryption and continuous  employee training and development</a:t>
            </a:r>
          </a:p>
          <a:p>
            <a:endParaRPr lang="en-GB" sz="1200" dirty="0">
              <a:effectLst/>
            </a:endParaRPr>
          </a:p>
          <a:p>
            <a:pPr marL="177800" indent="-177800">
              <a:buFont typeface="System Font Regular"/>
              <a:buChar char="☞"/>
            </a:pPr>
            <a:r>
              <a:rPr lang="en-GB" sz="1200" dirty="0"/>
              <a:t>Physical injury: safety equipment, hazard identification and control**</a:t>
            </a:r>
          </a:p>
          <a:p>
            <a:pPr marL="177800" indent="-177800">
              <a:buFont typeface="System Font Regular"/>
              <a:buChar char="☞"/>
            </a:pPr>
            <a:endParaRPr lang="en-GB" sz="1200" dirty="0"/>
          </a:p>
          <a:p>
            <a:pPr marL="177800" indent="-177800">
              <a:buFont typeface="System Font Regular"/>
              <a:buChar char="☞"/>
            </a:pPr>
            <a:r>
              <a:rPr lang="en-GB" sz="1200" dirty="0"/>
              <a:t>SEAH: Background checks, Policies, physical and other barriers, trainings, Codes of Conduct, awareness creation</a:t>
            </a: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01037" cy="3046988"/>
          </a:xfrm>
          <a:prstGeom prst="rect">
            <a:avLst/>
          </a:prstGeom>
          <a:noFill/>
        </p:spPr>
        <p:txBody>
          <a:bodyPr wrap="square" rtlCol="0">
            <a:spAutoFit/>
          </a:bodyPr>
          <a:lstStyle/>
          <a:p>
            <a:pPr marL="177800" indent="-177800">
              <a:buFont typeface="System Font Regular"/>
              <a:buChar char="☞"/>
            </a:pPr>
            <a:r>
              <a:rPr lang="es-ES" sz="1200" dirty="0"/>
              <a:t>Violación de datos: contraseñas seguras, encriptación y formación y desarrollo continuos de los empleados
Lesiones físicas: equipo de seguridad, identificación y control de peligros**
SEAH: Verificaciones de antecedentes, políticas, barreras físicas y de otro tipo, capacitaciones, códigos de conducta, creación de conciencia</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26612" y="290644"/>
            <a:ext cx="2107903" cy="523220"/>
          </a:xfrm>
          <a:prstGeom prst="rect">
            <a:avLst/>
          </a:prstGeom>
          <a:noFill/>
        </p:spPr>
        <p:txBody>
          <a:bodyPr wrap="square">
            <a:spAutoFit/>
          </a:bodyPr>
          <a:lstStyle/>
          <a:p>
            <a:pPr algn="ctr"/>
            <a:r>
              <a:rPr lang="es-ES" sz="1400" dirty="0"/>
              <a:t>Ejemplos de gestión de riesgos</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09960" y="427288"/>
            <a:ext cx="2089117" cy="523220"/>
          </a:xfrm>
          <a:prstGeom prst="rect">
            <a:avLst/>
          </a:prstGeom>
          <a:noFill/>
        </p:spPr>
        <p:txBody>
          <a:bodyPr wrap="square">
            <a:spAutoFit/>
          </a:bodyPr>
          <a:lstStyle/>
          <a:p>
            <a:r>
              <a:rPr lang="fr-FR" sz="1400" dirty="0">
                <a:latin typeface="+mj-lt"/>
              </a:rPr>
              <a:t>Exemple de gestion des risques</a:t>
            </a:r>
            <a:endParaRPr lang="en-GB" sz="1400" dirty="0">
              <a:latin typeface="+mj-lt"/>
            </a:endParaRPr>
          </a:p>
        </p:txBody>
      </p:sp>
    </p:spTree>
    <p:extLst>
      <p:ext uri="{BB962C8B-B14F-4D97-AF65-F5344CB8AC3E}">
        <p14:creationId xmlns:p14="http://schemas.microsoft.com/office/powerpoint/2010/main" val="79923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6"/>
            <a:ext cx="2180660" cy="907605"/>
          </a:xfrm>
        </p:spPr>
        <p:txBody>
          <a:bodyPr>
            <a:noAutofit/>
          </a:bodyPr>
          <a:lstStyle/>
          <a:p>
            <a:r>
              <a:rPr lang="en-GB" sz="1400" dirty="0"/>
              <a:t>Risk assessment</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848788" y="54893"/>
            <a:ext cx="210790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en-GB" sz="1400" dirty="0" err="1"/>
              <a:t>Avaliação</a:t>
            </a:r>
            <a:r>
              <a:rPr lang="en-GB" sz="1400" dirty="0"/>
              <a:t> dos </a:t>
            </a:r>
            <a:r>
              <a:rPr lang="en-GB" sz="1400" dirty="0" err="1"/>
              <a:t>riscos</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45741" y="1069500"/>
            <a:ext cx="2136711" cy="377851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260875" y="1157693"/>
            <a:ext cx="1784213" cy="3877985"/>
          </a:xfrm>
          <a:prstGeom prst="rect">
            <a:avLst/>
          </a:prstGeom>
          <a:noFill/>
        </p:spPr>
        <p:txBody>
          <a:bodyPr wrap="square" rtlCol="0">
            <a:spAutoFit/>
          </a:bodyPr>
          <a:lstStyle/>
          <a:p>
            <a:pPr marL="177800" indent="-177800">
              <a:lnSpc>
                <a:spcPct val="150000"/>
              </a:lnSpc>
              <a:buFont typeface="System Font Regular"/>
              <a:buChar char="☞"/>
            </a:pPr>
            <a:r>
              <a:rPr lang="en-GB" sz="1200" dirty="0">
                <a:effectLst/>
              </a:rPr>
              <a:t>Identify the </a:t>
            </a:r>
            <a:r>
              <a:rPr lang="en-GB" sz="1200" dirty="0"/>
              <a:t>potential risk</a:t>
            </a:r>
          </a:p>
          <a:p>
            <a:pPr marL="177800" indent="-177800">
              <a:lnSpc>
                <a:spcPct val="150000"/>
              </a:lnSpc>
              <a:buFont typeface="System Font Regular"/>
              <a:buChar char="☞"/>
            </a:pPr>
            <a:r>
              <a:rPr lang="en-GB" sz="1200" dirty="0">
                <a:effectLst/>
              </a:rPr>
              <a:t>Analyse risk likelihood and impact</a:t>
            </a:r>
          </a:p>
          <a:p>
            <a:pPr marL="177800" indent="-177800">
              <a:lnSpc>
                <a:spcPct val="150000"/>
              </a:lnSpc>
              <a:buFont typeface="System Font Regular"/>
              <a:buChar char="☞"/>
            </a:pPr>
            <a:r>
              <a:rPr lang="en-GB" sz="1200" dirty="0"/>
              <a:t>s</a:t>
            </a:r>
            <a:endParaRPr lang="en-GB" sz="1200" dirty="0">
              <a:effectLst/>
            </a:endParaRPr>
          </a:p>
          <a:p>
            <a:pPr marL="177800" indent="-177800">
              <a:lnSpc>
                <a:spcPct val="150000"/>
              </a:lnSpc>
              <a:buFont typeface="System Font Regular"/>
              <a:buChar char="☞"/>
            </a:pPr>
            <a:r>
              <a:rPr lang="en-GB" sz="1200" dirty="0"/>
              <a:t>Evaluate and prioritise</a:t>
            </a:r>
          </a:p>
          <a:p>
            <a:pPr marL="177800" indent="-177800">
              <a:lnSpc>
                <a:spcPct val="150000"/>
              </a:lnSpc>
              <a:buFont typeface="System Font Regular"/>
              <a:buChar char="☞"/>
            </a:pPr>
            <a:endParaRPr lang="en-GB" sz="1200" dirty="0">
              <a:effectLst/>
            </a:endParaRPr>
          </a:p>
          <a:p>
            <a:pPr marL="177800" indent="-177800">
              <a:lnSpc>
                <a:spcPct val="150000"/>
              </a:lnSpc>
              <a:buFont typeface="System Font Regular"/>
              <a:buChar char="☞"/>
            </a:pPr>
            <a:r>
              <a:rPr lang="en-GB" sz="1200" dirty="0"/>
              <a:t>Develop mitigation strategies</a:t>
            </a:r>
          </a:p>
          <a:p>
            <a:pPr marL="177800" indent="-177800">
              <a:lnSpc>
                <a:spcPct val="150000"/>
              </a:lnSpc>
              <a:buFont typeface="System Font Regular"/>
              <a:buChar char="☞"/>
            </a:pPr>
            <a:endParaRPr lang="en-GB" sz="1200" dirty="0"/>
          </a:p>
          <a:p>
            <a:pPr marL="177800" indent="-177800">
              <a:lnSpc>
                <a:spcPct val="150000"/>
              </a:lnSpc>
              <a:buFont typeface="System Font Regular"/>
              <a:buChar char="☞"/>
            </a:pPr>
            <a:r>
              <a:rPr lang="en-GB" sz="1200" dirty="0">
                <a:effectLst/>
              </a:rPr>
              <a:t>Monitor and review</a:t>
            </a:r>
          </a:p>
          <a:p>
            <a:endParaRPr lang="en-GB" sz="1200" dirty="0">
              <a:effectLst/>
            </a:endParaRPr>
          </a:p>
        </p:txBody>
      </p:sp>
      <p:sp>
        <p:nvSpPr>
          <p:cNvPr id="14" name="Freeform 3">
            <a:extLst>
              <a:ext uri="{FF2B5EF4-FFF2-40B4-BE49-F238E27FC236}">
                <a16:creationId xmlns:a16="http://schemas.microsoft.com/office/drawing/2014/main" id="{D9DDF9DA-C2D3-4881-7CD9-0108A1601D1C}"/>
              </a:ext>
            </a:extLst>
          </p:cNvPr>
          <p:cNvSpPr/>
          <p:nvPr/>
        </p:nvSpPr>
        <p:spPr>
          <a:xfrm>
            <a:off x="2409960" y="1125355"/>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319817" y="1155248"/>
            <a:ext cx="2135361" cy="2562240"/>
          </a:xfrm>
          <a:prstGeom prst="rect">
            <a:avLst/>
          </a:prstGeom>
          <a:noFill/>
        </p:spPr>
        <p:txBody>
          <a:bodyPr wrap="square" rtlCol="0">
            <a:spAutoFit/>
          </a:bodyPr>
          <a:lstStyle/>
          <a:p>
            <a:pPr marL="177800" indent="-177800">
              <a:lnSpc>
                <a:spcPct val="150000"/>
              </a:lnSpc>
              <a:buFont typeface="System Font Regular"/>
              <a:buChar char="☞"/>
            </a:pPr>
            <a:r>
              <a:rPr lang="fr-FR" sz="1200" dirty="0"/>
              <a:t>Identifier le risque potentiel
Analyser la probabilité et l’impact des risques
s
Évaluer et hiérarchiser
Élaborer des stratégies d’atténuation
Surveiller et examiner</a:t>
            </a:r>
            <a:endParaRPr lang="en-GB" sz="12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877745" y="1142702"/>
            <a:ext cx="2155680" cy="3687690"/>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marL="177800" indent="-177800">
              <a:lnSpc>
                <a:spcPct val="150000"/>
              </a:lnSpc>
              <a:buFont typeface="System Font Regular"/>
              <a:buChar char="☞"/>
            </a:pPr>
            <a:r>
              <a:rPr lang="en-GB" sz="1200" dirty="0">
                <a:effectLst/>
              </a:rPr>
              <a:t>Identify the </a:t>
            </a:r>
            <a:r>
              <a:rPr lang="en-GB" sz="1200" dirty="0"/>
              <a:t>potential risk</a:t>
            </a:r>
          </a:p>
          <a:p>
            <a:pPr marL="177800" indent="-177800">
              <a:lnSpc>
                <a:spcPct val="150000"/>
              </a:lnSpc>
              <a:buFont typeface="System Font Regular"/>
              <a:buChar char="☞"/>
            </a:pPr>
            <a:r>
              <a:rPr lang="en-GB" sz="1200" dirty="0">
                <a:effectLst/>
              </a:rPr>
              <a:t>Analyse risk likelihood and impact</a:t>
            </a:r>
          </a:p>
          <a:p>
            <a:pPr marL="177800" indent="-177800">
              <a:lnSpc>
                <a:spcPct val="150000"/>
              </a:lnSpc>
              <a:buFont typeface="System Font Regular"/>
              <a:buChar char="☞"/>
            </a:pPr>
            <a:r>
              <a:rPr lang="en-GB" sz="1200" dirty="0"/>
              <a:t>s</a:t>
            </a:r>
            <a:endParaRPr lang="en-GB" sz="1200" dirty="0">
              <a:effectLst/>
            </a:endParaRPr>
          </a:p>
          <a:p>
            <a:pPr marL="177800" indent="-177800">
              <a:lnSpc>
                <a:spcPct val="150000"/>
              </a:lnSpc>
              <a:buFont typeface="System Font Regular"/>
              <a:buChar char="☞"/>
            </a:pPr>
            <a:r>
              <a:rPr lang="en-GB" sz="1200" dirty="0"/>
              <a:t>Evaluate and prioritise</a:t>
            </a:r>
          </a:p>
          <a:p>
            <a:pPr marL="177800" indent="-177800">
              <a:lnSpc>
                <a:spcPct val="150000"/>
              </a:lnSpc>
              <a:buFont typeface="System Font Regular"/>
              <a:buChar char="☞"/>
            </a:pPr>
            <a:endParaRPr lang="en-GB" sz="1200" dirty="0">
              <a:effectLst/>
            </a:endParaRPr>
          </a:p>
          <a:p>
            <a:pPr marL="177800" indent="-177800">
              <a:lnSpc>
                <a:spcPct val="150000"/>
              </a:lnSpc>
              <a:buFont typeface="System Font Regular"/>
              <a:buChar char="☞"/>
            </a:pPr>
            <a:r>
              <a:rPr lang="en-GB" sz="1200" dirty="0"/>
              <a:t>Develop mitigation strategies</a:t>
            </a:r>
          </a:p>
          <a:p>
            <a:pPr marL="177800" indent="-177800">
              <a:lnSpc>
                <a:spcPct val="150000"/>
              </a:lnSpc>
              <a:buFont typeface="System Font Regular"/>
              <a:buChar char="☞"/>
            </a:pPr>
            <a:endParaRPr lang="en-GB" sz="1200" dirty="0"/>
          </a:p>
          <a:p>
            <a:pPr marL="177800" indent="-177800">
              <a:lnSpc>
                <a:spcPct val="150000"/>
              </a:lnSpc>
              <a:buFont typeface="System Font Regular"/>
              <a:buChar char="☞"/>
            </a:pPr>
            <a:r>
              <a:rPr lang="en-GB" sz="1200" dirty="0">
                <a:effectLst/>
              </a:rPr>
              <a:t>Monitor and review</a:t>
            </a: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01037" cy="2562240"/>
          </a:xfrm>
          <a:prstGeom prst="rect">
            <a:avLst/>
          </a:prstGeom>
          <a:noFill/>
        </p:spPr>
        <p:txBody>
          <a:bodyPr wrap="square" rtlCol="0">
            <a:spAutoFit/>
          </a:bodyPr>
          <a:lstStyle/>
          <a:p>
            <a:pPr marL="177800" indent="-177800">
              <a:lnSpc>
                <a:spcPct val="150000"/>
              </a:lnSpc>
              <a:buFont typeface="System Font Regular"/>
              <a:buChar char="☞"/>
            </a:pPr>
            <a:r>
              <a:rPr lang="es-ES" sz="1200" dirty="0"/>
              <a:t>Identificar el riesgo potencial
Analizar la probabilidad y el impacto del riesgo
s
Evaluar y priorizar
Desarrollar estrategias de mitigación
Supervisar y revisar</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26612" y="290644"/>
            <a:ext cx="2107903" cy="307777"/>
          </a:xfrm>
          <a:prstGeom prst="rect">
            <a:avLst/>
          </a:prstGeom>
          <a:noFill/>
        </p:spPr>
        <p:txBody>
          <a:bodyPr wrap="square">
            <a:spAutoFit/>
          </a:bodyPr>
          <a:lstStyle/>
          <a:p>
            <a:pPr algn="ctr"/>
            <a:r>
              <a:rPr lang="en-GB" sz="1400" dirty="0" err="1"/>
              <a:t>Evaluación</a:t>
            </a:r>
            <a:r>
              <a:rPr lang="en-GB" sz="1400" dirty="0"/>
              <a:t> de </a:t>
            </a:r>
            <a:r>
              <a:rPr lang="en-GB" sz="1400" dirty="0" err="1"/>
              <a:t>riesgos</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71400" y="483518"/>
            <a:ext cx="2089117" cy="307777"/>
          </a:xfrm>
          <a:prstGeom prst="rect">
            <a:avLst/>
          </a:prstGeom>
          <a:noFill/>
        </p:spPr>
        <p:txBody>
          <a:bodyPr wrap="square">
            <a:spAutoFit/>
          </a:bodyPr>
          <a:lstStyle/>
          <a:p>
            <a:r>
              <a:rPr lang="en-GB" sz="1400" dirty="0" err="1"/>
              <a:t>Évaluation</a:t>
            </a:r>
            <a:r>
              <a:rPr lang="en-GB" sz="1400" dirty="0"/>
              <a:t> du </a:t>
            </a:r>
            <a:r>
              <a:rPr lang="en-GB" sz="1400" dirty="0" err="1"/>
              <a:t>risque</a:t>
            </a:r>
            <a:endParaRPr lang="en-GB" sz="1400" dirty="0">
              <a:latin typeface="+mj-lt"/>
            </a:endParaRPr>
          </a:p>
        </p:txBody>
      </p:sp>
      <p:sp>
        <p:nvSpPr>
          <p:cNvPr id="3" name="Rectangle 2">
            <a:extLst>
              <a:ext uri="{FF2B5EF4-FFF2-40B4-BE49-F238E27FC236}">
                <a16:creationId xmlns:a16="http://schemas.microsoft.com/office/drawing/2014/main" id="{23B19E45-97D3-D603-7FB6-235EF41A339B}"/>
              </a:ext>
            </a:extLst>
          </p:cNvPr>
          <p:cNvSpPr/>
          <p:nvPr/>
        </p:nvSpPr>
        <p:spPr>
          <a:xfrm>
            <a:off x="3415369" y="2387084"/>
            <a:ext cx="2313262" cy="369332"/>
          </a:xfrm>
          <a:prstGeom prst="rect">
            <a:avLst/>
          </a:prstGeom>
        </p:spPr>
        <p:txBody>
          <a:bodyPr wrap="none">
            <a:spAutoFit/>
          </a:bodyPr>
          <a:lstStyle/>
          <a:p>
            <a:r>
              <a:rPr lang="en-GB" dirty="0" err="1"/>
              <a:t>Avaliação</a:t>
            </a:r>
            <a:r>
              <a:rPr lang="en-GB" dirty="0"/>
              <a:t> dos </a:t>
            </a:r>
            <a:r>
              <a:rPr lang="en-GB" dirty="0" err="1"/>
              <a:t>riscos</a:t>
            </a:r>
            <a:endParaRPr lang="en-GB" dirty="0"/>
          </a:p>
        </p:txBody>
      </p:sp>
    </p:spTree>
    <p:extLst>
      <p:ext uri="{BB962C8B-B14F-4D97-AF65-F5344CB8AC3E}">
        <p14:creationId xmlns:p14="http://schemas.microsoft.com/office/powerpoint/2010/main" val="198187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A2DE-0F16-4B6F-40A6-416EAA99DB04}"/>
              </a:ext>
            </a:extLst>
          </p:cNvPr>
          <p:cNvSpPr>
            <a:spLocks noGrp="1"/>
          </p:cNvSpPr>
          <p:nvPr>
            <p:ph type="title"/>
          </p:nvPr>
        </p:nvSpPr>
        <p:spPr>
          <a:xfrm>
            <a:off x="457200" y="483517"/>
            <a:ext cx="8229600" cy="576065"/>
          </a:xfrm>
        </p:spPr>
        <p:txBody>
          <a:bodyPr>
            <a:normAutofit fontScale="90000"/>
          </a:bodyPr>
          <a:lstStyle/>
          <a:p>
            <a:r>
              <a:rPr lang="en-GB" sz="2000" dirty="0"/>
              <a:t>Scenario 1- Risk Assessment and mitigation</a:t>
            </a:r>
            <a:br>
              <a:rPr lang="en-GB" sz="2000" dirty="0"/>
            </a:br>
            <a:r>
              <a:rPr lang="en-GB" sz="1100" kern="100" dirty="0" err="1">
                <a:effectLst/>
                <a:latin typeface="Calibri" panose="020F0502020204030204" pitchFamily="34" charset="0"/>
                <a:ea typeface="Aptos" panose="020B0004020202020204" pitchFamily="34" charset="0"/>
                <a:cs typeface="Times New Roman" panose="02020603050405020304" pitchFamily="18" charset="0"/>
              </a:rPr>
              <a:t>Kibaba</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 Foundation for Youth and Child Wellbeing (KFYCW) </a:t>
            </a:r>
            <a:r>
              <a:rPr lang="en-GB" sz="1100" kern="100" dirty="0">
                <a:latin typeface="Calibri" panose="020F0502020204030204" pitchFamily="34" charset="0"/>
                <a:ea typeface="Aptos" panose="020B0004020202020204" pitchFamily="34" charset="0"/>
                <a:cs typeface="Times New Roman" panose="02020603050405020304" pitchFamily="18" charset="0"/>
              </a:rPr>
              <a:t>has been invited to participate </a:t>
            </a:r>
            <a:r>
              <a:rPr lang="en-GB" sz="1100" kern="100" dirty="0">
                <a:effectLst/>
                <a:latin typeface="Calibri" panose="020F0502020204030204" pitchFamily="34" charset="0"/>
                <a:ea typeface="Aptos" panose="020B0004020202020204" pitchFamily="34" charset="0"/>
                <a:cs typeface="Times New Roman" panose="02020603050405020304" pitchFamily="18" charset="0"/>
              </a:rPr>
              <a:t>in a 3-day residential regional convening on girls' education for a greater future. KFYCW is sponsoring 3 children to attend. There will be side sessions on adolescent reproductive health in the annex of the hotel. The hotel’s annex is a 5-minute walk away from the main hotel. There will also be online discussions on the influence of gender identities, religion and cultural practices on ending child marriage. What considerations should be made for this event? </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2000" dirty="0"/>
          </a:p>
        </p:txBody>
      </p:sp>
      <p:graphicFrame>
        <p:nvGraphicFramePr>
          <p:cNvPr id="4" name="Content Placeholder 3">
            <a:extLst>
              <a:ext uri="{FF2B5EF4-FFF2-40B4-BE49-F238E27FC236}">
                <a16:creationId xmlns:a16="http://schemas.microsoft.com/office/drawing/2014/main" id="{2011B485-99CF-5B73-2BB0-35EBECAD017D}"/>
              </a:ext>
            </a:extLst>
          </p:cNvPr>
          <p:cNvGraphicFramePr>
            <a:graphicFrameLocks noGrp="1"/>
          </p:cNvGraphicFramePr>
          <p:nvPr>
            <p:ph idx="1"/>
            <p:extLst>
              <p:ext uri="{D42A27DB-BD31-4B8C-83A1-F6EECF244321}">
                <p14:modId xmlns:p14="http://schemas.microsoft.com/office/powerpoint/2010/main" val="2212009456"/>
              </p:ext>
            </p:extLst>
          </p:nvPr>
        </p:nvGraphicFramePr>
        <p:xfrm>
          <a:off x="457200" y="1131590"/>
          <a:ext cx="8363270" cy="1497662"/>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1887227354"/>
                    </a:ext>
                  </a:extLst>
                </a:gridCol>
                <a:gridCol w="1481268">
                  <a:extLst>
                    <a:ext uri="{9D8B030D-6E8A-4147-A177-3AD203B41FA5}">
                      <a16:colId xmlns:a16="http://schemas.microsoft.com/office/drawing/2014/main" val="1542304634"/>
                    </a:ext>
                  </a:extLst>
                </a:gridCol>
                <a:gridCol w="1247524">
                  <a:extLst>
                    <a:ext uri="{9D8B030D-6E8A-4147-A177-3AD203B41FA5}">
                      <a16:colId xmlns:a16="http://schemas.microsoft.com/office/drawing/2014/main" val="3105642516"/>
                    </a:ext>
                  </a:extLst>
                </a:gridCol>
                <a:gridCol w="1540234">
                  <a:extLst>
                    <a:ext uri="{9D8B030D-6E8A-4147-A177-3AD203B41FA5}">
                      <a16:colId xmlns:a16="http://schemas.microsoft.com/office/drawing/2014/main" val="1940545372"/>
                    </a:ext>
                  </a:extLst>
                </a:gridCol>
                <a:gridCol w="1393878">
                  <a:extLst>
                    <a:ext uri="{9D8B030D-6E8A-4147-A177-3AD203B41FA5}">
                      <a16:colId xmlns:a16="http://schemas.microsoft.com/office/drawing/2014/main" val="2085227969"/>
                    </a:ext>
                  </a:extLst>
                </a:gridCol>
                <a:gridCol w="1393878">
                  <a:extLst>
                    <a:ext uri="{9D8B030D-6E8A-4147-A177-3AD203B41FA5}">
                      <a16:colId xmlns:a16="http://schemas.microsoft.com/office/drawing/2014/main" val="3942293616"/>
                    </a:ext>
                  </a:extLst>
                </a:gridCol>
              </a:tblGrid>
              <a:tr h="703810">
                <a:tc>
                  <a:txBody>
                    <a:bodyPr/>
                    <a:lstStyle/>
                    <a:p>
                      <a:pPr>
                        <a:lnSpc>
                          <a:spcPts val="1300"/>
                        </a:lnSpc>
                        <a:spcAft>
                          <a:spcPts val="600"/>
                        </a:spcAft>
                      </a:pPr>
                      <a:r>
                        <a:rPr lang="en-GB" sz="1100" b="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What are the hazards? </a:t>
                      </a:r>
                      <a:endParaRPr lang="en-GB" sz="1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What is the risk associated with the hazard?</a:t>
                      </a:r>
                      <a:endParaRPr lang="en-GB" sz="1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Who could be harmed and how?</a:t>
                      </a:r>
                      <a:endParaRPr lang="en-GB" sz="1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How can we mitigate this risk? </a:t>
                      </a:r>
                      <a:endParaRPr lang="en-GB" sz="1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Risk level (please fill in green/ orange/ red). See below for risk evaluation.</a:t>
                      </a:r>
                      <a:endParaRPr lang="en-GB" sz="110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dirty="0">
                          <a:solidFill>
                            <a:srgbClr val="00000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What are the hazards?</a:t>
                      </a:r>
                      <a:endParaRPr lang="en-GB" sz="1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7775924"/>
                  </a:ext>
                </a:extLst>
              </a:tr>
              <a:tr h="398636">
                <a:tc>
                  <a:txBody>
                    <a:bodyPr/>
                    <a:lstStyle/>
                    <a:p>
                      <a:pPr>
                        <a:lnSpc>
                          <a:spcPts val="1300"/>
                        </a:lnSpc>
                        <a:spcAft>
                          <a:spcPts val="6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lvl="1" indent="0" algn="l">
                        <a:lnSpc>
                          <a:spcPts val="1300"/>
                        </a:lnSpc>
                        <a:buFont typeface="+mj-lt"/>
                        <a:buNone/>
                      </a:pPr>
                      <a:r>
                        <a:rPr lang="en-GB" sz="11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9963689"/>
                  </a:ext>
                </a:extLst>
              </a:tr>
              <a:tr h="395216">
                <a:tc>
                  <a:txBody>
                    <a:bodyPr/>
                    <a:lstStyle/>
                    <a:p>
                      <a:pPr>
                        <a:lnSpc>
                          <a:spcPts val="1300"/>
                        </a:lnSpc>
                        <a:spcAft>
                          <a:spcPts val="600"/>
                        </a:spcAft>
                      </a:pP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r>
                        <a:rPr lang="en-GB" sz="1100" b="1" dirty="0">
                          <a:solidFill>
                            <a:srgbClr val="000000"/>
                          </a:solidFill>
                          <a:effectLst/>
                          <a:highlight>
                            <a:srgbClr val="FFD966"/>
                          </a:highlight>
                          <a:latin typeface="Calibri" panose="020F0502020204030204" pitchFamily="34" charset="0"/>
                          <a:ea typeface="Calibri" panose="020F0502020204030204" pitchFamily="34" charset="0"/>
                          <a:cs typeface="Arial" panose="020B0604020202020204" pitchFamily="34" charset="0"/>
                        </a:rPr>
                        <a:t> </a:t>
                      </a: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300"/>
                        </a:lnSpc>
                        <a:spcAft>
                          <a:spcPts val="600"/>
                        </a:spcAft>
                      </a:pPr>
                      <a:endParaRPr lang="en-GB" sz="1100" dirty="0">
                        <a:effectLst/>
                        <a:highlight>
                          <a:srgbClr val="FFD966"/>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8852520"/>
                  </a:ext>
                </a:extLst>
              </a:tr>
            </a:tbl>
          </a:graphicData>
        </a:graphic>
      </p:graphicFrame>
      <p:sp>
        <p:nvSpPr>
          <p:cNvPr id="3" name="TextBox 2">
            <a:extLst>
              <a:ext uri="{FF2B5EF4-FFF2-40B4-BE49-F238E27FC236}">
                <a16:creationId xmlns:a16="http://schemas.microsoft.com/office/drawing/2014/main" id="{CE72595D-A3DD-7B77-952C-768EC29E7C9B}"/>
              </a:ext>
            </a:extLst>
          </p:cNvPr>
          <p:cNvSpPr txBox="1"/>
          <p:nvPr/>
        </p:nvSpPr>
        <p:spPr>
          <a:xfrm>
            <a:off x="457200" y="3003798"/>
            <a:ext cx="8579296" cy="1879874"/>
          </a:xfrm>
          <a:prstGeom prst="rect">
            <a:avLst/>
          </a:prstGeom>
          <a:noFill/>
        </p:spPr>
        <p:txBody>
          <a:bodyPr wrap="square" rtlCol="0">
            <a:spAutoFit/>
          </a:bodyPr>
          <a:lstStyle/>
          <a:p>
            <a:pPr>
              <a:lnSpc>
                <a:spcPts val="1300"/>
              </a:lnSpc>
              <a:spcAft>
                <a:spcPts val="600"/>
              </a:spcAft>
            </a:pPr>
            <a:r>
              <a:rPr lang="en-GB" sz="1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Green</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en-GB" sz="1000" b="1" dirty="0">
                <a:effectLst/>
                <a:latin typeface="Calibri" panose="020F0502020204030204" pitchFamily="34" charset="0"/>
                <a:ea typeface="Calibri" panose="020F0502020204030204" pitchFamily="34" charset="0"/>
                <a:cs typeface="Arial" panose="020B0604020202020204" pitchFamily="34" charset="0"/>
              </a:rPr>
              <a:t>= Low :</a:t>
            </a:r>
            <a:r>
              <a:rPr lang="en-GB" sz="1000" dirty="0">
                <a:effectLst/>
                <a:latin typeface="Calibri" panose="020F0502020204030204" pitchFamily="34" charset="0"/>
                <a:ea typeface="Calibri" panose="020F0502020204030204" pitchFamily="34" charset="0"/>
                <a:cs typeface="Arial" panose="020B0604020202020204" pitchFamily="34" charset="0"/>
              </a:rPr>
              <a:t>Unlikely that harm would arise as a result of this activity and in the event it did, the consequences would be very minor.</a:t>
            </a:r>
          </a:p>
          <a:p>
            <a:pPr>
              <a:lnSpc>
                <a:spcPts val="1300"/>
              </a:lnSpc>
              <a:spcAft>
                <a:spcPts val="600"/>
              </a:spcAft>
            </a:pPr>
            <a:r>
              <a:rPr lang="en-GB" sz="1000" b="1" dirty="0">
                <a:solidFill>
                  <a:srgbClr val="FFC000"/>
                </a:solidFill>
                <a:effectLst/>
                <a:latin typeface="Calibri" panose="020F0502020204030204" pitchFamily="34" charset="0"/>
                <a:ea typeface="Calibri" panose="020F0502020204030204" pitchFamily="34" charset="0"/>
                <a:cs typeface="Arial" panose="020B0604020202020204" pitchFamily="34" charset="0"/>
              </a:rPr>
              <a:t>Orange</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en-GB" sz="1000" b="1" dirty="0">
                <a:effectLst/>
                <a:latin typeface="Calibri" panose="020F0502020204030204" pitchFamily="34" charset="0"/>
                <a:ea typeface="Calibri" panose="020F0502020204030204" pitchFamily="34" charset="0"/>
                <a:cs typeface="Arial" panose="020B0604020202020204" pitchFamily="34" charset="0"/>
              </a:rPr>
              <a:t>= Medium: </a:t>
            </a:r>
            <a:r>
              <a:rPr lang="en-GB" sz="1000" dirty="0">
                <a:effectLst/>
                <a:latin typeface="Calibri" panose="020F0502020204030204" pitchFamily="34" charset="0"/>
                <a:ea typeface="Calibri" panose="020F0502020204030204" pitchFamily="34" charset="0"/>
                <a:cs typeface="Arial" panose="020B0604020202020204" pitchFamily="34" charset="0"/>
              </a:rPr>
              <a:t>Significant chance that harm would arise as a result of this activity and in the event it did, the consequences would be very serious.</a:t>
            </a:r>
          </a:p>
          <a:p>
            <a:pPr>
              <a:lnSpc>
                <a:spcPts val="1300"/>
              </a:lnSpc>
              <a:spcAft>
                <a:spcPts val="600"/>
              </a:spcAft>
            </a:pPr>
            <a:r>
              <a:rPr lang="en-GB" sz="1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Red</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en-GB" sz="1000" b="1" dirty="0">
                <a:effectLst/>
                <a:latin typeface="Calibri" panose="020F0502020204030204" pitchFamily="34" charset="0"/>
                <a:ea typeface="Calibri" panose="020F0502020204030204" pitchFamily="34" charset="0"/>
                <a:cs typeface="Arial" panose="020B0604020202020204" pitchFamily="34" charset="0"/>
              </a:rPr>
              <a:t>= High: </a:t>
            </a:r>
            <a:r>
              <a:rPr lang="en-GB" sz="1000" dirty="0">
                <a:effectLst/>
                <a:latin typeface="Calibri" panose="020F0502020204030204" pitchFamily="34" charset="0"/>
                <a:ea typeface="Calibri" panose="020F0502020204030204" pitchFamily="34" charset="0"/>
                <a:cs typeface="Arial" panose="020B0604020202020204" pitchFamily="34" charset="0"/>
              </a:rPr>
              <a:t>High chance that harm would arise as a result of this activity and in the event it did, the consequences would be major / catastrophic.</a:t>
            </a:r>
          </a:p>
          <a:p>
            <a:pPr>
              <a:lnSpc>
                <a:spcPts val="1300"/>
              </a:lnSpc>
              <a:spcAft>
                <a:spcPts val="600"/>
              </a:spcAft>
            </a:pPr>
            <a:r>
              <a:rPr lang="en-GB" sz="10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Evaluating risk:</a:t>
            </a:r>
            <a:r>
              <a:rPr lang="en-GB" sz="1000" dirty="0">
                <a:effectLst/>
                <a:latin typeface="Calibri" panose="020F0502020204030204" pitchFamily="34" charset="0"/>
                <a:ea typeface="Calibri" panose="020F0502020204030204" pitchFamily="34" charset="0"/>
                <a:cs typeface="Arial" panose="020B0604020202020204" pitchFamily="34" charset="0"/>
              </a:rPr>
              <a:t> If the risk assessment shows that the level of risk is mainly medium or high, additional safety and safeguarding controls need to be put in place to either eliminate, isolate or minimise the risk for children. For all assessments, if the activity is still rated as high, the activity must not be undertaken. </a:t>
            </a:r>
          </a:p>
          <a:p>
            <a:pPr>
              <a:lnSpc>
                <a:spcPts val="1300"/>
              </a:lnSpc>
              <a:spcAft>
                <a:spcPts val="600"/>
              </a:spcAft>
            </a:pPr>
            <a:endParaRPr lang="en-GB" sz="1000" b="1" dirty="0">
              <a:effectLst/>
              <a:latin typeface="Calibri" panose="020F0502020204030204" pitchFamily="34" charset="0"/>
              <a:ea typeface="Calibri" panose="020F0502020204030204" pitchFamily="34" charset="0"/>
              <a:cs typeface="Arial" panose="020B0604020202020204" pitchFamily="34" charset="0"/>
            </a:endParaRPr>
          </a:p>
          <a:p>
            <a:pPr>
              <a:lnSpc>
                <a:spcPts val="1300"/>
              </a:lnSpc>
              <a:spcAft>
                <a:spcPts val="600"/>
              </a:spcAft>
            </a:pPr>
            <a:r>
              <a:rPr lang="en-GB" sz="1000" b="1" dirty="0">
                <a:effectLst/>
                <a:latin typeface="Calibri" panose="020F0502020204030204" pitchFamily="34" charset="0"/>
                <a:ea typeface="Calibri" panose="020F0502020204030204" pitchFamily="34" charset="0"/>
                <a:cs typeface="Arial" panose="020B0604020202020204" pitchFamily="34" charset="0"/>
              </a:rPr>
              <a:t>Project Manager:</a:t>
            </a:r>
            <a:r>
              <a:rPr lang="en-GB" sz="1000" dirty="0">
                <a:effectLst/>
                <a:latin typeface="Calibri" panose="020F0502020204030204" pitchFamily="34" charset="0"/>
                <a:ea typeface="Calibri" panose="020F0502020204030204" pitchFamily="34" charset="0"/>
                <a:cs typeface="Arial" panose="020B0604020202020204" pitchFamily="34" charset="0"/>
              </a:rPr>
              <a:t> ________                      </a:t>
            </a:r>
            <a:r>
              <a:rPr lang="en-GB" sz="1000" b="1" dirty="0">
                <a:effectLst/>
                <a:latin typeface="Calibri" panose="020F0502020204030204" pitchFamily="34" charset="0"/>
                <a:ea typeface="Calibri" panose="020F0502020204030204" pitchFamily="34" charset="0"/>
                <a:cs typeface="Arial" panose="020B0604020202020204" pitchFamily="34" charset="0"/>
              </a:rPr>
              <a:t>Reviewed by Safeguarding Focal Point: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ts val="1300"/>
              </a:lnSpc>
              <a:spcAft>
                <a:spcPts val="600"/>
              </a:spcAft>
            </a:pPr>
            <a:r>
              <a:rPr lang="en-GB" sz="1000" b="1" dirty="0">
                <a:effectLst/>
                <a:latin typeface="Calibri" panose="020F0502020204030204" pitchFamily="34" charset="0"/>
                <a:ea typeface="Calibri" panose="020F0502020204030204" pitchFamily="34" charset="0"/>
                <a:cs typeface="Arial" panose="020B0604020202020204" pitchFamily="34" charset="0"/>
              </a:rPr>
              <a:t>Date: </a:t>
            </a: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198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5A55-785F-3550-42C2-27C43692D184}"/>
              </a:ext>
            </a:extLst>
          </p:cNvPr>
          <p:cNvSpPr>
            <a:spLocks noGrp="1"/>
          </p:cNvSpPr>
          <p:nvPr>
            <p:ph type="title"/>
          </p:nvPr>
        </p:nvSpPr>
        <p:spPr>
          <a:xfrm>
            <a:off x="457200" y="51469"/>
            <a:ext cx="8229600" cy="576065"/>
          </a:xfrm>
        </p:spPr>
        <p:txBody>
          <a:bodyPr>
            <a:normAutofit/>
          </a:bodyPr>
          <a:lstStyle/>
          <a:p>
            <a:r>
              <a:rPr lang="en-GB" sz="2000" dirty="0"/>
              <a:t>Risk assessment – Take away </a:t>
            </a:r>
          </a:p>
        </p:txBody>
      </p:sp>
      <p:graphicFrame>
        <p:nvGraphicFramePr>
          <p:cNvPr id="4" name="Content Placeholder 3">
            <a:extLst>
              <a:ext uri="{FF2B5EF4-FFF2-40B4-BE49-F238E27FC236}">
                <a16:creationId xmlns:a16="http://schemas.microsoft.com/office/drawing/2014/main" id="{C1D98CEB-494E-613F-597C-68BBA215F98B}"/>
              </a:ext>
            </a:extLst>
          </p:cNvPr>
          <p:cNvGraphicFramePr>
            <a:graphicFrameLocks noGrp="1"/>
          </p:cNvGraphicFramePr>
          <p:nvPr>
            <p:ph idx="1"/>
            <p:extLst>
              <p:ext uri="{D42A27DB-BD31-4B8C-83A1-F6EECF244321}">
                <p14:modId xmlns:p14="http://schemas.microsoft.com/office/powerpoint/2010/main" val="2138284680"/>
              </p:ext>
            </p:extLst>
          </p:nvPr>
        </p:nvGraphicFramePr>
        <p:xfrm>
          <a:off x="5220072" y="843558"/>
          <a:ext cx="3672408"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1896A13-234A-8F13-9736-76E745B1634F}"/>
              </a:ext>
            </a:extLst>
          </p:cNvPr>
          <p:cNvSpPr txBox="1"/>
          <p:nvPr/>
        </p:nvSpPr>
        <p:spPr>
          <a:xfrm>
            <a:off x="539552" y="987574"/>
            <a:ext cx="2376264" cy="3168352"/>
          </a:xfrm>
          <a:prstGeom prst="rect">
            <a:avLst/>
          </a:prstGeom>
          <a:noFill/>
        </p:spPr>
        <p:txBody>
          <a:bodyPr wrap="square" rtlCol="0">
            <a:spAutoFit/>
          </a:bodyPr>
          <a:lstStyle/>
          <a:p>
            <a:endParaRPr lang="en-GB" dirty="0"/>
          </a:p>
        </p:txBody>
      </p:sp>
      <p:graphicFrame>
        <p:nvGraphicFramePr>
          <p:cNvPr id="6" name="Table 5">
            <a:extLst>
              <a:ext uri="{FF2B5EF4-FFF2-40B4-BE49-F238E27FC236}">
                <a16:creationId xmlns:a16="http://schemas.microsoft.com/office/drawing/2014/main" id="{F263BF0B-9BCA-D3A4-C5FB-BDC948191BEF}"/>
              </a:ext>
            </a:extLst>
          </p:cNvPr>
          <p:cNvGraphicFramePr>
            <a:graphicFrameLocks noGrp="1"/>
          </p:cNvGraphicFramePr>
          <p:nvPr>
            <p:extLst>
              <p:ext uri="{D42A27DB-BD31-4B8C-83A1-F6EECF244321}">
                <p14:modId xmlns:p14="http://schemas.microsoft.com/office/powerpoint/2010/main" val="3094894209"/>
              </p:ext>
            </p:extLst>
          </p:nvPr>
        </p:nvGraphicFramePr>
        <p:xfrm>
          <a:off x="107504" y="698366"/>
          <a:ext cx="4752528" cy="3566160"/>
        </p:xfrm>
        <a:graphic>
          <a:graphicData uri="http://schemas.openxmlformats.org/drawingml/2006/table">
            <a:tbl>
              <a:tblPr firstRow="1" bandRow="1">
                <a:tableStyleId>{5C22544A-7EE6-4342-B048-85BDC9FD1C3A}</a:tableStyleId>
              </a:tblPr>
              <a:tblGrid>
                <a:gridCol w="1169966">
                  <a:extLst>
                    <a:ext uri="{9D8B030D-6E8A-4147-A177-3AD203B41FA5}">
                      <a16:colId xmlns:a16="http://schemas.microsoft.com/office/drawing/2014/main" val="1086191096"/>
                    </a:ext>
                  </a:extLst>
                </a:gridCol>
                <a:gridCol w="3582562">
                  <a:extLst>
                    <a:ext uri="{9D8B030D-6E8A-4147-A177-3AD203B41FA5}">
                      <a16:colId xmlns:a16="http://schemas.microsoft.com/office/drawing/2014/main" val="2607527014"/>
                    </a:ext>
                  </a:extLst>
                </a:gridCol>
              </a:tblGrid>
              <a:tr h="992270">
                <a:tc>
                  <a:txBody>
                    <a:bodyPr/>
                    <a:lstStyle/>
                    <a:p>
                      <a:r>
                        <a:rPr lang="en-GB" sz="1200" dirty="0"/>
                        <a:t>Programmes</a:t>
                      </a:r>
                    </a:p>
                  </a:txBody>
                  <a:tcPr/>
                </a:tc>
                <a:tc>
                  <a:txBody>
                    <a:bodyPr/>
                    <a:lstStyle/>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What programmes involve or impact on children  and people at risk</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How were these programmes designed?</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How might the programmes present risks to  children and other people at risk</a:t>
                      </a:r>
                    </a:p>
                    <a:p>
                      <a:endPar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22244373"/>
                  </a:ext>
                </a:extLst>
              </a:tr>
              <a:tr h="1111803">
                <a:tc>
                  <a:txBody>
                    <a:bodyPr/>
                    <a:lstStyle/>
                    <a:p>
                      <a:r>
                        <a:rPr lang="en-GB" sz="1200" dirty="0"/>
                        <a:t>People</a:t>
                      </a:r>
                    </a:p>
                  </a:txBody>
                  <a:tcPr/>
                </a:tc>
                <a:tc>
                  <a:txBody>
                    <a:bodyPr/>
                    <a:lstStyle/>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What level of contact do staff/partners  and other affiliates have with children?</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How are staff recruited/partners engaged?</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What references/background checks are conducted?</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How  does the organization reflect safeguarding  contracts and agreements</a:t>
                      </a:r>
                      <a:endPar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42224043"/>
                  </a:ext>
                </a:extLst>
              </a:tr>
              <a:tr h="992270">
                <a:tc>
                  <a:txBody>
                    <a:bodyPr/>
                    <a:lstStyle/>
                    <a:p>
                      <a:r>
                        <a:rPr lang="en-GB" sz="1200" dirty="0"/>
                        <a:t>Operations</a:t>
                      </a:r>
                    </a:p>
                  </a:txBody>
                  <a:tcPr/>
                </a:tc>
                <a:tc>
                  <a:txBody>
                    <a:bodyPr/>
                    <a:lstStyle/>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Where is this information stored/presented?</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What ICT does your organization use?</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Do staff use social media?</a:t>
                      </a:r>
                    </a:p>
                    <a:p>
                      <a:pPr lvl="0"/>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How do other organizational units embed safeguarding in the work that they do?</a:t>
                      </a:r>
                      <a:endPar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702784"/>
                  </a:ext>
                </a:extLst>
              </a:tr>
            </a:tbl>
          </a:graphicData>
        </a:graphic>
      </p:graphicFrame>
    </p:spTree>
    <p:extLst>
      <p:ext uri="{BB962C8B-B14F-4D97-AF65-F5344CB8AC3E}">
        <p14:creationId xmlns:p14="http://schemas.microsoft.com/office/powerpoint/2010/main" val="253471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640" y="1491630"/>
            <a:ext cx="7355160" cy="1008112"/>
          </a:xfrm>
        </p:spPr>
        <p:txBody>
          <a:bodyPr/>
          <a:lstStyle/>
          <a:p>
            <a:endParaRPr lang="en-GB" dirty="0"/>
          </a:p>
        </p:txBody>
      </p:sp>
      <p:sp>
        <p:nvSpPr>
          <p:cNvPr id="5" name="Subtitle 4"/>
          <p:cNvSpPr>
            <a:spLocks noGrp="1"/>
          </p:cNvSpPr>
          <p:nvPr>
            <p:ph type="subTitle" idx="1"/>
          </p:nvPr>
        </p:nvSpPr>
        <p:spPr>
          <a:xfrm>
            <a:off x="457200" y="2931790"/>
            <a:ext cx="8229600" cy="576064"/>
          </a:xfrm>
        </p:spPr>
        <p:txBody>
          <a:bodyPr>
            <a:normAutofit/>
          </a:bodyPr>
          <a:lstStyle/>
          <a:p>
            <a:r>
              <a:rPr lang="en-GB" dirty="0"/>
              <a:t>Merci de </a:t>
            </a:r>
            <a:r>
              <a:rPr lang="en-GB" dirty="0" err="1"/>
              <a:t>votre</a:t>
            </a:r>
            <a:r>
              <a:rPr lang="en-GB" dirty="0"/>
              <a:t> attention, Gracias, </a:t>
            </a:r>
            <a:r>
              <a:rPr lang="en-GB" dirty="0" err="1"/>
              <a:t>Obrigado</a:t>
            </a:r>
            <a:endParaRPr lang="en-GB" dirty="0"/>
          </a:p>
        </p:txBody>
      </p:sp>
    </p:spTree>
    <p:extLst>
      <p:ext uri="{BB962C8B-B14F-4D97-AF65-F5344CB8AC3E}">
        <p14:creationId xmlns:p14="http://schemas.microsoft.com/office/powerpoint/2010/main" val="219135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877" y="1070103"/>
            <a:ext cx="2155680" cy="2146536"/>
            <a:chOff x="0" y="0"/>
            <a:chExt cx="13508884" cy="13177608"/>
          </a:xfrm>
        </p:grpSpPr>
        <p:sp>
          <p:nvSpPr>
            <p:cNvPr id="3" name="Freeform 3"/>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grpSp>
      <p:grpSp>
        <p:nvGrpSpPr>
          <p:cNvPr id="4" name="Group 4"/>
          <p:cNvGrpSpPr/>
          <p:nvPr/>
        </p:nvGrpSpPr>
        <p:grpSpPr>
          <a:xfrm>
            <a:off x="3490966" y="1032108"/>
            <a:ext cx="2162068" cy="2159658"/>
            <a:chOff x="0" y="0"/>
            <a:chExt cx="13508884" cy="13177608"/>
          </a:xfrm>
        </p:grpSpPr>
        <p:sp>
          <p:nvSpPr>
            <p:cNvPr id="5" name="Freeform 5"/>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9"/>
            </a:solidFill>
          </p:spPr>
          <p:txBody>
            <a:bodyPr/>
            <a:lstStyle/>
            <a:p>
              <a:pPr defTabSz="457200"/>
              <a:endParaRPr lang="en-US" sz="900">
                <a:solidFill>
                  <a:prstClr val="black"/>
                </a:solidFill>
                <a:latin typeface="Calibri"/>
              </a:endParaRPr>
            </a:p>
          </p:txBody>
        </p:sp>
      </p:grpSp>
      <p:grpSp>
        <p:nvGrpSpPr>
          <p:cNvPr id="6" name="Group 6"/>
          <p:cNvGrpSpPr/>
          <p:nvPr/>
        </p:nvGrpSpPr>
        <p:grpSpPr>
          <a:xfrm>
            <a:off x="6326443" y="1010689"/>
            <a:ext cx="2155680" cy="2146535"/>
            <a:chOff x="4613638" y="-976919"/>
            <a:chExt cx="16858313" cy="16786799"/>
          </a:xfrm>
        </p:grpSpPr>
        <p:sp>
          <p:nvSpPr>
            <p:cNvPr id="7" name="Freeform 7"/>
            <p:cNvSpPr/>
            <p:nvPr/>
          </p:nvSpPr>
          <p:spPr>
            <a:xfrm>
              <a:off x="4613638" y="-976919"/>
              <a:ext cx="16858313" cy="16786799"/>
            </a:xfrm>
            <a:custGeom>
              <a:avLst/>
              <a:gdLst/>
              <a:ahLst/>
              <a:cxnLst/>
              <a:rect l="l" t="t" r="r" b="b"/>
              <a:pathLst>
                <a:path w="13508884" h="12982893">
                  <a:moveTo>
                    <a:pt x="13204084" y="0"/>
                  </a:moveTo>
                  <a:lnTo>
                    <a:pt x="304800" y="0"/>
                  </a:lnTo>
                  <a:cubicBezTo>
                    <a:pt x="135890" y="0"/>
                    <a:pt x="0" y="135890"/>
                    <a:pt x="0" y="304800"/>
                  </a:cubicBezTo>
                  <a:lnTo>
                    <a:pt x="0" y="12678093"/>
                  </a:lnTo>
                  <a:cubicBezTo>
                    <a:pt x="0" y="12847003"/>
                    <a:pt x="135890" y="12982893"/>
                    <a:pt x="304800" y="12982893"/>
                  </a:cubicBezTo>
                  <a:lnTo>
                    <a:pt x="13204084" y="12982893"/>
                  </a:lnTo>
                  <a:cubicBezTo>
                    <a:pt x="13372993" y="12982893"/>
                    <a:pt x="13508884" y="12847003"/>
                    <a:pt x="13508884" y="12678093"/>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dirty="0">
                <a:solidFill>
                  <a:prstClr val="black"/>
                </a:solidFill>
                <a:latin typeface="Calibri"/>
              </a:endParaRPr>
            </a:p>
          </p:txBody>
        </p:sp>
      </p:grpSp>
      <p:sp>
        <p:nvSpPr>
          <p:cNvPr id="8" name="Freeform 8"/>
          <p:cNvSpPr/>
          <p:nvPr/>
        </p:nvSpPr>
        <p:spPr>
          <a:xfrm>
            <a:off x="3709070" y="1242511"/>
            <a:ext cx="1688690" cy="1738850"/>
          </a:xfrm>
          <a:custGeom>
            <a:avLst/>
            <a:gdLst/>
            <a:ahLst/>
            <a:cxnLst/>
            <a:rect l="l" t="t" r="r" b="b"/>
            <a:pathLst>
              <a:path w="2411091" h="2424315">
                <a:moveTo>
                  <a:pt x="0" y="0"/>
                </a:moveTo>
                <a:lnTo>
                  <a:pt x="2411091" y="0"/>
                </a:lnTo>
                <a:lnTo>
                  <a:pt x="2411091" y="2424315"/>
                </a:lnTo>
                <a:lnTo>
                  <a:pt x="0" y="2424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endParaRPr lang="en-US" sz="900">
              <a:solidFill>
                <a:prstClr val="black"/>
              </a:solidFill>
              <a:latin typeface="Calibri"/>
            </a:endParaRPr>
          </a:p>
        </p:txBody>
      </p:sp>
      <p:sp>
        <p:nvSpPr>
          <p:cNvPr id="12" name="Freeform 12"/>
          <p:cNvSpPr/>
          <p:nvPr/>
        </p:nvSpPr>
        <p:spPr>
          <a:xfrm>
            <a:off x="812929" y="1242511"/>
            <a:ext cx="1853575" cy="1738851"/>
          </a:xfrm>
          <a:custGeom>
            <a:avLst/>
            <a:gdLst/>
            <a:ahLst/>
            <a:cxnLst/>
            <a:rect l="l" t="t" r="r" b="b"/>
            <a:pathLst>
              <a:path w="2760853" h="2802897">
                <a:moveTo>
                  <a:pt x="0" y="0"/>
                </a:moveTo>
                <a:lnTo>
                  <a:pt x="2760854" y="0"/>
                </a:lnTo>
                <a:lnTo>
                  <a:pt x="2760854" y="2802897"/>
                </a:lnTo>
                <a:lnTo>
                  <a:pt x="0" y="2802897"/>
                </a:lnTo>
                <a:lnTo>
                  <a:pt x="0" y="0"/>
                </a:lnTo>
                <a:close/>
              </a:path>
            </a:pathLst>
          </a:custGeom>
          <a:blipFill>
            <a:blip r:embed="rId4"/>
            <a:stretch>
              <a:fillRect/>
            </a:stretch>
          </a:blipFill>
        </p:spPr>
        <p:txBody>
          <a:bodyPr/>
          <a:lstStyle/>
          <a:p>
            <a:pPr defTabSz="457200"/>
            <a:endParaRPr lang="en-US" sz="900">
              <a:solidFill>
                <a:prstClr val="black"/>
              </a:solidFill>
              <a:latin typeface="Calibri"/>
            </a:endParaRPr>
          </a:p>
        </p:txBody>
      </p:sp>
      <p:sp>
        <p:nvSpPr>
          <p:cNvPr id="13" name="Freeform 13"/>
          <p:cNvSpPr/>
          <p:nvPr/>
        </p:nvSpPr>
        <p:spPr>
          <a:xfrm>
            <a:off x="6516216" y="1413559"/>
            <a:ext cx="1728192" cy="1567801"/>
          </a:xfrm>
          <a:custGeom>
            <a:avLst/>
            <a:gdLst/>
            <a:ahLst/>
            <a:cxnLst/>
            <a:rect l="l" t="t" r="r" b="b"/>
            <a:pathLst>
              <a:path w="2099836" h="2307512">
                <a:moveTo>
                  <a:pt x="0" y="0"/>
                </a:moveTo>
                <a:lnTo>
                  <a:pt x="2099836" y="0"/>
                </a:lnTo>
                <a:lnTo>
                  <a:pt x="2099836" y="2307513"/>
                </a:lnTo>
                <a:lnTo>
                  <a:pt x="0" y="2307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a:endParaRPr lang="en-US" sz="900">
              <a:solidFill>
                <a:prstClr val="black"/>
              </a:solidFill>
              <a:latin typeface="Calibri"/>
            </a:endParaRPr>
          </a:p>
        </p:txBody>
      </p:sp>
      <p:sp>
        <p:nvSpPr>
          <p:cNvPr id="14" name="TextBox 14"/>
          <p:cNvSpPr txBox="1"/>
          <p:nvPr/>
        </p:nvSpPr>
        <p:spPr>
          <a:xfrm>
            <a:off x="661877" y="628551"/>
            <a:ext cx="2155680" cy="396904"/>
          </a:xfrm>
          <a:prstGeom prst="rect">
            <a:avLst/>
          </a:prstGeom>
        </p:spPr>
        <p:txBody>
          <a:bodyPr wrap="square" lIns="0" tIns="0" rIns="0" bIns="0" rtlCol="0" anchor="t">
            <a:spAutoFit/>
          </a:bodyPr>
          <a:lstStyle/>
          <a:p>
            <a:pPr algn="ctr" defTabSz="457200">
              <a:lnSpc>
                <a:spcPts val="2978"/>
              </a:lnSpc>
            </a:pPr>
            <a:r>
              <a:rPr lang="en-US" sz="3200" b="1" dirty="0">
                <a:solidFill>
                  <a:schemeClr val="accent2"/>
                </a:solidFill>
                <a:latin typeface="+mj-lt"/>
                <a:ea typeface="+mj-ea"/>
                <a:cs typeface="+mj-cs"/>
              </a:rPr>
              <a:t>English</a:t>
            </a:r>
          </a:p>
        </p:txBody>
      </p:sp>
      <p:sp>
        <p:nvSpPr>
          <p:cNvPr id="15" name="TextBox 15"/>
          <p:cNvSpPr txBox="1"/>
          <p:nvPr/>
        </p:nvSpPr>
        <p:spPr>
          <a:xfrm>
            <a:off x="6326443" y="623240"/>
            <a:ext cx="2267595" cy="411651"/>
          </a:xfrm>
          <a:prstGeom prst="rect">
            <a:avLst/>
          </a:prstGeom>
        </p:spPr>
        <p:txBody>
          <a:bodyPr wrap="square" lIns="0" tIns="0" rIns="0" bIns="0" rtlCol="0" anchor="t">
            <a:spAutoFit/>
          </a:bodyPr>
          <a:lstStyle/>
          <a:p>
            <a:pPr algn="ctr" defTabSz="457200">
              <a:lnSpc>
                <a:spcPts val="2978"/>
              </a:lnSpc>
            </a:pPr>
            <a:r>
              <a:rPr lang="en-US" sz="3200" b="1" dirty="0">
                <a:solidFill>
                  <a:schemeClr val="accent2"/>
                </a:solidFill>
                <a:latin typeface="+mj-lt"/>
                <a:ea typeface="+mj-ea"/>
                <a:cs typeface="+mj-cs"/>
              </a:rPr>
              <a:t>Portuguese</a:t>
            </a:r>
          </a:p>
        </p:txBody>
      </p:sp>
      <p:sp>
        <p:nvSpPr>
          <p:cNvPr id="16" name="TextBox 16"/>
          <p:cNvSpPr txBox="1"/>
          <p:nvPr/>
        </p:nvSpPr>
        <p:spPr>
          <a:xfrm>
            <a:off x="3606076" y="623240"/>
            <a:ext cx="1931848" cy="396904"/>
          </a:xfrm>
          <a:prstGeom prst="rect">
            <a:avLst/>
          </a:prstGeom>
        </p:spPr>
        <p:txBody>
          <a:bodyPr wrap="square" lIns="0" tIns="0" rIns="0" bIns="0" rtlCol="0" anchor="t">
            <a:spAutoFit/>
          </a:bodyPr>
          <a:lstStyle/>
          <a:p>
            <a:pPr algn="ctr">
              <a:lnSpc>
                <a:spcPts val="2978"/>
              </a:lnSpc>
              <a:spcBef>
                <a:spcPct val="0"/>
              </a:spcBef>
            </a:pPr>
            <a:r>
              <a:rPr lang="en-US" sz="3200" b="1" dirty="0">
                <a:solidFill>
                  <a:schemeClr val="accent1"/>
                </a:solidFill>
                <a:latin typeface="+mj-lt"/>
                <a:ea typeface="+mj-ea"/>
                <a:cs typeface="+mj-cs"/>
              </a:rPr>
              <a:t>French</a:t>
            </a:r>
          </a:p>
        </p:txBody>
      </p:sp>
      <p:sp>
        <p:nvSpPr>
          <p:cNvPr id="17" name="Title 16">
            <a:extLst>
              <a:ext uri="{FF2B5EF4-FFF2-40B4-BE49-F238E27FC236}">
                <a16:creationId xmlns:a16="http://schemas.microsoft.com/office/drawing/2014/main" id="{17B9648E-30B3-E7DD-B547-6AF5B79DD177}"/>
              </a:ext>
            </a:extLst>
          </p:cNvPr>
          <p:cNvSpPr>
            <a:spLocks noGrp="1"/>
          </p:cNvSpPr>
          <p:nvPr>
            <p:ph type="title"/>
          </p:nvPr>
        </p:nvSpPr>
        <p:spPr>
          <a:xfrm>
            <a:off x="457200" y="3900989"/>
            <a:ext cx="2674640" cy="807907"/>
          </a:xfrm>
        </p:spPr>
        <p:txBody>
          <a:bodyPr>
            <a:normAutofit fontScale="90000"/>
          </a:bodyPr>
          <a:lstStyle/>
          <a:p>
            <a:pPr algn="ctr"/>
            <a:r>
              <a:rPr lang="en-US" dirty="0"/>
              <a:t>SAFEGUARDING WEBINAR</a:t>
            </a:r>
          </a:p>
        </p:txBody>
      </p:sp>
      <p:sp>
        <p:nvSpPr>
          <p:cNvPr id="19" name="Text Placeholder 18">
            <a:extLst>
              <a:ext uri="{FF2B5EF4-FFF2-40B4-BE49-F238E27FC236}">
                <a16:creationId xmlns:a16="http://schemas.microsoft.com/office/drawing/2014/main" id="{04107DD7-40C6-011B-885B-1FE85DC0AEE1}"/>
              </a:ext>
            </a:extLst>
          </p:cNvPr>
          <p:cNvSpPr>
            <a:spLocks noGrp="1"/>
          </p:cNvSpPr>
          <p:nvPr>
            <p:ph type="body" sz="half" idx="2"/>
          </p:nvPr>
        </p:nvSpPr>
        <p:spPr>
          <a:xfrm>
            <a:off x="457200" y="4713054"/>
            <a:ext cx="2674640" cy="400050"/>
          </a:xfrm>
        </p:spPr>
        <p:txBody>
          <a:bodyPr/>
          <a:lstStyle/>
          <a:p>
            <a:pPr algn="ctr"/>
            <a:r>
              <a:rPr lang="en-US" b="1" dirty="0"/>
              <a:t>June 20</a:t>
            </a:r>
            <a:r>
              <a:rPr lang="en-US" b="1" baseline="30000" dirty="0"/>
              <a:t>th</a:t>
            </a:r>
            <a:r>
              <a:rPr lang="en-US" b="1" dirty="0"/>
              <a:t>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1461406" y="70254"/>
            <a:ext cx="6172200" cy="526436"/>
          </a:xfrm>
        </p:spPr>
        <p:txBody>
          <a:bodyPr>
            <a:noAutofit/>
          </a:bodyPr>
          <a:lstStyle/>
          <a:p>
            <a:r>
              <a:rPr lang="en-GB" sz="2000" dirty="0"/>
              <a:t>Interpretation/</a:t>
            </a:r>
            <a:r>
              <a:rPr lang="en-GB" sz="2000" dirty="0" err="1"/>
              <a:t>Interprétation</a:t>
            </a:r>
            <a:r>
              <a:rPr lang="en-GB" sz="2000" dirty="0"/>
              <a:t>/</a:t>
            </a:r>
            <a:r>
              <a:rPr lang="en-GB" sz="2000" dirty="0" err="1"/>
              <a:t>Interpretación</a:t>
            </a:r>
            <a:r>
              <a:rPr lang="en-GB" sz="2000" dirty="0"/>
              <a:t>/</a:t>
            </a:r>
            <a:r>
              <a:rPr lang="en-GB" sz="2000" dirty="0" err="1"/>
              <a:t>Interpretação</a:t>
            </a:r>
            <a:endParaRPr lang="en-GB" sz="2000" dirty="0"/>
          </a:p>
        </p:txBody>
      </p:sp>
      <p:sp>
        <p:nvSpPr>
          <p:cNvPr id="4" name="TextBox 3">
            <a:extLst>
              <a:ext uri="{FF2B5EF4-FFF2-40B4-BE49-F238E27FC236}">
                <a16:creationId xmlns:a16="http://schemas.microsoft.com/office/drawing/2014/main" id="{9B031B42-D13E-B731-99B9-84D37723A01E}"/>
              </a:ext>
            </a:extLst>
          </p:cNvPr>
          <p:cNvSpPr txBox="1"/>
          <p:nvPr/>
        </p:nvSpPr>
        <p:spPr>
          <a:xfrm>
            <a:off x="323528" y="596690"/>
            <a:ext cx="8424936" cy="692497"/>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514337">
              <a:defRPr/>
            </a:pPr>
            <a:r>
              <a:rPr lang="en-GB" sz="1300" b="1" dirty="0">
                <a:solidFill>
                  <a:srgbClr val="FAA819"/>
                </a:solidFill>
                <a:latin typeface="Adelle Rg"/>
              </a:rPr>
              <a:t>ENGLISH</a:t>
            </a:r>
            <a:r>
              <a:rPr lang="en-GB" sz="1300" dirty="0">
                <a:solidFill>
                  <a:prstClr val="black"/>
                </a:solidFill>
                <a:latin typeface="Adelle Rg"/>
              </a:rPr>
              <a:t> - This session will have presentations in </a:t>
            </a:r>
            <a:r>
              <a:rPr lang="en-GB" sz="1300" b="1" dirty="0">
                <a:solidFill>
                  <a:prstClr val="black"/>
                </a:solidFill>
                <a:latin typeface="Adelle Rg"/>
              </a:rPr>
              <a:t>English</a:t>
            </a:r>
            <a:r>
              <a:rPr lang="en-GB" sz="1300" dirty="0">
                <a:solidFill>
                  <a:prstClr val="black"/>
                </a:solidFill>
                <a:latin typeface="Adelle Rg"/>
              </a:rPr>
              <a:t>. To access simultaneous interpretation, please click on the globe icon at the bottom bar of your screen and </a:t>
            </a:r>
            <a:r>
              <a:rPr lang="en-GB" sz="1300" b="1" dirty="0">
                <a:solidFill>
                  <a:prstClr val="black"/>
                </a:solidFill>
                <a:latin typeface="Adelle Rg"/>
              </a:rPr>
              <a:t>select your preferred language (English, Spanish, French, Portuguese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323528" y="2497939"/>
            <a:ext cx="8424936" cy="692497"/>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514337">
              <a:defRPr/>
            </a:pPr>
            <a:r>
              <a:rPr lang="es-ES_tradnl" sz="1300" b="1" cap="all" dirty="0">
                <a:solidFill>
                  <a:srgbClr val="AE4C90"/>
                </a:solidFill>
                <a:latin typeface="Adelle Rg"/>
              </a:rPr>
              <a:t>Español</a:t>
            </a:r>
            <a:r>
              <a:rPr lang="es-ES_tradnl" sz="1300" b="1" dirty="0">
                <a:solidFill>
                  <a:prstClr val="black"/>
                </a:solidFill>
                <a:latin typeface="Adelle Rg"/>
              </a:rPr>
              <a:t> - </a:t>
            </a:r>
            <a:r>
              <a:rPr lang="es-ES_tradnl" sz="1300" dirty="0">
                <a:solidFill>
                  <a:prstClr val="black"/>
                </a:solidFill>
                <a:latin typeface="Adelle Rg"/>
              </a:rPr>
              <a:t>Esta sesión tendrá presentaciones en </a:t>
            </a:r>
            <a:r>
              <a:rPr lang="es-ES_tradnl" sz="1300" b="1" dirty="0">
                <a:solidFill>
                  <a:prstClr val="black"/>
                </a:solidFill>
                <a:latin typeface="Adelle Rg"/>
              </a:rPr>
              <a:t>inglés</a:t>
            </a:r>
            <a:r>
              <a:rPr lang="es-ES_tradnl" sz="1300" dirty="0">
                <a:solidFill>
                  <a:prstClr val="black"/>
                </a:solidFill>
                <a:latin typeface="Adelle Rg"/>
              </a:rPr>
              <a:t>. Para acceder a los servicios de interpretación simultánea, por favor haga clic en el icono del globo que encontrará en la barra inferior de su pantalla, y </a:t>
            </a:r>
            <a:r>
              <a:rPr lang="es-ES_tradnl" sz="1300" b="1" dirty="0">
                <a:solidFill>
                  <a:prstClr val="black"/>
                </a:solidFill>
                <a:latin typeface="Adelle Rg"/>
              </a:rPr>
              <a:t>seleccione su idioma de preferencia (inglés, español, francés, </a:t>
            </a:r>
            <a:r>
              <a:rPr lang="es-ES" sz="1300" b="1" dirty="0">
                <a:solidFill>
                  <a:prstClr val="black"/>
                </a:solidFill>
                <a:latin typeface="Adelle Rg"/>
              </a:rPr>
              <a:t>portugués </a:t>
            </a:r>
            <a:r>
              <a:rPr lang="es-ES_tradnl" sz="1300" b="1" dirty="0">
                <a:solidFill>
                  <a:prstClr val="black"/>
                </a:solidFill>
                <a:latin typeface="Adelle Rg"/>
              </a:rPr>
              <a:t>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323528" y="1462776"/>
            <a:ext cx="8424936" cy="892552"/>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514337">
              <a:buNone/>
              <a:defRPr/>
            </a:pPr>
            <a:r>
              <a:rPr lang="fr-FR" sz="1300" b="1" cap="all" dirty="0">
                <a:solidFill>
                  <a:schemeClr val="accent5">
                    <a:lumMod val="75000"/>
                  </a:schemeClr>
                </a:solidFill>
              </a:rPr>
              <a:t>français</a:t>
            </a:r>
            <a:r>
              <a:rPr lang="fr-FR" sz="1300" b="1" dirty="0">
                <a:solidFill>
                  <a:prstClr val="black"/>
                </a:solidFill>
              </a:rPr>
              <a:t> - </a:t>
            </a:r>
            <a:r>
              <a:rPr lang="fr-FR" sz="1300" dirty="0">
                <a:solidFill>
                  <a:prstClr val="black"/>
                </a:solidFill>
              </a:rPr>
              <a:t>Cette session comprendra des présentations en </a:t>
            </a:r>
            <a:r>
              <a:rPr lang="fr-FR" sz="1300" b="1" dirty="0">
                <a:solidFill>
                  <a:prstClr val="black"/>
                </a:solidFill>
              </a:rPr>
              <a:t>anglais</a:t>
            </a:r>
            <a:r>
              <a:rPr lang="fr-FR" sz="1300" dirty="0">
                <a:solidFill>
                  <a:prstClr val="black"/>
                </a:solidFill>
              </a:rPr>
              <a:t>. Pour accéder aux services d'interprétation simultanée, veuillez cliquer sur l'icône globe que vous trouverez dans la barre inférieure de votre écran, et </a:t>
            </a:r>
            <a:r>
              <a:rPr lang="fr-FR" sz="1300" b="1" dirty="0">
                <a:solidFill>
                  <a:prstClr val="black"/>
                </a:solidFill>
              </a:rPr>
              <a:t>sélectionnez la langue de préférence (anglais, espagnol, français, portugais ou version originale)</a:t>
            </a:r>
            <a:r>
              <a:rPr lang="fr-FR" sz="1300" dirty="0">
                <a:solidFill>
                  <a:prstClr val="black"/>
                </a:solidFill>
              </a:rPr>
              <a:t>.</a:t>
            </a:r>
            <a:endParaRPr lang="en-GB" sz="1300" dirty="0">
              <a:solidFill>
                <a:prstClr val="black"/>
              </a:solidFill>
            </a:endParaRPr>
          </a:p>
        </p:txBody>
      </p:sp>
      <p:sp>
        <p:nvSpPr>
          <p:cNvPr id="8" name="Rectangle 7">
            <a:extLst>
              <a:ext uri="{FF2B5EF4-FFF2-40B4-BE49-F238E27FC236}">
                <a16:creationId xmlns:a16="http://schemas.microsoft.com/office/drawing/2014/main" id="{28A254BE-A636-DC24-6857-CCF23D17AB2B}"/>
              </a:ext>
            </a:extLst>
          </p:cNvPr>
          <p:cNvSpPr/>
          <p:nvPr/>
        </p:nvSpPr>
        <p:spPr>
          <a:xfrm>
            <a:off x="6605630" y="4155926"/>
            <a:ext cx="1027977" cy="783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514337">
              <a:defRPr/>
            </a:pPr>
            <a:endParaRPr lang="en-GB" sz="1013">
              <a:solidFill>
                <a:prstClr val="white"/>
              </a:solidFill>
              <a:latin typeface="Calibri" panose="020F0502020204030204"/>
            </a:endParaRPr>
          </a:p>
        </p:txBody>
      </p:sp>
      <p:sp>
        <p:nvSpPr>
          <p:cNvPr id="3" name="TextBox 2">
            <a:extLst>
              <a:ext uri="{FF2B5EF4-FFF2-40B4-BE49-F238E27FC236}">
                <a16:creationId xmlns:a16="http://schemas.microsoft.com/office/drawing/2014/main" id="{788C8468-10E4-1798-0A68-DA72B644BACE}"/>
              </a:ext>
            </a:extLst>
          </p:cNvPr>
          <p:cNvSpPr txBox="1"/>
          <p:nvPr/>
        </p:nvSpPr>
        <p:spPr>
          <a:xfrm>
            <a:off x="321378" y="3350299"/>
            <a:ext cx="8424936" cy="6924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514337">
              <a:defRPr/>
            </a:pPr>
            <a:r>
              <a:rPr lang="es-ES_tradnl" sz="1300" b="1" cap="all" dirty="0">
                <a:solidFill>
                  <a:srgbClr val="66CBE0"/>
                </a:solidFill>
                <a:latin typeface="Adelle Rg"/>
              </a:rPr>
              <a:t>PORTUGUÊS</a:t>
            </a:r>
            <a:r>
              <a:rPr lang="es-ES_tradnl" sz="1300" b="1" dirty="0">
                <a:solidFill>
                  <a:prstClr val="black"/>
                </a:solidFill>
                <a:latin typeface="Adelle Rg"/>
              </a:rPr>
              <a:t> - </a:t>
            </a:r>
            <a:r>
              <a:rPr lang="pt-BR" sz="1300" dirty="0">
                <a:solidFill>
                  <a:prstClr val="black"/>
                </a:solidFill>
                <a:latin typeface="Adelle Rg"/>
              </a:rPr>
              <a:t>Esta sessão será apresentada em </a:t>
            </a:r>
            <a:r>
              <a:rPr lang="pt-BR" sz="1300" b="1" dirty="0">
                <a:solidFill>
                  <a:prstClr val="black"/>
                </a:solidFill>
                <a:latin typeface="Adelle Rg"/>
              </a:rPr>
              <a:t>inglês</a:t>
            </a:r>
            <a:r>
              <a:rPr lang="pt-BR" sz="1300" dirty="0">
                <a:solidFill>
                  <a:prstClr val="black"/>
                </a:solidFill>
                <a:latin typeface="Adelle Rg"/>
              </a:rPr>
              <a:t>. Para aceder aos serviços de interpretação simultânea, clique no ícone do globo na barra inferior do seu ecrã e </a:t>
            </a:r>
            <a:r>
              <a:rPr lang="pt-BR" sz="1300" b="1" dirty="0">
                <a:solidFill>
                  <a:prstClr val="black"/>
                </a:solidFill>
                <a:latin typeface="Adelle Rg"/>
              </a:rPr>
              <a:t>seleccione a sua língua preferida (inglês, espanhol, francês, português ou versão original).</a:t>
            </a:r>
            <a:endParaRPr lang="es-ES_tradnl" sz="1300" b="1" dirty="0">
              <a:solidFill>
                <a:prstClr val="black"/>
              </a:solidFill>
              <a:latin typeface="Adelle Rg"/>
            </a:endParaRPr>
          </a:p>
        </p:txBody>
      </p:sp>
    </p:spTree>
    <p:extLst>
      <p:ext uri="{BB962C8B-B14F-4D97-AF65-F5344CB8AC3E}">
        <p14:creationId xmlns:p14="http://schemas.microsoft.com/office/powerpoint/2010/main" val="320309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829" y="1112848"/>
            <a:ext cx="2155679" cy="2326334"/>
            <a:chOff x="0" y="0"/>
            <a:chExt cx="13508884" cy="13177608"/>
          </a:xfrm>
        </p:grpSpPr>
        <p:sp>
          <p:nvSpPr>
            <p:cNvPr id="3" name="Freeform 3"/>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grpSp>
      <p:sp>
        <p:nvSpPr>
          <p:cNvPr id="8" name="Freeform 8"/>
          <p:cNvSpPr/>
          <p:nvPr/>
        </p:nvSpPr>
        <p:spPr>
          <a:xfrm>
            <a:off x="3832298" y="3656547"/>
            <a:ext cx="1479404" cy="1336064"/>
          </a:xfrm>
          <a:custGeom>
            <a:avLst/>
            <a:gdLst/>
            <a:ahLst/>
            <a:cxnLst/>
            <a:rect l="l" t="t" r="r" b="b"/>
            <a:pathLst>
              <a:path w="2411091" h="2424315">
                <a:moveTo>
                  <a:pt x="0" y="0"/>
                </a:moveTo>
                <a:lnTo>
                  <a:pt x="2411091" y="0"/>
                </a:lnTo>
                <a:lnTo>
                  <a:pt x="2411091" y="2424315"/>
                </a:lnTo>
                <a:lnTo>
                  <a:pt x="0" y="2424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endParaRPr lang="en-US" sz="900">
              <a:solidFill>
                <a:prstClr val="black"/>
              </a:solidFill>
              <a:latin typeface="Calibri"/>
            </a:endParaRPr>
          </a:p>
        </p:txBody>
      </p:sp>
      <p:sp>
        <p:nvSpPr>
          <p:cNvPr id="12" name="Freeform 12"/>
          <p:cNvSpPr/>
          <p:nvPr/>
        </p:nvSpPr>
        <p:spPr>
          <a:xfrm>
            <a:off x="634472" y="3656547"/>
            <a:ext cx="1846347" cy="1465227"/>
          </a:xfrm>
          <a:custGeom>
            <a:avLst/>
            <a:gdLst/>
            <a:ahLst/>
            <a:cxnLst/>
            <a:rect l="l" t="t" r="r" b="b"/>
            <a:pathLst>
              <a:path w="2760853" h="2802897">
                <a:moveTo>
                  <a:pt x="0" y="0"/>
                </a:moveTo>
                <a:lnTo>
                  <a:pt x="2760854" y="0"/>
                </a:lnTo>
                <a:lnTo>
                  <a:pt x="2760854" y="2802897"/>
                </a:lnTo>
                <a:lnTo>
                  <a:pt x="0" y="2802897"/>
                </a:lnTo>
                <a:lnTo>
                  <a:pt x="0" y="0"/>
                </a:lnTo>
                <a:close/>
              </a:path>
            </a:pathLst>
          </a:custGeom>
          <a:blipFill>
            <a:blip r:embed="rId4"/>
            <a:stretch>
              <a:fillRect/>
            </a:stretch>
          </a:blipFill>
        </p:spPr>
        <p:txBody>
          <a:bodyPr/>
          <a:lstStyle/>
          <a:p>
            <a:pPr defTabSz="457200"/>
            <a:endParaRPr lang="en-US" sz="900">
              <a:solidFill>
                <a:prstClr val="black"/>
              </a:solidFill>
              <a:latin typeface="Calibri"/>
            </a:endParaRPr>
          </a:p>
        </p:txBody>
      </p:sp>
      <p:sp>
        <p:nvSpPr>
          <p:cNvPr id="13" name="Freeform 13"/>
          <p:cNvSpPr/>
          <p:nvPr/>
        </p:nvSpPr>
        <p:spPr>
          <a:xfrm>
            <a:off x="6416699" y="3926348"/>
            <a:ext cx="1664783" cy="1118622"/>
          </a:xfrm>
          <a:custGeom>
            <a:avLst/>
            <a:gdLst/>
            <a:ahLst/>
            <a:cxnLst/>
            <a:rect l="l" t="t" r="r" b="b"/>
            <a:pathLst>
              <a:path w="2099836" h="2307512">
                <a:moveTo>
                  <a:pt x="0" y="0"/>
                </a:moveTo>
                <a:lnTo>
                  <a:pt x="2099836" y="0"/>
                </a:lnTo>
                <a:lnTo>
                  <a:pt x="2099836" y="2307513"/>
                </a:lnTo>
                <a:lnTo>
                  <a:pt x="0" y="2307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a:endParaRPr lang="en-US" sz="900">
              <a:solidFill>
                <a:prstClr val="black"/>
              </a:solidFill>
              <a:latin typeface="Calibri"/>
            </a:endParaRPr>
          </a:p>
        </p:txBody>
      </p:sp>
      <p:sp>
        <p:nvSpPr>
          <p:cNvPr id="14" name="TextBox 14"/>
          <p:cNvSpPr txBox="1"/>
          <p:nvPr/>
        </p:nvSpPr>
        <p:spPr>
          <a:xfrm>
            <a:off x="156829" y="718023"/>
            <a:ext cx="2123641" cy="380873"/>
          </a:xfrm>
          <a:prstGeom prst="rect">
            <a:avLst/>
          </a:prstGeom>
        </p:spPr>
        <p:txBody>
          <a:bodyPr wrap="square" lIns="0" tIns="0" rIns="0" bIns="0" rtlCol="0" anchor="t">
            <a:spAutoFit/>
          </a:bodyPr>
          <a:lstStyle/>
          <a:p>
            <a:pPr algn="ctr" defTabSz="457200">
              <a:lnSpc>
                <a:spcPts val="2978"/>
              </a:lnSpc>
            </a:pPr>
            <a:r>
              <a:rPr lang="en-US" sz="2400" b="1" dirty="0">
                <a:solidFill>
                  <a:schemeClr val="accent2"/>
                </a:solidFill>
                <a:latin typeface="+mj-lt"/>
                <a:ea typeface="+mj-ea"/>
                <a:cs typeface="+mj-cs"/>
              </a:rPr>
              <a:t>ENGLISH</a:t>
            </a:r>
          </a:p>
        </p:txBody>
      </p:sp>
      <p:sp>
        <p:nvSpPr>
          <p:cNvPr id="15" name="TextBox 15"/>
          <p:cNvSpPr txBox="1"/>
          <p:nvPr/>
        </p:nvSpPr>
        <p:spPr>
          <a:xfrm>
            <a:off x="4555462" y="737565"/>
            <a:ext cx="2073421" cy="380873"/>
          </a:xfrm>
          <a:prstGeom prst="rect">
            <a:avLst/>
          </a:prstGeom>
        </p:spPr>
        <p:txBody>
          <a:bodyPr wrap="square" lIns="0" tIns="0" rIns="0" bIns="0" rtlCol="0" anchor="t">
            <a:spAutoFit/>
          </a:bodyPr>
          <a:lstStyle/>
          <a:p>
            <a:pPr algn="ctr" defTabSz="457200">
              <a:lnSpc>
                <a:spcPts val="2978"/>
              </a:lnSpc>
            </a:pPr>
            <a:r>
              <a:rPr lang="en-US" sz="2400" b="1" dirty="0">
                <a:solidFill>
                  <a:schemeClr val="accent2"/>
                </a:solidFill>
                <a:latin typeface="+mj-lt"/>
                <a:ea typeface="+mj-ea"/>
                <a:cs typeface="+mj-cs"/>
              </a:rPr>
              <a:t>PORTUGUSESE</a:t>
            </a:r>
          </a:p>
        </p:txBody>
      </p:sp>
      <p:sp>
        <p:nvSpPr>
          <p:cNvPr id="16" name="TextBox 16"/>
          <p:cNvSpPr txBox="1"/>
          <p:nvPr/>
        </p:nvSpPr>
        <p:spPr>
          <a:xfrm>
            <a:off x="2492690" y="715944"/>
            <a:ext cx="1931848" cy="380873"/>
          </a:xfrm>
          <a:prstGeom prst="rect">
            <a:avLst/>
          </a:prstGeom>
        </p:spPr>
        <p:txBody>
          <a:bodyPr wrap="square" lIns="0" tIns="0" rIns="0" bIns="0" rtlCol="0" anchor="t">
            <a:spAutoFit/>
          </a:bodyPr>
          <a:lstStyle/>
          <a:p>
            <a:pPr algn="ctr">
              <a:lnSpc>
                <a:spcPts val="2978"/>
              </a:lnSpc>
              <a:spcBef>
                <a:spcPct val="0"/>
              </a:spcBef>
            </a:pPr>
            <a:r>
              <a:rPr lang="en-US" sz="2400" b="1" dirty="0">
                <a:solidFill>
                  <a:schemeClr val="accent1"/>
                </a:solidFill>
                <a:latin typeface="+mj-lt"/>
                <a:ea typeface="+mj-ea"/>
                <a:cs typeface="+mj-cs"/>
              </a:rPr>
              <a:t>FRANÇAIS</a:t>
            </a:r>
          </a:p>
        </p:txBody>
      </p:sp>
      <p:sp>
        <p:nvSpPr>
          <p:cNvPr id="17" name="Title 16">
            <a:extLst>
              <a:ext uri="{FF2B5EF4-FFF2-40B4-BE49-F238E27FC236}">
                <a16:creationId xmlns:a16="http://schemas.microsoft.com/office/drawing/2014/main" id="{17B9648E-30B3-E7DD-B547-6AF5B79DD177}"/>
              </a:ext>
            </a:extLst>
          </p:cNvPr>
          <p:cNvSpPr>
            <a:spLocks noGrp="1"/>
          </p:cNvSpPr>
          <p:nvPr>
            <p:ph type="title"/>
          </p:nvPr>
        </p:nvSpPr>
        <p:spPr>
          <a:xfrm>
            <a:off x="251520" y="1592978"/>
            <a:ext cx="1872208" cy="807907"/>
          </a:xfrm>
        </p:spPr>
        <p:txBody>
          <a:bodyPr>
            <a:normAutofit/>
          </a:bodyPr>
          <a:lstStyle/>
          <a:p>
            <a:pPr algn="ctr"/>
            <a:endParaRPr lang="en-US" sz="2000" dirty="0"/>
          </a:p>
        </p:txBody>
      </p:sp>
      <p:sp>
        <p:nvSpPr>
          <p:cNvPr id="19" name="Text Placeholder 18">
            <a:extLst>
              <a:ext uri="{FF2B5EF4-FFF2-40B4-BE49-F238E27FC236}">
                <a16:creationId xmlns:a16="http://schemas.microsoft.com/office/drawing/2014/main" id="{04107DD7-40C6-011B-885B-1FE85DC0AEE1}"/>
              </a:ext>
            </a:extLst>
          </p:cNvPr>
          <p:cNvSpPr>
            <a:spLocks noGrp="1"/>
          </p:cNvSpPr>
          <p:nvPr>
            <p:ph type="body" sz="half" idx="2"/>
          </p:nvPr>
        </p:nvSpPr>
        <p:spPr>
          <a:xfrm>
            <a:off x="2455717" y="2702504"/>
            <a:ext cx="1872208" cy="400050"/>
          </a:xfrm>
        </p:spPr>
        <p:txBody>
          <a:bodyPr/>
          <a:lstStyle/>
          <a:p>
            <a:pPr algn="ctr"/>
            <a:r>
              <a:rPr lang="en-US" b="1" dirty="0"/>
              <a:t>June 6 2024</a:t>
            </a:r>
          </a:p>
        </p:txBody>
      </p:sp>
      <p:grpSp>
        <p:nvGrpSpPr>
          <p:cNvPr id="20" name="Group 2">
            <a:extLst>
              <a:ext uri="{FF2B5EF4-FFF2-40B4-BE49-F238E27FC236}">
                <a16:creationId xmlns:a16="http://schemas.microsoft.com/office/drawing/2014/main" id="{C405CADA-4BD7-3020-CDCB-AB6DAB5E4699}"/>
              </a:ext>
            </a:extLst>
          </p:cNvPr>
          <p:cNvGrpSpPr/>
          <p:nvPr/>
        </p:nvGrpSpPr>
        <p:grpSpPr>
          <a:xfrm>
            <a:off x="2399782" y="1114927"/>
            <a:ext cx="2117664" cy="2310090"/>
            <a:chOff x="0" y="0"/>
            <a:chExt cx="13508884" cy="13177608"/>
          </a:xfrm>
          <a:solidFill>
            <a:srgbClr val="FAA81B"/>
          </a:solidFill>
        </p:grpSpPr>
        <p:sp>
          <p:nvSpPr>
            <p:cNvPr id="21" name="Freeform 3">
              <a:extLst>
                <a:ext uri="{FF2B5EF4-FFF2-40B4-BE49-F238E27FC236}">
                  <a16:creationId xmlns:a16="http://schemas.microsoft.com/office/drawing/2014/main" id="{21ACF26D-B438-1F04-31C0-7EEA13D987AC}"/>
                </a:ext>
              </a:extLst>
            </p:cNvPr>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grpFill/>
          </p:spPr>
          <p:txBody>
            <a:bodyPr/>
            <a:lstStyle/>
            <a:p>
              <a:pPr defTabSz="457200"/>
              <a:endParaRPr lang="en-US" sz="900">
                <a:solidFill>
                  <a:prstClr val="black"/>
                </a:solidFill>
                <a:latin typeface="Calibri"/>
              </a:endParaRPr>
            </a:p>
          </p:txBody>
        </p:sp>
      </p:grpSp>
      <p:grpSp>
        <p:nvGrpSpPr>
          <p:cNvPr id="22" name="Group 2">
            <a:extLst>
              <a:ext uri="{FF2B5EF4-FFF2-40B4-BE49-F238E27FC236}">
                <a16:creationId xmlns:a16="http://schemas.microsoft.com/office/drawing/2014/main" id="{3E39ADFB-8136-5C1C-D7E3-655625FEAE27}"/>
              </a:ext>
            </a:extLst>
          </p:cNvPr>
          <p:cNvGrpSpPr/>
          <p:nvPr/>
        </p:nvGrpSpPr>
        <p:grpSpPr>
          <a:xfrm>
            <a:off x="4604127" y="1090662"/>
            <a:ext cx="2155679" cy="2363676"/>
            <a:chOff x="0" y="0"/>
            <a:chExt cx="13508884" cy="13177608"/>
          </a:xfrm>
        </p:grpSpPr>
        <p:sp>
          <p:nvSpPr>
            <p:cNvPr id="23" name="Freeform 3">
              <a:extLst>
                <a:ext uri="{FF2B5EF4-FFF2-40B4-BE49-F238E27FC236}">
                  <a16:creationId xmlns:a16="http://schemas.microsoft.com/office/drawing/2014/main" id="{CB199499-0A50-37FE-B54A-B17ECF76F84B}"/>
                </a:ext>
              </a:extLst>
            </p:cNvPr>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grpSp>
      <p:grpSp>
        <p:nvGrpSpPr>
          <p:cNvPr id="24" name="Group 2">
            <a:extLst>
              <a:ext uri="{FF2B5EF4-FFF2-40B4-BE49-F238E27FC236}">
                <a16:creationId xmlns:a16="http://schemas.microsoft.com/office/drawing/2014/main" id="{F2154D65-3E80-3520-E895-899F1B756DB9}"/>
              </a:ext>
            </a:extLst>
          </p:cNvPr>
          <p:cNvGrpSpPr/>
          <p:nvPr/>
        </p:nvGrpSpPr>
        <p:grpSpPr>
          <a:xfrm>
            <a:off x="6831492" y="1088134"/>
            <a:ext cx="2155679" cy="2363676"/>
            <a:chOff x="0" y="0"/>
            <a:chExt cx="13508884" cy="13177608"/>
          </a:xfrm>
          <a:solidFill>
            <a:srgbClr val="FAA81B"/>
          </a:solidFill>
        </p:grpSpPr>
        <p:sp>
          <p:nvSpPr>
            <p:cNvPr id="25" name="Freeform 3">
              <a:extLst>
                <a:ext uri="{FF2B5EF4-FFF2-40B4-BE49-F238E27FC236}">
                  <a16:creationId xmlns:a16="http://schemas.microsoft.com/office/drawing/2014/main" id="{2958FAB1-EC43-1880-815C-0E239910736E}"/>
                </a:ext>
              </a:extLst>
            </p:cNvPr>
            <p:cNvSpPr/>
            <p:nvPr/>
          </p:nvSpPr>
          <p:spPr>
            <a:xfrm>
              <a:off x="0" y="0"/>
              <a:ext cx="13508884" cy="13177608"/>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grpFill/>
          </p:spPr>
          <p:txBody>
            <a:bodyPr/>
            <a:lstStyle/>
            <a:p>
              <a:pPr defTabSz="457200"/>
              <a:endParaRPr lang="en-US" sz="900">
                <a:solidFill>
                  <a:prstClr val="black"/>
                </a:solidFill>
                <a:latin typeface="Calibri"/>
              </a:endParaRPr>
            </a:p>
          </p:txBody>
        </p:sp>
      </p:grpSp>
      <p:sp>
        <p:nvSpPr>
          <p:cNvPr id="27" name="TextBox 16">
            <a:extLst>
              <a:ext uri="{FF2B5EF4-FFF2-40B4-BE49-F238E27FC236}">
                <a16:creationId xmlns:a16="http://schemas.microsoft.com/office/drawing/2014/main" id="{7219D272-164F-1128-1D34-4BDFE69DBE17}"/>
              </a:ext>
            </a:extLst>
          </p:cNvPr>
          <p:cNvSpPr txBox="1"/>
          <p:nvPr/>
        </p:nvSpPr>
        <p:spPr>
          <a:xfrm>
            <a:off x="6808471" y="737565"/>
            <a:ext cx="1931848" cy="380873"/>
          </a:xfrm>
          <a:prstGeom prst="rect">
            <a:avLst/>
          </a:prstGeom>
        </p:spPr>
        <p:txBody>
          <a:bodyPr wrap="square" lIns="0" tIns="0" rIns="0" bIns="0" rtlCol="0" anchor="t">
            <a:spAutoFit/>
          </a:bodyPr>
          <a:lstStyle/>
          <a:p>
            <a:pPr algn="ctr">
              <a:lnSpc>
                <a:spcPts val="2978"/>
              </a:lnSpc>
              <a:spcBef>
                <a:spcPct val="0"/>
              </a:spcBef>
            </a:pPr>
            <a:r>
              <a:rPr lang="en-US" sz="2400" b="1" dirty="0">
                <a:solidFill>
                  <a:schemeClr val="accent1"/>
                </a:solidFill>
                <a:latin typeface="+mj-lt"/>
                <a:ea typeface="+mj-ea"/>
                <a:cs typeface="+mj-cs"/>
              </a:rPr>
              <a:t>ESPAGNOL</a:t>
            </a:r>
          </a:p>
        </p:txBody>
      </p:sp>
      <p:sp>
        <p:nvSpPr>
          <p:cNvPr id="28" name="Title 16">
            <a:extLst>
              <a:ext uri="{FF2B5EF4-FFF2-40B4-BE49-F238E27FC236}">
                <a16:creationId xmlns:a16="http://schemas.microsoft.com/office/drawing/2014/main" id="{43BC8F8B-F6B1-85F1-191B-D0018474BF5D}"/>
              </a:ext>
            </a:extLst>
          </p:cNvPr>
          <p:cNvSpPr txBox="1">
            <a:spLocks/>
          </p:cNvSpPr>
          <p:nvPr/>
        </p:nvSpPr>
        <p:spPr>
          <a:xfrm>
            <a:off x="2471430" y="1134469"/>
            <a:ext cx="2001773" cy="126641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endParaRPr lang="en-US" sz="1700" dirty="0"/>
          </a:p>
        </p:txBody>
      </p:sp>
      <p:sp>
        <p:nvSpPr>
          <p:cNvPr id="29" name="Text Placeholder 18">
            <a:extLst>
              <a:ext uri="{FF2B5EF4-FFF2-40B4-BE49-F238E27FC236}">
                <a16:creationId xmlns:a16="http://schemas.microsoft.com/office/drawing/2014/main" id="{956E7F88-3DD8-5C16-CB71-3CC2A9E20A21}"/>
              </a:ext>
            </a:extLst>
          </p:cNvPr>
          <p:cNvSpPr txBox="1">
            <a:spLocks/>
          </p:cNvSpPr>
          <p:nvPr/>
        </p:nvSpPr>
        <p:spPr>
          <a:xfrm>
            <a:off x="403920" y="2742431"/>
            <a:ext cx="1872208" cy="4000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endParaRPr lang="en-US" b="1" dirty="0"/>
          </a:p>
        </p:txBody>
      </p:sp>
      <p:sp>
        <p:nvSpPr>
          <p:cNvPr id="30" name="Text Placeholder 18">
            <a:extLst>
              <a:ext uri="{FF2B5EF4-FFF2-40B4-BE49-F238E27FC236}">
                <a16:creationId xmlns:a16="http://schemas.microsoft.com/office/drawing/2014/main" id="{50933504-ACB1-230C-BA43-A8C9B05E9D7F}"/>
              </a:ext>
            </a:extLst>
          </p:cNvPr>
          <p:cNvSpPr txBox="1">
            <a:spLocks/>
          </p:cNvSpPr>
          <p:nvPr/>
        </p:nvSpPr>
        <p:spPr>
          <a:xfrm>
            <a:off x="2542398" y="2714641"/>
            <a:ext cx="1872208" cy="400050"/>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r>
              <a:rPr lang="fr-FR" b="1" dirty="0"/>
              <a:t>Quel est le principal enseignement de la série 2 ?</a:t>
            </a:r>
            <a:endParaRPr lang="en-US" b="1" dirty="0"/>
          </a:p>
        </p:txBody>
      </p:sp>
      <p:sp>
        <p:nvSpPr>
          <p:cNvPr id="31" name="Text Placeholder 18">
            <a:extLst>
              <a:ext uri="{FF2B5EF4-FFF2-40B4-BE49-F238E27FC236}">
                <a16:creationId xmlns:a16="http://schemas.microsoft.com/office/drawing/2014/main" id="{9AD96D25-0B4B-A2E8-C0C3-28FA504DE9A9}"/>
              </a:ext>
            </a:extLst>
          </p:cNvPr>
          <p:cNvSpPr txBox="1">
            <a:spLocks/>
          </p:cNvSpPr>
          <p:nvPr/>
        </p:nvSpPr>
        <p:spPr>
          <a:xfrm>
            <a:off x="4745862" y="2682027"/>
            <a:ext cx="1872208" cy="400050"/>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r>
              <a:rPr lang="es-ES" b="1" dirty="0"/>
              <a:t>¿Qué es lo más importante de la Serie 2?</a:t>
            </a:r>
            <a:endParaRPr lang="en-US" b="1" dirty="0"/>
          </a:p>
        </p:txBody>
      </p:sp>
      <p:sp>
        <p:nvSpPr>
          <p:cNvPr id="32" name="Text Placeholder 18">
            <a:extLst>
              <a:ext uri="{FF2B5EF4-FFF2-40B4-BE49-F238E27FC236}">
                <a16:creationId xmlns:a16="http://schemas.microsoft.com/office/drawing/2014/main" id="{749218AA-E06A-17DB-5E98-84CE09ECA45B}"/>
              </a:ext>
            </a:extLst>
          </p:cNvPr>
          <p:cNvSpPr txBox="1">
            <a:spLocks/>
          </p:cNvSpPr>
          <p:nvPr/>
        </p:nvSpPr>
        <p:spPr>
          <a:xfrm>
            <a:off x="6867262" y="2682027"/>
            <a:ext cx="1872208" cy="400050"/>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r>
              <a:rPr lang="pt-BR" b="1" dirty="0"/>
              <a:t>Qual é a principal conclusão da Série 2?</a:t>
            </a:r>
            <a:endParaRPr lang="en-US" b="1" dirty="0"/>
          </a:p>
        </p:txBody>
      </p:sp>
      <p:sp>
        <p:nvSpPr>
          <p:cNvPr id="33" name="Title 16">
            <a:extLst>
              <a:ext uri="{FF2B5EF4-FFF2-40B4-BE49-F238E27FC236}">
                <a16:creationId xmlns:a16="http://schemas.microsoft.com/office/drawing/2014/main" id="{D08C81B6-59DA-F1F6-FFF1-DEA2A47D0A00}"/>
              </a:ext>
            </a:extLst>
          </p:cNvPr>
          <p:cNvSpPr txBox="1">
            <a:spLocks/>
          </p:cNvSpPr>
          <p:nvPr/>
        </p:nvSpPr>
        <p:spPr>
          <a:xfrm>
            <a:off x="4697034" y="1592976"/>
            <a:ext cx="1872208" cy="807907"/>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endParaRPr lang="en-US" sz="2000" dirty="0"/>
          </a:p>
        </p:txBody>
      </p:sp>
      <p:sp>
        <p:nvSpPr>
          <p:cNvPr id="34" name="Title 16">
            <a:extLst>
              <a:ext uri="{FF2B5EF4-FFF2-40B4-BE49-F238E27FC236}">
                <a16:creationId xmlns:a16="http://schemas.microsoft.com/office/drawing/2014/main" id="{273FF5CD-B0CD-5A49-F6B2-FA06231429CC}"/>
              </a:ext>
            </a:extLst>
          </p:cNvPr>
          <p:cNvSpPr txBox="1">
            <a:spLocks/>
          </p:cNvSpPr>
          <p:nvPr/>
        </p:nvSpPr>
        <p:spPr>
          <a:xfrm>
            <a:off x="6973227" y="1275606"/>
            <a:ext cx="1872208" cy="1185867"/>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endParaRPr lang="en-US" sz="1700" dirty="0"/>
          </a:p>
        </p:txBody>
      </p:sp>
      <p:pic>
        <p:nvPicPr>
          <p:cNvPr id="5" name="Picture 4" descr="Pie chart and pencil percentage sign">
            <a:extLst>
              <a:ext uri="{FF2B5EF4-FFF2-40B4-BE49-F238E27FC236}">
                <a16:creationId xmlns:a16="http://schemas.microsoft.com/office/drawing/2014/main" id="{51986AC8-D8C5-F5F8-95D9-3D611BB1A6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920" y="1112848"/>
            <a:ext cx="2131206" cy="1465976"/>
          </a:xfrm>
          <a:prstGeom prst="rect">
            <a:avLst/>
          </a:prstGeom>
        </p:spPr>
      </p:pic>
      <p:pic>
        <p:nvPicPr>
          <p:cNvPr id="6" name="Picture 5" descr="Pie chart and pencil percentage sign">
            <a:extLst>
              <a:ext uri="{FF2B5EF4-FFF2-40B4-BE49-F238E27FC236}">
                <a16:creationId xmlns:a16="http://schemas.microsoft.com/office/drawing/2014/main" id="{CD6847E8-06AE-1578-676A-8BC8AB8D63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6049" y="1127554"/>
            <a:ext cx="2131206" cy="1465976"/>
          </a:xfrm>
          <a:prstGeom prst="rect">
            <a:avLst/>
          </a:prstGeom>
        </p:spPr>
      </p:pic>
      <p:pic>
        <p:nvPicPr>
          <p:cNvPr id="7" name="Picture 6" descr="Pie chart and pencil percentage sign">
            <a:extLst>
              <a:ext uri="{FF2B5EF4-FFF2-40B4-BE49-F238E27FC236}">
                <a16:creationId xmlns:a16="http://schemas.microsoft.com/office/drawing/2014/main" id="{5960D8D1-0633-DCEB-2844-C584E6B243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5940" y="1106002"/>
            <a:ext cx="2212934" cy="1522194"/>
          </a:xfrm>
          <a:prstGeom prst="rect">
            <a:avLst/>
          </a:prstGeom>
        </p:spPr>
      </p:pic>
      <p:pic>
        <p:nvPicPr>
          <p:cNvPr id="9" name="Picture 8" descr="Pie chart and pencil percentage sign">
            <a:extLst>
              <a:ext uri="{FF2B5EF4-FFF2-40B4-BE49-F238E27FC236}">
                <a16:creationId xmlns:a16="http://schemas.microsoft.com/office/drawing/2014/main" id="{E687E033-FFEA-66AF-5985-0E9035DEA8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1380" y="1112848"/>
            <a:ext cx="2212934" cy="1522194"/>
          </a:xfrm>
          <a:prstGeom prst="rect">
            <a:avLst/>
          </a:prstGeom>
        </p:spPr>
      </p:pic>
      <p:sp>
        <p:nvSpPr>
          <p:cNvPr id="10" name="TextBox 9">
            <a:extLst>
              <a:ext uri="{FF2B5EF4-FFF2-40B4-BE49-F238E27FC236}">
                <a16:creationId xmlns:a16="http://schemas.microsoft.com/office/drawing/2014/main" id="{28461917-964B-E632-6214-DE32E6428530}"/>
              </a:ext>
            </a:extLst>
          </p:cNvPr>
          <p:cNvSpPr txBox="1"/>
          <p:nvPr/>
        </p:nvSpPr>
        <p:spPr>
          <a:xfrm>
            <a:off x="403681" y="2742431"/>
            <a:ext cx="1648039" cy="646331"/>
          </a:xfrm>
          <a:prstGeom prst="rect">
            <a:avLst/>
          </a:prstGeom>
          <a:noFill/>
        </p:spPr>
        <p:txBody>
          <a:bodyPr wrap="square" rtlCol="0">
            <a:spAutoFit/>
          </a:bodyPr>
          <a:lstStyle/>
          <a:p>
            <a:pPr algn="ctr"/>
            <a:r>
              <a:rPr lang="en-GB" sz="1200" dirty="0"/>
              <a:t>What is one key take-away from Series 2</a:t>
            </a:r>
          </a:p>
        </p:txBody>
      </p:sp>
    </p:spTree>
    <p:extLst>
      <p:ext uri="{BB962C8B-B14F-4D97-AF65-F5344CB8AC3E}">
        <p14:creationId xmlns:p14="http://schemas.microsoft.com/office/powerpoint/2010/main" val="289038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6"/>
            <a:ext cx="2180660" cy="907605"/>
          </a:xfrm>
        </p:spPr>
        <p:txBody>
          <a:bodyPr>
            <a:noAutofit/>
          </a:bodyPr>
          <a:lstStyle/>
          <a:p>
            <a:r>
              <a:rPr lang="en-GB" sz="1400" dirty="0"/>
              <a:t>Summary of Series 2: Standards, Policies and Procedures needed for safeguarding</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904250" y="181044"/>
            <a:ext cx="210790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pt-BR" sz="1400" dirty="0"/>
              <a:t>Resumo da Série 2: Normas, Políticas e Procedimentos necessários para salvaguardar</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1198835"/>
            <a:ext cx="218066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76363" y="1200151"/>
            <a:ext cx="2240810" cy="3816429"/>
          </a:xfrm>
          <a:prstGeom prst="rect">
            <a:avLst/>
          </a:prstGeom>
          <a:noFill/>
        </p:spPr>
        <p:txBody>
          <a:bodyPr wrap="square" rtlCol="0">
            <a:spAutoFit/>
          </a:bodyPr>
          <a:lstStyle/>
          <a:p>
            <a:endParaRPr lang="en-GB" sz="1400" dirty="0">
              <a:effectLst/>
            </a:endParaRPr>
          </a:p>
          <a:p>
            <a:pPr marL="177800" indent="-177800">
              <a:buFont typeface="System Font Regular"/>
              <a:buChar char="☞"/>
            </a:pPr>
            <a:r>
              <a:rPr lang="en-GB" sz="1200" dirty="0">
                <a:effectLst/>
              </a:rPr>
              <a:t>Organisations need organisational standards, Policies and procedures for effective safe programming</a:t>
            </a:r>
          </a:p>
          <a:p>
            <a:endParaRPr lang="en-GB" sz="1200" dirty="0">
              <a:effectLst/>
            </a:endParaRPr>
          </a:p>
          <a:p>
            <a:pPr marL="177800" indent="-177800">
              <a:buFont typeface="System Font Regular"/>
              <a:buChar char="☞"/>
            </a:pPr>
            <a:r>
              <a:rPr lang="en-GB" sz="1200" dirty="0"/>
              <a:t>The IASC, CHS and KCS contain  standards that can guide organisations in developing and using these policies and procedures</a:t>
            </a:r>
          </a:p>
          <a:p>
            <a:endParaRPr lang="en-GB" sz="1200" dirty="0"/>
          </a:p>
          <a:p>
            <a:pPr marL="177800" indent="-177800">
              <a:buFont typeface="System Font Regular"/>
              <a:buChar char="☞"/>
            </a:pPr>
            <a:r>
              <a:rPr lang="en-GB" sz="1200" dirty="0">
                <a:effectLst/>
              </a:rPr>
              <a:t>International and domestic regulations should also complement the development of safeguarding Policies and procedures</a:t>
            </a:r>
          </a:p>
        </p:txBody>
      </p:sp>
      <p:sp>
        <p:nvSpPr>
          <p:cNvPr id="14" name="Freeform 3">
            <a:extLst>
              <a:ext uri="{FF2B5EF4-FFF2-40B4-BE49-F238E27FC236}">
                <a16:creationId xmlns:a16="http://schemas.microsoft.com/office/drawing/2014/main" id="{D9DDF9DA-C2D3-4881-7CD9-0108A1601D1C}"/>
              </a:ext>
            </a:extLst>
          </p:cNvPr>
          <p:cNvSpPr/>
          <p:nvPr/>
        </p:nvSpPr>
        <p:spPr>
          <a:xfrm>
            <a:off x="2409960" y="1125355"/>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395846" y="1142701"/>
            <a:ext cx="2176154" cy="3477875"/>
          </a:xfrm>
          <a:prstGeom prst="rect">
            <a:avLst/>
          </a:prstGeom>
          <a:noFill/>
        </p:spPr>
        <p:txBody>
          <a:bodyPr wrap="square" rtlCol="0">
            <a:spAutoFit/>
          </a:bodyPr>
          <a:lstStyle/>
          <a:p>
            <a:pPr marL="177800" indent="-177800" algn="just">
              <a:buFont typeface="System Font Regular"/>
              <a:buChar char="☞"/>
            </a:pPr>
            <a:r>
              <a:rPr lang="fr-FR" sz="1100" dirty="0"/>
              <a:t>Les organisations ont besoin de normes, de politiques et de procédures organisationnelles pour une programmation sûre et efficace
L’IASC, le CHS et le KCS contiennent des normes qui peuvent guider les organisations dans l’élaboration et l’utilisation de ces politiques et procédures
Les réglementations internationales et nationales doivent également compléter l’élaboration de politiques et de procédures de protection</a:t>
            </a:r>
            <a:endParaRPr lang="en-GB" sz="11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1142701"/>
            <a:ext cx="234827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marL="177800" indent="-177800">
              <a:buFont typeface="System Font Regular"/>
              <a:buChar char="☞"/>
            </a:pPr>
            <a:r>
              <a:rPr lang="pt-BR" sz="1100" dirty="0"/>
              <a:t>As organizações precisam de normas, políticas e procedimentos organizacionais para uma programação segura e eficaz</a:t>
            </a:r>
          </a:p>
          <a:p>
            <a:pPr marL="177800" indent="-177800">
              <a:buFont typeface="System Font Regular"/>
              <a:buChar char="☞"/>
            </a:pPr>
            <a:endParaRPr lang="pt-BR" sz="1100" dirty="0"/>
          </a:p>
          <a:p>
            <a:pPr marL="177800" indent="-177800">
              <a:buFont typeface="System Font Regular"/>
              <a:buChar char="☞"/>
            </a:pPr>
            <a:r>
              <a:rPr lang="pt-BR" sz="1100" dirty="0"/>
              <a:t>
O IASC, o CHS e o KCS contêm normas que podem orientar as organizações no desenvolvimento e utilização destas políticas e procedimentos</a:t>
            </a:r>
          </a:p>
          <a:p>
            <a:pPr marL="177800" indent="-177800">
              <a:buFont typeface="System Font Regular"/>
              <a:buChar char="☞"/>
            </a:pPr>
            <a:r>
              <a:rPr lang="pt-BR" sz="1100" dirty="0"/>
              <a:t>
A regulamentação internacional e nacional deve também complementar o desenvolvimento de políticas e procedimentos de salvaguarda</a:t>
            </a:r>
            <a:endParaRPr lang="en-GB" sz="1100" dirty="0">
              <a:effectLst/>
            </a:endParaRP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38022" cy="3308598"/>
          </a:xfrm>
          <a:prstGeom prst="rect">
            <a:avLst/>
          </a:prstGeom>
          <a:noFill/>
        </p:spPr>
        <p:txBody>
          <a:bodyPr wrap="square" rtlCol="0">
            <a:spAutoFit/>
          </a:bodyPr>
          <a:lstStyle/>
          <a:p>
            <a:pPr marL="177800" indent="-177800">
              <a:buFont typeface="System Font Regular"/>
              <a:buChar char="☞"/>
            </a:pPr>
            <a:r>
              <a:rPr lang="es-ES" sz="1100" dirty="0"/>
              <a:t>Las organizaciones necesitan estándares organizativos, políticas y procedimientos para una programación segura y eficaz
El IASC, CHS y KCS contienen estándares que pueden guiar a las organizaciones en el desarrollo y uso de estas políticas y procedimientos
Las reglamentaciones internacionales y nacionales también deben complementar la elaboración de políticas y procedimientos de salvaguardia</a:t>
            </a:r>
            <a:endParaRPr lang="en-GB" sz="11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07660" y="188594"/>
            <a:ext cx="2107903" cy="861774"/>
          </a:xfrm>
          <a:prstGeom prst="rect">
            <a:avLst/>
          </a:prstGeom>
          <a:noFill/>
        </p:spPr>
        <p:txBody>
          <a:bodyPr wrap="square">
            <a:spAutoFit/>
          </a:bodyPr>
          <a:lstStyle/>
          <a:p>
            <a:pPr algn="ctr"/>
            <a:r>
              <a:rPr lang="es-ES" sz="1200" dirty="0"/>
              <a:t>Resumen de la Serie 2: Normas, Políticas y Procedimientos necesarios para la </a:t>
            </a:r>
            <a:r>
              <a:rPr lang="es-ES" sz="1400" dirty="0"/>
              <a:t>salvaguardia</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313360" y="521945"/>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60183" y="155817"/>
            <a:ext cx="2089117" cy="830997"/>
          </a:xfrm>
          <a:prstGeom prst="rect">
            <a:avLst/>
          </a:prstGeom>
          <a:noFill/>
        </p:spPr>
        <p:txBody>
          <a:bodyPr wrap="square">
            <a:spAutoFit/>
          </a:bodyPr>
          <a:lstStyle/>
          <a:p>
            <a:r>
              <a:rPr lang="fr-FR" sz="1200" dirty="0"/>
              <a:t>Résumé de la série 2 : Normes, politiques et procédures nécessaires à la protection</a:t>
            </a:r>
            <a:endParaRPr lang="en-GB" sz="1200" dirty="0">
              <a:latin typeface="+mj-lt"/>
            </a:endParaRPr>
          </a:p>
        </p:txBody>
      </p:sp>
    </p:spTree>
    <p:extLst>
      <p:ext uri="{BB962C8B-B14F-4D97-AF65-F5344CB8AC3E}">
        <p14:creationId xmlns:p14="http://schemas.microsoft.com/office/powerpoint/2010/main" val="166908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6"/>
            <a:ext cx="2180660" cy="907605"/>
          </a:xfrm>
        </p:spPr>
        <p:txBody>
          <a:bodyPr>
            <a:noAutofit/>
          </a:bodyPr>
          <a:lstStyle/>
          <a:p>
            <a:r>
              <a:rPr lang="en-GB" sz="1400" dirty="0"/>
              <a:t>Outline of series 3</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904249" y="427288"/>
            <a:ext cx="2095911" cy="4882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en-GB" sz="1400" dirty="0" err="1"/>
              <a:t>Esboço</a:t>
            </a:r>
            <a:r>
              <a:rPr lang="en-GB" sz="1400" dirty="0"/>
              <a:t> da </a:t>
            </a:r>
            <a:r>
              <a:rPr lang="en-GB" sz="1400" dirty="0" err="1"/>
              <a:t>série</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1198835"/>
            <a:ext cx="218066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76363" y="1200151"/>
            <a:ext cx="2240810" cy="2769989"/>
          </a:xfrm>
          <a:prstGeom prst="rect">
            <a:avLst/>
          </a:prstGeom>
          <a:noFill/>
        </p:spPr>
        <p:txBody>
          <a:bodyPr wrap="square" rtlCol="0">
            <a:spAutoFit/>
          </a:bodyPr>
          <a:lstStyle/>
          <a:p>
            <a:pPr marL="177800" indent="-177800">
              <a:lnSpc>
                <a:spcPct val="150000"/>
              </a:lnSpc>
              <a:buFont typeface="System Font Regular"/>
              <a:buChar char="☞"/>
            </a:pPr>
            <a:r>
              <a:rPr lang="en-GB" sz="1200" dirty="0">
                <a:effectLst/>
              </a:rPr>
              <a:t>What is safeguarding</a:t>
            </a:r>
          </a:p>
          <a:p>
            <a:pPr>
              <a:lnSpc>
                <a:spcPct val="150000"/>
              </a:lnSpc>
            </a:pPr>
            <a:endParaRPr lang="en-GB" sz="1200" dirty="0">
              <a:effectLst/>
            </a:endParaRPr>
          </a:p>
          <a:p>
            <a:pPr marL="177800" indent="-177800">
              <a:lnSpc>
                <a:spcPct val="150000"/>
              </a:lnSpc>
              <a:buFont typeface="System Font Regular"/>
              <a:buChar char="☞"/>
            </a:pPr>
            <a:r>
              <a:rPr lang="en-GB" sz="1200" dirty="0"/>
              <a:t>Risk Assessment basics</a:t>
            </a:r>
          </a:p>
          <a:p>
            <a:pPr>
              <a:lnSpc>
                <a:spcPct val="150000"/>
              </a:lnSpc>
            </a:pPr>
            <a:endParaRPr lang="en-GB" sz="1200" dirty="0"/>
          </a:p>
          <a:p>
            <a:pPr marL="177800" indent="-177800">
              <a:lnSpc>
                <a:spcPct val="150000"/>
              </a:lnSpc>
              <a:buFont typeface="System Font Regular"/>
              <a:buChar char="☞"/>
            </a:pPr>
            <a:r>
              <a:rPr lang="en-GB" sz="1200" dirty="0">
                <a:effectLst/>
              </a:rPr>
              <a:t>Identifying risks</a:t>
            </a:r>
            <a:endParaRPr lang="en-GB" sz="1200" dirty="0"/>
          </a:p>
          <a:p>
            <a:pPr marL="177800" indent="-177800">
              <a:lnSpc>
                <a:spcPct val="150000"/>
              </a:lnSpc>
              <a:buFont typeface="System Font Regular"/>
              <a:buChar char="☞"/>
            </a:pPr>
            <a:endParaRPr lang="en-GB" sz="1200" dirty="0">
              <a:effectLst/>
            </a:endParaRPr>
          </a:p>
          <a:p>
            <a:pPr marL="177800" indent="-177800">
              <a:lnSpc>
                <a:spcPct val="150000"/>
              </a:lnSpc>
              <a:buFont typeface="System Font Regular"/>
              <a:buChar char="☞"/>
            </a:pPr>
            <a:r>
              <a:rPr lang="en-GB" sz="1200" dirty="0"/>
              <a:t>Mitigating risk</a:t>
            </a:r>
          </a:p>
          <a:p>
            <a:pPr>
              <a:lnSpc>
                <a:spcPct val="150000"/>
              </a:lnSpc>
            </a:pPr>
            <a:endParaRPr lang="en-GB" sz="1200" dirty="0"/>
          </a:p>
          <a:p>
            <a:pPr marL="177800" indent="-177800">
              <a:lnSpc>
                <a:spcPct val="150000"/>
              </a:lnSpc>
              <a:buFont typeface="System Font Regular"/>
              <a:buChar char="☞"/>
            </a:pPr>
            <a:r>
              <a:rPr lang="en-GB" sz="1200" dirty="0">
                <a:effectLst/>
              </a:rPr>
              <a:t>Assessment process</a:t>
            </a:r>
          </a:p>
          <a:p>
            <a:endParaRPr lang="en-GB" sz="1200" dirty="0">
              <a:effectLst/>
            </a:endParaRPr>
          </a:p>
        </p:txBody>
      </p:sp>
      <p:sp>
        <p:nvSpPr>
          <p:cNvPr id="14" name="Freeform 3">
            <a:extLst>
              <a:ext uri="{FF2B5EF4-FFF2-40B4-BE49-F238E27FC236}">
                <a16:creationId xmlns:a16="http://schemas.microsoft.com/office/drawing/2014/main" id="{D9DDF9DA-C2D3-4881-7CD9-0108A1601D1C}"/>
              </a:ext>
            </a:extLst>
          </p:cNvPr>
          <p:cNvSpPr/>
          <p:nvPr/>
        </p:nvSpPr>
        <p:spPr>
          <a:xfrm>
            <a:off x="2409960" y="1125355"/>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380302" y="1038294"/>
            <a:ext cx="2135361" cy="2816156"/>
          </a:xfrm>
          <a:prstGeom prst="rect">
            <a:avLst/>
          </a:prstGeom>
          <a:noFill/>
        </p:spPr>
        <p:txBody>
          <a:bodyPr wrap="square" rtlCol="0">
            <a:spAutoFit/>
          </a:bodyPr>
          <a:lstStyle/>
          <a:p>
            <a:pPr marL="177800" indent="-177800">
              <a:buFont typeface="System Font Regular"/>
              <a:buChar char="☞"/>
            </a:pPr>
            <a:endParaRPr lang="fr-FR" sz="1200" dirty="0">
              <a:effectLst/>
            </a:endParaRPr>
          </a:p>
          <a:p>
            <a:pPr marL="177800" indent="-177800">
              <a:lnSpc>
                <a:spcPct val="200000"/>
              </a:lnSpc>
              <a:buFont typeface="System Font Regular"/>
              <a:buChar char="☞"/>
            </a:pPr>
            <a:r>
              <a:rPr lang="fr-FR" sz="1200" dirty="0"/>
              <a:t>Qu’est-ce que la protection
Principes de base de l’évaluation des risques
Identifier les risques
Atténuation des risques
Processus d’évaluation</a:t>
            </a:r>
            <a:endParaRPr lang="en-GB" sz="12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1142701"/>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marL="177800" indent="-177800">
              <a:lnSpc>
                <a:spcPct val="250000"/>
              </a:lnSpc>
              <a:buFont typeface="System Font Regular"/>
              <a:buChar char="☞"/>
            </a:pPr>
            <a:r>
              <a:rPr lang="pt-BR" sz="1200" dirty="0"/>
              <a:t>O que é salvaguardar
Noções básicas de Avaliação de Riscos
Identificação de riscos
Mitigação do risco
Processo de avaliação</a:t>
            </a:r>
            <a:endParaRPr lang="en-GB" sz="1200" dirty="0">
              <a:effectLst/>
            </a:endParaRP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01037" cy="2793072"/>
          </a:xfrm>
          <a:prstGeom prst="rect">
            <a:avLst/>
          </a:prstGeom>
          <a:noFill/>
        </p:spPr>
        <p:txBody>
          <a:bodyPr wrap="square" rtlCol="0">
            <a:spAutoFit/>
          </a:bodyPr>
          <a:lstStyle/>
          <a:p>
            <a:pPr marL="177800" indent="-177800">
              <a:lnSpc>
                <a:spcPct val="250000"/>
              </a:lnSpc>
              <a:buFont typeface="System Font Regular"/>
              <a:buChar char="☞"/>
            </a:pPr>
            <a:r>
              <a:rPr lang="es-ES" sz="1200" dirty="0"/>
              <a:t>¿Qué es la salvaguardia?
Conceptos básicos de la evaluación de riesgos
Identificación de riesgos
Mitigación del riesgo
Proceso de evaluación</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08983" y="483518"/>
            <a:ext cx="2107903" cy="307777"/>
          </a:xfrm>
          <a:prstGeom prst="rect">
            <a:avLst/>
          </a:prstGeom>
          <a:noFill/>
        </p:spPr>
        <p:txBody>
          <a:bodyPr wrap="square">
            <a:spAutoFit/>
          </a:bodyPr>
          <a:lstStyle/>
          <a:p>
            <a:pPr algn="ctr"/>
            <a:r>
              <a:rPr lang="es-ES" sz="1400" dirty="0"/>
              <a:t>Esquema de la serie 3</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61519" y="427288"/>
            <a:ext cx="2089117" cy="307777"/>
          </a:xfrm>
          <a:prstGeom prst="rect">
            <a:avLst/>
          </a:prstGeom>
          <a:noFill/>
        </p:spPr>
        <p:txBody>
          <a:bodyPr wrap="square">
            <a:spAutoFit/>
          </a:bodyPr>
          <a:lstStyle/>
          <a:p>
            <a:r>
              <a:rPr lang="fr-FR" sz="1400"/>
              <a:t>Aperçu de la série 3</a:t>
            </a:r>
            <a:endParaRPr lang="en-GB" sz="1400" dirty="0">
              <a:latin typeface="+mj-lt"/>
            </a:endParaRPr>
          </a:p>
        </p:txBody>
      </p:sp>
    </p:spTree>
    <p:extLst>
      <p:ext uri="{BB962C8B-B14F-4D97-AF65-F5344CB8AC3E}">
        <p14:creationId xmlns:p14="http://schemas.microsoft.com/office/powerpoint/2010/main" val="370600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11" y="92475"/>
            <a:ext cx="2180660" cy="907605"/>
          </a:xfrm>
        </p:spPr>
        <p:txBody>
          <a:bodyPr>
            <a:noAutofit/>
          </a:bodyPr>
          <a:lstStyle/>
          <a:p>
            <a:r>
              <a:rPr lang="en-GB" sz="1400" dirty="0"/>
              <a:t>What is safeguarding</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904250" y="295763"/>
            <a:ext cx="1938123" cy="6202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en-GB" sz="1400" dirty="0"/>
              <a:t>What is safeguarding</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1198835"/>
            <a:ext cx="218066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116193" y="1198834"/>
            <a:ext cx="2243789" cy="3693319"/>
          </a:xfrm>
          <a:prstGeom prst="rect">
            <a:avLst/>
          </a:prstGeom>
          <a:noFill/>
        </p:spPr>
        <p:txBody>
          <a:bodyPr wrap="square" rtlCol="0">
            <a:spAutoFit/>
          </a:bodyPr>
          <a:lstStyle/>
          <a:p>
            <a:pPr algn="just">
              <a:lnSpc>
                <a:spcPct val="150000"/>
              </a:lnSpc>
            </a:pPr>
            <a:r>
              <a:rPr lang="en-GB" sz="1200" b="1" i="0" dirty="0">
                <a:solidFill>
                  <a:srgbClr val="283A51"/>
                </a:solidFill>
                <a:effectLst/>
                <a:latin typeface="Open Sans" panose="020F0502020204030204" pitchFamily="34" charset="0"/>
              </a:rPr>
              <a:t>Safeguarding is about protecting people from harm</a:t>
            </a:r>
          </a:p>
          <a:p>
            <a:pPr algn="just">
              <a:lnSpc>
                <a:spcPct val="150000"/>
              </a:lnSpc>
            </a:pPr>
            <a:endParaRPr lang="en-GB" sz="1200" dirty="0">
              <a:solidFill>
                <a:srgbClr val="283A51"/>
              </a:solidFill>
              <a:latin typeface="Open Sans" panose="020F0502020204030204" pitchFamily="34" charset="0"/>
            </a:endParaRPr>
          </a:p>
          <a:p>
            <a:pPr algn="just">
              <a:lnSpc>
                <a:spcPct val="150000"/>
              </a:lnSpc>
            </a:pPr>
            <a:r>
              <a:rPr lang="en-GB" sz="1200" dirty="0">
                <a:solidFill>
                  <a:srgbClr val="283A51"/>
                </a:solidFill>
                <a:latin typeface="Open Sans" panose="020F0502020204030204" pitchFamily="34" charset="0"/>
              </a:rPr>
              <a:t>Many organisations are not starting from anywhere, and they have the skills and expertise to protect the people who come in contact with  their operations and programmes.</a:t>
            </a:r>
            <a:endParaRPr lang="en-GB" sz="1200" b="0" i="0" dirty="0">
              <a:solidFill>
                <a:srgbClr val="283A51"/>
              </a:solidFill>
              <a:effectLst/>
              <a:latin typeface="Open Sans" panose="020F0502020204030204" pitchFamily="34" charset="0"/>
            </a:endParaRPr>
          </a:p>
          <a:p>
            <a:pPr algn="just"/>
            <a:endParaRPr lang="en-GB" sz="1200" dirty="0">
              <a:solidFill>
                <a:srgbClr val="283A51"/>
              </a:solidFill>
              <a:latin typeface="Open Sans" panose="020F0502020204030204" pitchFamily="34" charset="0"/>
            </a:endParaRPr>
          </a:p>
          <a:p>
            <a:pPr algn="just"/>
            <a:endParaRPr lang="en-GB" sz="1200" dirty="0">
              <a:solidFill>
                <a:srgbClr val="333333"/>
              </a:solidFill>
              <a:latin typeface="Open Sans Regular"/>
            </a:endParaRPr>
          </a:p>
          <a:p>
            <a:endParaRPr lang="en-GB" sz="1200" dirty="0">
              <a:effectLst/>
            </a:endParaRPr>
          </a:p>
        </p:txBody>
      </p:sp>
      <p:sp>
        <p:nvSpPr>
          <p:cNvPr id="14" name="Freeform 3">
            <a:extLst>
              <a:ext uri="{FF2B5EF4-FFF2-40B4-BE49-F238E27FC236}">
                <a16:creationId xmlns:a16="http://schemas.microsoft.com/office/drawing/2014/main" id="{D9DDF9DA-C2D3-4881-7CD9-0108A1601D1C}"/>
              </a:ext>
            </a:extLst>
          </p:cNvPr>
          <p:cNvSpPr/>
          <p:nvPr/>
        </p:nvSpPr>
        <p:spPr>
          <a:xfrm>
            <a:off x="2410509" y="1171564"/>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lvl="0" algn="just">
              <a:lnSpc>
                <a:spcPct val="150000"/>
              </a:lnSpc>
              <a:defRPr/>
            </a:pPr>
            <a:r>
              <a:rPr lang="fr-FR" sz="1200" b="1" dirty="0">
                <a:solidFill>
                  <a:srgbClr val="283A51"/>
                </a:solidFill>
                <a:latin typeface="Open Sans" panose="020F0502020204030204" pitchFamily="34" charset="0"/>
              </a:rPr>
              <a:t>La protection consiste à protéger les personnes contre les préjudices</a:t>
            </a:r>
            <a:r>
              <a:rPr lang="fr-FR" sz="1200" dirty="0">
                <a:solidFill>
                  <a:srgbClr val="283A51"/>
                </a:solidFill>
                <a:latin typeface="Open Sans" panose="020F0502020204030204" pitchFamily="34" charset="0"/>
              </a:rPr>
              <a:t>
De nombreuses organisations ne partent pas de n’importe où et elles ont les compétences et l’expertise nécessaires pour protéger les personnes qui entrent en contact avec leurs opérations et leurs programmes.</a:t>
            </a:r>
            <a:endParaRPr kumimoji="0" lang="en-GB" sz="1200" i="0" u="none" strike="noStrike" kern="1200" cap="none" spc="0" normalizeH="0" baseline="0" noProof="0" dirty="0">
              <a:ln>
                <a:noFill/>
              </a:ln>
              <a:solidFill>
                <a:srgbClr val="283A51"/>
              </a:solidFill>
              <a:effectLst/>
              <a:uLnTx/>
              <a:uFillTx/>
              <a:latin typeface="Open Sans" panose="020F0502020204030204" pitchFamily="34" charset="0"/>
              <a:ea typeface="+mn-ea"/>
              <a:cs typeface="+mn-cs"/>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315532" y="496677"/>
            <a:ext cx="2135361" cy="461665"/>
          </a:xfrm>
          <a:prstGeom prst="rect">
            <a:avLst/>
          </a:prstGeom>
          <a:noFill/>
        </p:spPr>
        <p:txBody>
          <a:bodyPr wrap="square" rtlCol="0">
            <a:spAutoFit/>
          </a:bodyPr>
          <a:lstStyle/>
          <a:p>
            <a:pPr marL="177800" indent="-177800">
              <a:buFont typeface="System Font Regular"/>
              <a:buChar char="☞"/>
            </a:pPr>
            <a:endParaRPr lang="fr-FR" sz="1200" dirty="0">
              <a:effectLst/>
            </a:endParaRPr>
          </a:p>
          <a:p>
            <a:pPr marL="177800" indent="-177800">
              <a:buFont typeface="System Font Regular"/>
              <a:buChar char="☞"/>
            </a:pPr>
            <a:endParaRPr lang="fr-FR" sz="12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1142701"/>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algn="just">
              <a:lnSpc>
                <a:spcPct val="200000"/>
              </a:lnSpc>
            </a:pPr>
            <a:r>
              <a:rPr lang="pt-BR" sz="1200" b="1" dirty="0">
                <a:solidFill>
                  <a:srgbClr val="283A51"/>
                </a:solidFill>
                <a:latin typeface="Open Sans" panose="020F0502020204030204" pitchFamily="34" charset="0"/>
              </a:rPr>
              <a:t>Salvaguardar é proteger as pessoas de danos
</a:t>
            </a:r>
            <a:r>
              <a:rPr lang="pt-BR" sz="1200" dirty="0">
                <a:solidFill>
                  <a:srgbClr val="283A51"/>
                </a:solidFill>
                <a:latin typeface="Open Sans" panose="020F0502020204030204" pitchFamily="34" charset="0"/>
              </a:rPr>
              <a:t>Muitas organizações não partem de lado nenhum e possuem as competências e os conhecimentos necessários para proteger as pessoas que entram em contacto com as suas operações e programas.</a:t>
            </a:r>
            <a:endParaRPr lang="en-GB" sz="1200" i="0" dirty="0">
              <a:solidFill>
                <a:srgbClr val="283A51"/>
              </a:solidFill>
              <a:effectLst/>
              <a:latin typeface="Open Sans" panose="020F0502020204030204" pitchFamily="34" charset="0"/>
            </a:endParaRP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01037" cy="3462486"/>
          </a:xfrm>
          <a:prstGeom prst="rect">
            <a:avLst/>
          </a:prstGeom>
          <a:noFill/>
        </p:spPr>
        <p:txBody>
          <a:bodyPr wrap="square" rtlCol="0">
            <a:spAutoFit/>
          </a:bodyPr>
          <a:lstStyle/>
          <a:p>
            <a:pPr algn="just">
              <a:lnSpc>
                <a:spcPct val="150000"/>
              </a:lnSpc>
            </a:pPr>
            <a:r>
              <a:rPr lang="es-ES" sz="1200" b="1" dirty="0">
                <a:solidFill>
                  <a:srgbClr val="283A51"/>
                </a:solidFill>
                <a:latin typeface="Open Sans" panose="020F0502020204030204" pitchFamily="34" charset="0"/>
              </a:rPr>
              <a:t>Salvaguardar consiste en proteger a las personas de cualquier daño</a:t>
            </a:r>
          </a:p>
          <a:p>
            <a:pPr algn="just">
              <a:lnSpc>
                <a:spcPct val="200000"/>
              </a:lnSpc>
            </a:pPr>
            <a:r>
              <a:rPr lang="es-ES" sz="1200" dirty="0">
                <a:solidFill>
                  <a:srgbClr val="283A51"/>
                </a:solidFill>
                <a:latin typeface="Open Sans" panose="020F0502020204030204" pitchFamily="34" charset="0"/>
              </a:rPr>
              <a:t>Muchas organizaciones no parten de ningún lugar, y tienen las habilidades y la experiencia para proteger a las personas que entran en contacto con sus operaciones y programas.</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637837" y="446050"/>
            <a:ext cx="2107903" cy="307777"/>
          </a:xfrm>
          <a:prstGeom prst="rect">
            <a:avLst/>
          </a:prstGeom>
          <a:noFill/>
        </p:spPr>
        <p:txBody>
          <a:bodyPr wrap="square">
            <a:spAutoFit/>
          </a:bodyPr>
          <a:lstStyle/>
          <a:p>
            <a:pPr algn="ctr"/>
            <a:r>
              <a:rPr lang="en-GB" sz="1400" dirty="0"/>
              <a:t>What is safeguarding</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61519" y="427288"/>
            <a:ext cx="2089117" cy="307777"/>
          </a:xfrm>
          <a:prstGeom prst="rect">
            <a:avLst/>
          </a:prstGeom>
          <a:noFill/>
        </p:spPr>
        <p:txBody>
          <a:bodyPr wrap="square">
            <a:spAutoFit/>
          </a:bodyPr>
          <a:lstStyle/>
          <a:p>
            <a:r>
              <a:rPr lang="en-GB" sz="1400" dirty="0"/>
              <a:t>What is safeguarding</a:t>
            </a:r>
            <a:endParaRPr lang="en-GB" sz="1400" dirty="0">
              <a:latin typeface="+mj-lt"/>
            </a:endParaRPr>
          </a:p>
        </p:txBody>
      </p:sp>
    </p:spTree>
    <p:extLst>
      <p:ext uri="{BB962C8B-B14F-4D97-AF65-F5344CB8AC3E}">
        <p14:creationId xmlns:p14="http://schemas.microsoft.com/office/powerpoint/2010/main" val="409965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1" y="235096"/>
            <a:ext cx="2180660" cy="307777"/>
          </a:xfrm>
        </p:spPr>
        <p:txBody>
          <a:bodyPr>
            <a:noAutofit/>
          </a:bodyPr>
          <a:lstStyle/>
          <a:p>
            <a:r>
              <a:rPr lang="en-GB" sz="1400" dirty="0"/>
              <a:t>Managing risks</a:t>
            </a:r>
            <a:endParaRPr lang="en-GB" sz="1400" b="1" dirty="0">
              <a:solidFill>
                <a:schemeClr val="accent2"/>
              </a:solidFill>
            </a:endParaRPr>
          </a:p>
        </p:txBody>
      </p:sp>
      <p:sp>
        <p:nvSpPr>
          <p:cNvPr id="5" name="Title 1">
            <a:extLst>
              <a:ext uri="{FF2B5EF4-FFF2-40B4-BE49-F238E27FC236}">
                <a16:creationId xmlns:a16="http://schemas.microsoft.com/office/drawing/2014/main" id="{9467447A-3C31-5AAA-BAD6-D432E6A8F186}"/>
              </a:ext>
            </a:extLst>
          </p:cNvPr>
          <p:cNvSpPr txBox="1">
            <a:spLocks/>
          </p:cNvSpPr>
          <p:nvPr/>
        </p:nvSpPr>
        <p:spPr>
          <a:xfrm>
            <a:off x="6884515" y="54893"/>
            <a:ext cx="210790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en-GB" sz="1400" dirty="0" err="1"/>
              <a:t>Gestão</a:t>
            </a:r>
            <a:r>
              <a:rPr lang="en-GB" sz="1400" dirty="0"/>
              <a:t> de </a:t>
            </a:r>
            <a:r>
              <a:rPr lang="en-GB" sz="1400" dirty="0" err="1"/>
              <a:t>riscos</a:t>
            </a:r>
            <a:endParaRPr lang="en-GB" sz="2400" b="1" dirty="0">
              <a:solidFill>
                <a:srgbClr val="66CBE0"/>
              </a:solidFill>
            </a:endParaRPr>
          </a:p>
        </p:txBody>
      </p:sp>
      <p:sp>
        <p:nvSpPr>
          <p:cNvPr id="6" name="Freeform 3">
            <a:extLst>
              <a:ext uri="{FF2B5EF4-FFF2-40B4-BE49-F238E27FC236}">
                <a16:creationId xmlns:a16="http://schemas.microsoft.com/office/drawing/2014/main" id="{E614F0A3-60D4-271D-9FA3-25FA2A749E56}"/>
              </a:ext>
            </a:extLst>
          </p:cNvPr>
          <p:cNvSpPr/>
          <p:nvPr/>
        </p:nvSpPr>
        <p:spPr>
          <a:xfrm>
            <a:off x="132700" y="1198835"/>
            <a:ext cx="218066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1" name="TextBox 10">
            <a:extLst>
              <a:ext uri="{FF2B5EF4-FFF2-40B4-BE49-F238E27FC236}">
                <a16:creationId xmlns:a16="http://schemas.microsoft.com/office/drawing/2014/main" id="{42124BA2-10C3-74C7-77AC-F7709E012329}"/>
              </a:ext>
            </a:extLst>
          </p:cNvPr>
          <p:cNvSpPr txBox="1"/>
          <p:nvPr/>
        </p:nvSpPr>
        <p:spPr>
          <a:xfrm>
            <a:off x="84070" y="1198835"/>
            <a:ext cx="2243789" cy="1738938"/>
          </a:xfrm>
          <a:prstGeom prst="rect">
            <a:avLst/>
          </a:prstGeom>
          <a:noFill/>
        </p:spPr>
        <p:txBody>
          <a:bodyPr wrap="square" rtlCol="0">
            <a:spAutoFit/>
          </a:bodyPr>
          <a:lstStyle/>
          <a:p>
            <a:endParaRPr lang="en-GB" sz="1400" dirty="0">
              <a:effectLst/>
            </a:endParaRPr>
          </a:p>
          <a:p>
            <a:pPr>
              <a:lnSpc>
                <a:spcPct val="200000"/>
              </a:lnSpc>
            </a:pPr>
            <a:r>
              <a:rPr lang="en-GB" sz="1200" dirty="0">
                <a:effectLst/>
              </a:rPr>
              <a:t>This aims to reduce the impact of risk by avoiding, transfer or mitigating the risk</a:t>
            </a:r>
          </a:p>
        </p:txBody>
      </p:sp>
      <p:sp>
        <p:nvSpPr>
          <p:cNvPr id="14" name="Freeform 3">
            <a:extLst>
              <a:ext uri="{FF2B5EF4-FFF2-40B4-BE49-F238E27FC236}">
                <a16:creationId xmlns:a16="http://schemas.microsoft.com/office/drawing/2014/main" id="{D9DDF9DA-C2D3-4881-7CD9-0108A1601D1C}"/>
              </a:ext>
            </a:extLst>
          </p:cNvPr>
          <p:cNvSpPr/>
          <p:nvPr/>
        </p:nvSpPr>
        <p:spPr>
          <a:xfrm>
            <a:off x="2409960" y="1125355"/>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defTabSz="457200"/>
            <a:endParaRPr lang="en-US" sz="900">
              <a:solidFill>
                <a:prstClr val="black"/>
              </a:solidFill>
              <a:latin typeface="Calibri"/>
            </a:endParaRPr>
          </a:p>
        </p:txBody>
      </p:sp>
      <p:sp>
        <p:nvSpPr>
          <p:cNvPr id="12" name="TextBox 11">
            <a:extLst>
              <a:ext uri="{FF2B5EF4-FFF2-40B4-BE49-F238E27FC236}">
                <a16:creationId xmlns:a16="http://schemas.microsoft.com/office/drawing/2014/main" id="{10DA07DA-51EE-6A33-3F68-DF4115DA5EA6}"/>
              </a:ext>
            </a:extLst>
          </p:cNvPr>
          <p:cNvSpPr txBox="1"/>
          <p:nvPr/>
        </p:nvSpPr>
        <p:spPr>
          <a:xfrm>
            <a:off x="2403998" y="1198835"/>
            <a:ext cx="2135361" cy="1892826"/>
          </a:xfrm>
          <a:prstGeom prst="rect">
            <a:avLst/>
          </a:prstGeom>
          <a:noFill/>
        </p:spPr>
        <p:txBody>
          <a:bodyPr wrap="square" rtlCol="0">
            <a:spAutoFit/>
          </a:bodyPr>
          <a:lstStyle/>
          <a:p>
            <a:pPr marL="177800" indent="-177800">
              <a:buFont typeface="System Font Regular"/>
              <a:buChar char="☞"/>
            </a:pPr>
            <a:endParaRPr lang="fr-FR" sz="1200" dirty="0">
              <a:effectLst/>
            </a:endParaRPr>
          </a:p>
          <a:p>
            <a:pPr marL="177800" indent="-177800">
              <a:buFont typeface="System Font Regular"/>
              <a:buChar char="☞"/>
            </a:pPr>
            <a:endParaRPr lang="fr-FR" sz="1200" dirty="0">
              <a:effectLst/>
            </a:endParaRPr>
          </a:p>
          <a:p>
            <a:pPr>
              <a:lnSpc>
                <a:spcPct val="200000"/>
              </a:lnSpc>
            </a:pPr>
            <a:r>
              <a:rPr lang="fr-FR" sz="1200" dirty="0"/>
              <a:t>Cela vise à réduire l’impact du risque en l’évitant, en le transférant ou en l’atténuant</a:t>
            </a:r>
            <a:endParaRPr lang="en-GB" sz="1200" dirty="0">
              <a:effectLst/>
            </a:endParaRPr>
          </a:p>
        </p:txBody>
      </p:sp>
      <p:sp>
        <p:nvSpPr>
          <p:cNvPr id="15" name="Freeform 3">
            <a:extLst>
              <a:ext uri="{FF2B5EF4-FFF2-40B4-BE49-F238E27FC236}">
                <a16:creationId xmlns:a16="http://schemas.microsoft.com/office/drawing/2014/main" id="{0CB54A01-8356-B167-E84A-9E6E39C0D737}"/>
              </a:ext>
            </a:extLst>
          </p:cNvPr>
          <p:cNvSpPr/>
          <p:nvPr/>
        </p:nvSpPr>
        <p:spPr>
          <a:xfrm>
            <a:off x="4658427" y="1147820"/>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66CAE0"/>
          </a:solidFill>
        </p:spPr>
        <p:txBody>
          <a:bodyPr/>
          <a:lstStyle/>
          <a:p>
            <a:pPr defTabSz="457200"/>
            <a:endParaRPr lang="en-US" sz="900">
              <a:solidFill>
                <a:prstClr val="black"/>
              </a:solidFill>
              <a:latin typeface="Calibri"/>
            </a:endParaRPr>
          </a:p>
        </p:txBody>
      </p:sp>
      <p:sp>
        <p:nvSpPr>
          <p:cNvPr id="16" name="Freeform 3">
            <a:extLst>
              <a:ext uri="{FF2B5EF4-FFF2-40B4-BE49-F238E27FC236}">
                <a16:creationId xmlns:a16="http://schemas.microsoft.com/office/drawing/2014/main" id="{9D5B6DB8-869B-D0A7-E06A-3A7B2BEF5591}"/>
              </a:ext>
            </a:extLst>
          </p:cNvPr>
          <p:cNvSpPr/>
          <p:nvPr/>
        </p:nvSpPr>
        <p:spPr>
          <a:xfrm>
            <a:off x="6904250" y="1142701"/>
            <a:ext cx="2155680" cy="3705036"/>
          </a:xfrm>
          <a:custGeom>
            <a:avLst/>
            <a:gdLst/>
            <a:ahLst/>
            <a:cxnLst/>
            <a:rect l="l" t="t" r="r" b="b"/>
            <a:pathLst>
              <a:path w="13508884" h="13177608">
                <a:moveTo>
                  <a:pt x="13204084" y="0"/>
                </a:moveTo>
                <a:lnTo>
                  <a:pt x="304800" y="0"/>
                </a:lnTo>
                <a:cubicBezTo>
                  <a:pt x="135890" y="0"/>
                  <a:pt x="0" y="135890"/>
                  <a:pt x="0" y="304800"/>
                </a:cubicBezTo>
                <a:lnTo>
                  <a:pt x="0" y="12872808"/>
                </a:lnTo>
                <a:cubicBezTo>
                  <a:pt x="0" y="13041717"/>
                  <a:pt x="135890" y="13177608"/>
                  <a:pt x="304800" y="13177608"/>
                </a:cubicBezTo>
                <a:lnTo>
                  <a:pt x="13204084" y="13177608"/>
                </a:lnTo>
                <a:cubicBezTo>
                  <a:pt x="13372993" y="13177608"/>
                  <a:pt x="13508884" y="13041717"/>
                  <a:pt x="13508884" y="12872808"/>
                </a:cubicBezTo>
                <a:lnTo>
                  <a:pt x="13508884" y="304800"/>
                </a:lnTo>
                <a:cubicBezTo>
                  <a:pt x="13508884" y="135890"/>
                  <a:pt x="13372993" y="0"/>
                  <a:pt x="13204084" y="0"/>
                </a:cubicBezTo>
                <a:close/>
              </a:path>
            </a:pathLst>
          </a:custGeom>
          <a:solidFill>
            <a:srgbClr val="FAA81B"/>
          </a:solidFill>
        </p:spPr>
        <p:txBody>
          <a:bodyPr/>
          <a:lstStyle/>
          <a:p>
            <a:pPr>
              <a:lnSpc>
                <a:spcPct val="200000"/>
              </a:lnSpc>
            </a:pPr>
            <a:r>
              <a:rPr lang="pt-BR" sz="1200" dirty="0"/>
              <a:t>O objetivo é reduzir o impacto do risco, evitando, transferindo ou atenuando o risco</a:t>
            </a:r>
            <a:endParaRPr lang="en-GB" sz="1200" dirty="0">
              <a:effectLst/>
            </a:endParaRPr>
          </a:p>
        </p:txBody>
      </p:sp>
      <p:sp>
        <p:nvSpPr>
          <p:cNvPr id="13" name="TextBox 12">
            <a:extLst>
              <a:ext uri="{FF2B5EF4-FFF2-40B4-BE49-F238E27FC236}">
                <a16:creationId xmlns:a16="http://schemas.microsoft.com/office/drawing/2014/main" id="{7BF4863B-F730-1368-C6CE-F8FC03704E39}"/>
              </a:ext>
            </a:extLst>
          </p:cNvPr>
          <p:cNvSpPr txBox="1"/>
          <p:nvPr/>
        </p:nvSpPr>
        <p:spPr>
          <a:xfrm>
            <a:off x="4707442" y="1200151"/>
            <a:ext cx="2101037" cy="1523494"/>
          </a:xfrm>
          <a:prstGeom prst="rect">
            <a:avLst/>
          </a:prstGeom>
          <a:noFill/>
        </p:spPr>
        <p:txBody>
          <a:bodyPr wrap="square" rtlCol="0">
            <a:spAutoFit/>
          </a:bodyPr>
          <a:lstStyle/>
          <a:p>
            <a:pPr>
              <a:lnSpc>
                <a:spcPct val="200000"/>
              </a:lnSpc>
            </a:pPr>
            <a:r>
              <a:rPr lang="es-ES" sz="1200" dirty="0"/>
              <a:t>Su objetivo es reducir el impacto del riesgo evitándolo, transfiriéndolo o mitigándolo</a:t>
            </a:r>
            <a:endParaRPr lang="en-GB" sz="1400" dirty="0">
              <a:effectLst/>
            </a:endParaRPr>
          </a:p>
        </p:txBody>
      </p:sp>
      <p:sp>
        <p:nvSpPr>
          <p:cNvPr id="19" name="TextBox 18">
            <a:extLst>
              <a:ext uri="{FF2B5EF4-FFF2-40B4-BE49-F238E27FC236}">
                <a16:creationId xmlns:a16="http://schemas.microsoft.com/office/drawing/2014/main" id="{CEFB348E-F5F9-9EC1-DDDA-CC655DFC1E00}"/>
              </a:ext>
            </a:extLst>
          </p:cNvPr>
          <p:cNvSpPr txBox="1"/>
          <p:nvPr/>
        </p:nvSpPr>
        <p:spPr>
          <a:xfrm>
            <a:off x="4593366" y="290644"/>
            <a:ext cx="2107903" cy="307777"/>
          </a:xfrm>
          <a:prstGeom prst="rect">
            <a:avLst/>
          </a:prstGeom>
          <a:noFill/>
        </p:spPr>
        <p:txBody>
          <a:bodyPr wrap="square">
            <a:spAutoFit/>
          </a:bodyPr>
          <a:lstStyle/>
          <a:p>
            <a:pPr algn="ctr"/>
            <a:r>
              <a:rPr lang="en-GB" sz="1400" dirty="0" err="1"/>
              <a:t>Gestión</a:t>
            </a:r>
            <a:r>
              <a:rPr lang="en-GB" sz="1400" dirty="0"/>
              <a:t> de </a:t>
            </a:r>
            <a:r>
              <a:rPr lang="en-GB" sz="1400" dirty="0" err="1"/>
              <a:t>riesgos</a:t>
            </a:r>
            <a:endParaRPr lang="en-US" sz="1400" b="1" dirty="0">
              <a:solidFill>
                <a:schemeClr val="accent2"/>
              </a:solidFill>
              <a:latin typeface="+mj-lt"/>
              <a:ea typeface="+mj-ea"/>
              <a:cs typeface="+mj-cs"/>
            </a:endParaRPr>
          </a:p>
        </p:txBody>
      </p:sp>
      <p:cxnSp>
        <p:nvCxnSpPr>
          <p:cNvPr id="22" name="Straight Connector 21">
            <a:extLst>
              <a:ext uri="{FF2B5EF4-FFF2-40B4-BE49-F238E27FC236}">
                <a16:creationId xmlns:a16="http://schemas.microsoft.com/office/drawing/2014/main" id="{0102EF7D-927C-DD21-28AD-C0FEB320B44D}"/>
              </a:ext>
            </a:extLst>
          </p:cNvPr>
          <p:cNvCxnSpPr/>
          <p:nvPr/>
        </p:nvCxnSpPr>
        <p:spPr>
          <a:xfrm>
            <a:off x="2267744" y="483518"/>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B6C9CC-FB78-C432-4AC9-FEF50F9BEF0F}"/>
              </a:ext>
            </a:extLst>
          </p:cNvPr>
          <p:cNvCxnSpPr/>
          <p:nvPr/>
        </p:nvCxnSpPr>
        <p:spPr>
          <a:xfrm>
            <a:off x="4515662" y="339502"/>
            <a:ext cx="0" cy="997965"/>
          </a:xfrm>
          <a:prstGeom prst="line">
            <a:avLst/>
          </a:prstGeom>
          <a:ln w="57150">
            <a:solidFill>
              <a:srgbClr val="FAA8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0CE823-A318-44A9-1725-54A239D097D9}"/>
              </a:ext>
            </a:extLst>
          </p:cNvPr>
          <p:cNvCxnSpPr/>
          <p:nvPr/>
        </p:nvCxnSpPr>
        <p:spPr>
          <a:xfrm>
            <a:off x="6800610" y="339502"/>
            <a:ext cx="0" cy="9979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7CD2E1-766C-8961-8E83-3F236C6022CB}"/>
              </a:ext>
            </a:extLst>
          </p:cNvPr>
          <p:cNvSpPr txBox="1"/>
          <p:nvPr/>
        </p:nvSpPr>
        <p:spPr>
          <a:xfrm>
            <a:off x="2496831" y="313109"/>
            <a:ext cx="2053805" cy="307777"/>
          </a:xfrm>
          <a:prstGeom prst="rect">
            <a:avLst/>
          </a:prstGeom>
          <a:noFill/>
        </p:spPr>
        <p:txBody>
          <a:bodyPr wrap="square">
            <a:spAutoFit/>
          </a:bodyPr>
          <a:lstStyle/>
          <a:p>
            <a:r>
              <a:rPr lang="en-GB" sz="1400" dirty="0"/>
              <a:t>Gestion des </a:t>
            </a:r>
            <a:r>
              <a:rPr lang="en-GB" sz="1400" dirty="0" err="1"/>
              <a:t>risques</a:t>
            </a:r>
            <a:endParaRPr lang="en-GB" sz="1400" dirty="0">
              <a:latin typeface="+mj-lt"/>
            </a:endParaRPr>
          </a:p>
        </p:txBody>
      </p:sp>
    </p:spTree>
    <p:extLst>
      <p:ext uri="{BB962C8B-B14F-4D97-AF65-F5344CB8AC3E}">
        <p14:creationId xmlns:p14="http://schemas.microsoft.com/office/powerpoint/2010/main" val="40244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E95A-B194-72E9-4963-4CBE4C8A1D3C}"/>
              </a:ext>
            </a:extLst>
          </p:cNvPr>
          <p:cNvSpPr>
            <a:spLocks noGrp="1"/>
          </p:cNvSpPr>
          <p:nvPr>
            <p:ph type="title"/>
          </p:nvPr>
        </p:nvSpPr>
        <p:spPr/>
        <p:txBody>
          <a:bodyPr>
            <a:normAutofit/>
          </a:bodyPr>
          <a:lstStyle/>
          <a:p>
            <a:r>
              <a:rPr lang="en-GB" sz="2000" dirty="0"/>
              <a:t>Risk mitigation</a:t>
            </a:r>
          </a:p>
        </p:txBody>
      </p:sp>
      <p:pic>
        <p:nvPicPr>
          <p:cNvPr id="5" name="Picture 22">
            <a:extLst>
              <a:ext uri="{FF2B5EF4-FFF2-40B4-BE49-F238E27FC236}">
                <a16:creationId xmlns:a16="http://schemas.microsoft.com/office/drawing/2014/main" id="{EB880E9E-2408-A097-2389-8F226ECC45A1}"/>
              </a:ext>
            </a:extLst>
          </p:cNvPr>
          <p:cNvPicPr>
            <a:picLocks noGrp="1" noChangeAspect="1"/>
          </p:cNvPicPr>
          <p:nvPr>
            <p:ph idx="1"/>
          </p:nvPr>
        </p:nvPicPr>
        <p:blipFill>
          <a:blip r:embed="rId2"/>
          <a:srcRect l="1912" r="74403"/>
          <a:stretch>
            <a:fillRect/>
          </a:stretch>
        </p:blipFill>
        <p:spPr>
          <a:xfrm>
            <a:off x="251520" y="205979"/>
            <a:ext cx="2570133" cy="1192457"/>
          </a:xfrm>
          <a:prstGeom prst="rect">
            <a:avLst/>
          </a:prstGeom>
        </p:spPr>
      </p:pic>
      <p:sp>
        <p:nvSpPr>
          <p:cNvPr id="8" name="TextBox 7">
            <a:extLst>
              <a:ext uri="{FF2B5EF4-FFF2-40B4-BE49-F238E27FC236}">
                <a16:creationId xmlns:a16="http://schemas.microsoft.com/office/drawing/2014/main" id="{FF01AD44-17D0-2E9A-3CFE-B0D0392288ED}"/>
              </a:ext>
            </a:extLst>
          </p:cNvPr>
          <p:cNvSpPr txBox="1"/>
          <p:nvPr/>
        </p:nvSpPr>
        <p:spPr>
          <a:xfrm>
            <a:off x="683568" y="1779662"/>
            <a:ext cx="2736304" cy="738664"/>
          </a:xfrm>
          <a:prstGeom prst="rect">
            <a:avLst/>
          </a:prstGeom>
          <a:noFill/>
        </p:spPr>
        <p:txBody>
          <a:bodyPr wrap="square" rtlCol="0">
            <a:spAutoFit/>
          </a:bodyPr>
          <a:lstStyle/>
          <a:p>
            <a:pPr algn="just"/>
            <a:r>
              <a:rPr lang="en-GB" sz="1400" dirty="0"/>
              <a:t>What type of risk would you try to mitigate in your organisation?</a:t>
            </a:r>
          </a:p>
        </p:txBody>
      </p:sp>
      <p:sp>
        <p:nvSpPr>
          <p:cNvPr id="9" name="Rectangle: Rounded Corners 8">
            <a:extLst>
              <a:ext uri="{FF2B5EF4-FFF2-40B4-BE49-F238E27FC236}">
                <a16:creationId xmlns:a16="http://schemas.microsoft.com/office/drawing/2014/main" id="{5D332E0B-36C4-9EC7-B5C9-F3432CBDEEF1}"/>
              </a:ext>
            </a:extLst>
          </p:cNvPr>
          <p:cNvSpPr/>
          <p:nvPr/>
        </p:nvSpPr>
        <p:spPr>
          <a:xfrm>
            <a:off x="1259632" y="2787774"/>
            <a:ext cx="3096344" cy="1296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dirty="0"/>
              <a:t>Quel type de risque essaieriez-vous d’atténuer dans votre organisation ?</a:t>
            </a:r>
            <a:endParaRPr lang="en-GB" sz="1800" dirty="0"/>
          </a:p>
        </p:txBody>
      </p:sp>
      <p:sp>
        <p:nvSpPr>
          <p:cNvPr id="10" name="Rectangle: Rounded Corners 9">
            <a:extLst>
              <a:ext uri="{FF2B5EF4-FFF2-40B4-BE49-F238E27FC236}">
                <a16:creationId xmlns:a16="http://schemas.microsoft.com/office/drawing/2014/main" id="{6025224E-D342-6ED6-6044-852E09D71315}"/>
              </a:ext>
            </a:extLst>
          </p:cNvPr>
          <p:cNvSpPr/>
          <p:nvPr/>
        </p:nvSpPr>
        <p:spPr>
          <a:xfrm>
            <a:off x="4860032" y="1063229"/>
            <a:ext cx="2448272" cy="13645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dirty="0"/>
              <a:t>¿Qué tipo de riesgo trataría de mitigar en su organización?</a:t>
            </a:r>
            <a:endParaRPr lang="en-GB" sz="1800" dirty="0"/>
          </a:p>
        </p:txBody>
      </p:sp>
      <p:sp>
        <p:nvSpPr>
          <p:cNvPr id="11" name="Rectangle: Rounded Corners 10">
            <a:extLst>
              <a:ext uri="{FF2B5EF4-FFF2-40B4-BE49-F238E27FC236}">
                <a16:creationId xmlns:a16="http://schemas.microsoft.com/office/drawing/2014/main" id="{99531F85-4E9C-B375-9BCA-C58FA679319E}"/>
              </a:ext>
            </a:extLst>
          </p:cNvPr>
          <p:cNvSpPr/>
          <p:nvPr/>
        </p:nvSpPr>
        <p:spPr>
          <a:xfrm>
            <a:off x="5508104" y="3219822"/>
            <a:ext cx="2736304" cy="136815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dirty="0"/>
              <a:t>Que tipo de risco tentaria mitigar na sua organização</a:t>
            </a:r>
            <a:endParaRPr lang="en-GB" sz="1800" dirty="0"/>
          </a:p>
        </p:txBody>
      </p:sp>
    </p:spTree>
    <p:extLst>
      <p:ext uri="{BB962C8B-B14F-4D97-AF65-F5344CB8AC3E}">
        <p14:creationId xmlns:p14="http://schemas.microsoft.com/office/powerpoint/2010/main" val="1754402656"/>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Props1.xml><?xml version="1.0" encoding="utf-8"?>
<ds:datastoreItem xmlns:ds="http://schemas.openxmlformats.org/officeDocument/2006/customXml" ds:itemID="{7130C04A-46F4-418B-86F0-77F254C56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8fe03-0a70-457d-be20-bb98c727e22e"/>
    <ds:schemaRef ds:uri="375af5b2-8cea-45d5-b184-d6c522a31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5F13A-9A6A-4846-9E5F-6D9E06D0E383}">
  <ds:schemaRefs>
    <ds:schemaRef ds:uri="http://schemas.microsoft.com/sharepoint/v3/contenttype/forms"/>
  </ds:schemaRefs>
</ds:datastoreItem>
</file>

<file path=customXml/itemProps3.xml><?xml version="1.0" encoding="utf-8"?>
<ds:datastoreItem xmlns:ds="http://schemas.openxmlformats.org/officeDocument/2006/customXml" ds:itemID="{B88C15C1-3CB0-487D-B923-61B6CBB16D87}">
  <ds:schemaRefs>
    <ds:schemaRef ds:uri="http://schemas.microsoft.com/office/2006/metadata/properties"/>
    <ds:schemaRef ds:uri="http://schemas.microsoft.com/office/infopath/2007/PartnerControls"/>
    <ds:schemaRef ds:uri="deb8fe03-0a70-457d-be20-bb98c727e22e"/>
    <ds:schemaRef ds:uri="375af5b2-8cea-45d5-b184-d6c522a311ad"/>
  </ds:schemaRefs>
</ds:datastoreItem>
</file>

<file path=docProps/app.xml><?xml version="1.0" encoding="utf-8"?>
<Properties xmlns="http://schemas.openxmlformats.org/officeDocument/2006/extended-properties" xmlns:vt="http://schemas.openxmlformats.org/officeDocument/2006/docPropsVTypes">
  <Template>GNB_PowerPoint_16to9_TMP</Template>
  <TotalTime>3126</TotalTime>
  <Words>2026</Words>
  <Application>Microsoft Office PowerPoint</Application>
  <PresentationFormat>On-screen Show (16:9)</PresentationFormat>
  <Paragraphs>185</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Adelle Rg</vt:lpstr>
      <vt:lpstr>Aptos</vt:lpstr>
      <vt:lpstr>Arial</vt:lpstr>
      <vt:lpstr>Arialle</vt:lpstr>
      <vt:lpstr>Arialle Bold</vt:lpstr>
      <vt:lpstr>Calibri</vt:lpstr>
      <vt:lpstr>FontAwesome</vt:lpstr>
      <vt:lpstr>Open Sans</vt:lpstr>
      <vt:lpstr>Open Sans Regular</vt:lpstr>
      <vt:lpstr>Platz</vt:lpstr>
      <vt:lpstr>System Font Regular</vt:lpstr>
      <vt:lpstr>Office Theme</vt:lpstr>
      <vt:lpstr>Safeguarding webinar</vt:lpstr>
      <vt:lpstr>SAFEGUARDING WEBINAR</vt:lpstr>
      <vt:lpstr>Interpretation/Interprétation/Interpretación/Interpretação</vt:lpstr>
      <vt:lpstr>PowerPoint Presentation</vt:lpstr>
      <vt:lpstr>Summary of Series 2: Standards, Policies and Procedures needed for safeguarding</vt:lpstr>
      <vt:lpstr>Outline of series 3</vt:lpstr>
      <vt:lpstr>What is safeguarding</vt:lpstr>
      <vt:lpstr>Managing risks</vt:lpstr>
      <vt:lpstr>Risk mitigation</vt:lpstr>
      <vt:lpstr>PowerPoint Presentation</vt:lpstr>
      <vt:lpstr>Categories of risks</vt:lpstr>
      <vt:lpstr>Examples of risk management</vt:lpstr>
      <vt:lpstr>Risk assessment</vt:lpstr>
      <vt:lpstr>Scenario 1- Risk Assessment and mitigation Kibaba Foundation for Youth and Child Wellbeing (KFYCW) has been invited to participate in a 3-day residential regional convening on girls' education for a greater future. KFYCW is sponsoring 3 children to attend. There will be side sessions on adolescent reproductive health in the annex of the hotel. The hotel’s annex is a 5-minute walk away from the main hotel. There will also be online discussions on the influence of gender identities, religion and cultural practices on ending child marriage. What considerations should be made for this event?  </vt:lpstr>
      <vt:lpstr>Risk assessment – Take away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Carr</dc:creator>
  <cp:lastModifiedBy>Peggie Inyang</cp:lastModifiedBy>
  <cp:revision>79</cp:revision>
  <dcterms:created xsi:type="dcterms:W3CDTF">2017-03-15T10:19:59Z</dcterms:created>
  <dcterms:modified xsi:type="dcterms:W3CDTF">2024-06-18T23:07:35Z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15400</vt:r8>
  </property>
  <property fmtid="{D5CDD505-2E9C-101B-9397-08002B2CF9AE}" pid="4" name="MediaServiceImageTags">
    <vt:lpwstr/>
  </property>
</Properties>
</file>