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3" r:id="rId5"/>
    <p:sldMasterId id="2147483751" r:id="rId6"/>
    <p:sldMasterId id="2147483753" r:id="rId7"/>
  </p:sldMasterIdLst>
  <p:notesMasterIdLst>
    <p:notesMasterId r:id="rId40"/>
  </p:notesMasterIdLst>
  <p:sldIdLst>
    <p:sldId id="500" r:id="rId8"/>
    <p:sldId id="686" r:id="rId9"/>
    <p:sldId id="687" r:id="rId10"/>
    <p:sldId id="688" r:id="rId11"/>
    <p:sldId id="701" r:id="rId12"/>
    <p:sldId id="700" r:id="rId13"/>
    <p:sldId id="699" r:id="rId14"/>
    <p:sldId id="698" r:id="rId15"/>
    <p:sldId id="697" r:id="rId16"/>
    <p:sldId id="696" r:id="rId17"/>
    <p:sldId id="695" r:id="rId18"/>
    <p:sldId id="694" r:id="rId19"/>
    <p:sldId id="693" r:id="rId20"/>
    <p:sldId id="692" r:id="rId21"/>
    <p:sldId id="691" r:id="rId22"/>
    <p:sldId id="690" r:id="rId23"/>
    <p:sldId id="689" r:id="rId24"/>
    <p:sldId id="256" r:id="rId25"/>
    <p:sldId id="272" r:id="rId26"/>
    <p:sldId id="273" r:id="rId27"/>
    <p:sldId id="278" r:id="rId28"/>
    <p:sldId id="275" r:id="rId29"/>
    <p:sldId id="279" r:id="rId30"/>
    <p:sldId id="280" r:id="rId31"/>
    <p:sldId id="281" r:id="rId32"/>
    <p:sldId id="284" r:id="rId33"/>
    <p:sldId id="285" r:id="rId34"/>
    <p:sldId id="714" r:id="rId35"/>
    <p:sldId id="323" r:id="rId36"/>
    <p:sldId id="685" r:id="rId37"/>
    <p:sldId id="713" r:id="rId38"/>
    <p:sldId id="27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ECCF49-9AA7-8AC8-204D-1989C4FE12FE}" v="66" dt="2023-08-22T16:16:07.635"/>
    <p1510:client id="{35C53D7C-22D1-4271-AD9E-A6773BAE5543}" v="9" dt="2023-08-23T06:57:18.805"/>
    <p1510:client id="{51CC0E95-393C-40A3-A42E-F1A381614750}" v="2" dt="2023-08-22T15:34:27.020"/>
    <p1510:client id="{A4556877-4AB1-4F20-ACCD-984752E2B782}" v="55" dt="2023-08-23T09:25:37.5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150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0" Type="http://schemas.openxmlformats.org/officeDocument/2006/relationships/slide" Target="slides/slide13.xml"/><Relationship Id="rId41" Type="http://schemas.openxmlformats.org/officeDocument/2006/relationships/presProps" Target="presProps.xml"/></Relationships>
</file>

<file path=ppt/diagrams/_rels/data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DE5F41-E2BF-4B03-8D63-A122ED2415B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1A20A36-1954-4DBA-8A87-A410933A08E0}">
      <dgm:prSet custT="1"/>
      <dgm:spPr/>
      <dgm:t>
        <a:bodyPr/>
        <a:lstStyle/>
        <a:p>
          <a:r>
            <a:rPr lang="en-GB" sz="1800" b="1" u="sng"/>
            <a:t>La crise </a:t>
          </a:r>
          <a:r>
            <a:rPr lang="en-GB" sz="1800" b="1" u="sng" err="1"/>
            <a:t>sécuritaire </a:t>
          </a:r>
          <a:r>
            <a:rPr lang="en-GB" sz="1800" b="1" u="sng"/>
            <a:t>au Sahel :</a:t>
          </a:r>
          <a:br>
            <a:rPr lang="en-GB" sz="1800"/>
          </a:br>
          <a:r>
            <a:rPr lang="en-GB" sz="1800"/>
            <a:t>La Fermeture de 11 100 écoles et </a:t>
          </a:r>
          <a:r>
            <a:rPr lang="en-GB" sz="1800" err="1"/>
            <a:t>renforcé l'attitude protectrice envers </a:t>
          </a:r>
          <a:r>
            <a:rPr lang="en-GB" sz="1800"/>
            <a:t>les filles</a:t>
          </a:r>
          <a:br>
            <a:rPr lang="en-GB" sz="1800"/>
          </a:br>
          <a:r>
            <a:rPr lang="en-GB" sz="1800" err="1"/>
            <a:t>L'augmentation spectaculaire </a:t>
          </a:r>
          <a:r>
            <a:rPr lang="en-GB" sz="1800"/>
            <a:t>des </a:t>
          </a:r>
          <a:r>
            <a:rPr lang="en-GB" sz="1800" err="1"/>
            <a:t>dépenses militaires </a:t>
          </a:r>
          <a:r>
            <a:rPr lang="en-GB" sz="1800"/>
            <a:t>et de </a:t>
          </a:r>
          <a:r>
            <a:rPr lang="en-GB" sz="1800" err="1"/>
            <a:t>sécurité </a:t>
          </a:r>
          <a:r>
            <a:rPr lang="en-GB" sz="1800"/>
            <a:t>a </a:t>
          </a:r>
          <a:r>
            <a:rPr lang="en-GB" sz="1800" err="1"/>
            <a:t>eu </a:t>
          </a:r>
          <a:r>
            <a:rPr lang="en-GB" sz="1800"/>
            <a:t>un impact </a:t>
          </a:r>
          <a:r>
            <a:rPr lang="en-GB" sz="1800" err="1"/>
            <a:t>négatif </a:t>
          </a:r>
          <a:r>
            <a:rPr lang="en-GB" sz="1800"/>
            <a:t>sur le </a:t>
          </a:r>
          <a:r>
            <a:rPr lang="en-GB" sz="1800" err="1"/>
            <a:t>financement </a:t>
          </a:r>
          <a:r>
            <a:rPr lang="en-GB" sz="1800"/>
            <a:t>des </a:t>
          </a:r>
          <a:r>
            <a:rPr lang="en-GB" sz="1800" err="1"/>
            <a:t>secteurs sociaux de </a:t>
          </a:r>
          <a:r>
            <a:rPr lang="en-GB" sz="1800"/>
            <a:t>base, </a:t>
          </a:r>
          <a:r>
            <a:rPr lang="en-GB" sz="1800" err="1"/>
            <a:t>notamment </a:t>
          </a:r>
          <a:r>
            <a:rPr lang="en-GB" sz="1800"/>
            <a:t>la protection de l'</a:t>
          </a:r>
          <a:r>
            <a:rPr lang="en-GB" sz="1800" err="1"/>
            <a:t>enfance</a:t>
          </a:r>
          <a:r>
            <a:rPr lang="en-GB" sz="1800"/>
            <a:t>, </a:t>
          </a:r>
          <a:r>
            <a:rPr lang="en-GB" sz="1800" err="1"/>
            <a:t>l'éducation </a:t>
          </a:r>
          <a:r>
            <a:rPr lang="en-GB" sz="1800"/>
            <a:t>d</a:t>
          </a:r>
          <a:r>
            <a:rPr lang="en-GB" sz="1800" err="1"/>
            <a:t>'urgence </a:t>
          </a:r>
          <a:r>
            <a:rPr lang="en-GB" sz="1800"/>
            <a:t>et la </a:t>
          </a:r>
          <a:r>
            <a:rPr lang="en-GB" sz="1800" err="1"/>
            <a:t>santé</a:t>
          </a:r>
          <a:r>
            <a:rPr lang="en-GB" sz="1800"/>
            <a:t>.</a:t>
          </a:r>
          <a:br>
            <a:rPr lang="en-GB" sz="1800"/>
          </a:br>
          <a:r>
            <a:rPr lang="en-GB" sz="1800" err="1"/>
            <a:t>L'abandon scolaire </a:t>
          </a:r>
          <a:r>
            <a:rPr lang="en-GB" sz="1800"/>
            <a:t>des filles </a:t>
          </a:r>
          <a:r>
            <a:rPr lang="en-GB" sz="1800" err="1"/>
            <a:t>en </a:t>
          </a:r>
          <a:r>
            <a:rPr lang="en-GB" sz="1800"/>
            <a:t>situation de crise a </a:t>
          </a:r>
          <a:r>
            <a:rPr lang="en-GB" sz="1800" err="1"/>
            <a:t>entraîné une </a:t>
          </a:r>
          <a:r>
            <a:rPr lang="en-GB" sz="1800"/>
            <a:t>augmentation des </a:t>
          </a:r>
          <a:r>
            <a:rPr lang="en-GB" sz="1800" err="1"/>
            <a:t>taux </a:t>
          </a:r>
          <a:r>
            <a:rPr lang="en-GB" sz="1800"/>
            <a:t>de </a:t>
          </a:r>
          <a:r>
            <a:rPr lang="en-GB" sz="1800" err="1"/>
            <a:t>mariage d'enfants </a:t>
          </a:r>
          <a:r>
            <a:rPr lang="en-GB" sz="1800"/>
            <a:t>dans les </a:t>
          </a:r>
          <a:r>
            <a:rPr lang="en-GB" sz="1800" err="1"/>
            <a:t>régions touchées </a:t>
          </a:r>
          <a:r>
            <a:rPr lang="en-GB" sz="1800"/>
            <a:t>par les </a:t>
          </a:r>
          <a:r>
            <a:rPr lang="en-GB" sz="1800" err="1"/>
            <a:t>conflits armés</a:t>
          </a:r>
          <a:endParaRPr lang="en-US" sz="1800"/>
        </a:p>
      </dgm:t>
    </dgm:pt>
    <dgm:pt modelId="{2D41F8C2-5B0A-4601-9DBE-CC9EBA774520}" type="parTrans" cxnId="{69E7C0E5-1628-4617-A28B-51B6643AB73C}">
      <dgm:prSet/>
      <dgm:spPr/>
      <dgm:t>
        <a:bodyPr/>
        <a:lstStyle/>
        <a:p>
          <a:endParaRPr lang="en-US" sz="1800"/>
        </a:p>
      </dgm:t>
    </dgm:pt>
    <dgm:pt modelId="{B00CF5B0-08F2-424F-B3B1-83445A76A074}" type="sibTrans" cxnId="{69E7C0E5-1628-4617-A28B-51B6643AB73C}">
      <dgm:prSet/>
      <dgm:spPr/>
      <dgm:t>
        <a:bodyPr/>
        <a:lstStyle/>
        <a:p>
          <a:endParaRPr lang="en-US" sz="1800"/>
        </a:p>
      </dgm:t>
    </dgm:pt>
    <dgm:pt modelId="{72F59CC3-A389-0F4B-8D4D-CDD4A14BA24A}">
      <dgm:prSet custT="1"/>
      <dgm:spPr/>
      <dgm:t>
        <a:bodyPr/>
        <a:lstStyle/>
        <a:p>
          <a:r>
            <a:rPr lang="en-GB" sz="1800" err="1"/>
            <a:t>Déterioration </a:t>
          </a:r>
          <a:r>
            <a:rPr lang="en-GB" sz="1800"/>
            <a:t>de la crise </a:t>
          </a:r>
          <a:r>
            <a:rPr lang="en-GB" sz="1800" err="1"/>
            <a:t>sécuritaire </a:t>
          </a:r>
          <a:r>
            <a:rPr lang="en-GB" sz="1800"/>
            <a:t>Burkina Faso avec la multiplication des groupes </a:t>
          </a:r>
          <a:r>
            <a:rPr lang="en-GB" sz="1800" err="1"/>
            <a:t>armés </a:t>
          </a:r>
          <a:r>
            <a:rPr lang="en-GB" sz="1800"/>
            <a:t>qui </a:t>
          </a:r>
          <a:r>
            <a:rPr lang="en-GB" sz="1800" err="1"/>
            <a:t>contrôlent jusqu'à </a:t>
          </a:r>
          <a:r>
            <a:rPr lang="en-GB" sz="1800"/>
            <a:t>40% du pays - </a:t>
          </a:r>
          <a:r>
            <a:rPr lang="en-GB" sz="1800" err="1"/>
            <a:t>provoquant </a:t>
          </a:r>
          <a:r>
            <a:rPr lang="en-GB" sz="1800"/>
            <a:t>le </a:t>
          </a:r>
          <a:r>
            <a:rPr lang="en-GB" sz="1800" err="1"/>
            <a:t>déplacement </a:t>
          </a:r>
          <a:r>
            <a:rPr lang="en-GB" sz="1800"/>
            <a:t>interne de plus de 1,9 million de </a:t>
          </a:r>
          <a:r>
            <a:rPr lang="en-GB" sz="1800" err="1"/>
            <a:t>personnes particulièrement </a:t>
          </a:r>
          <a:r>
            <a:rPr lang="en-GB" sz="1800"/>
            <a:t>des les zones rurales. Les </a:t>
          </a:r>
          <a:r>
            <a:rPr lang="en-GB" sz="1800" err="1"/>
            <a:t>conflits </a:t>
          </a:r>
          <a:r>
            <a:rPr lang="en-GB" sz="1800"/>
            <a:t>et le </a:t>
          </a:r>
          <a:r>
            <a:rPr lang="en-GB" sz="1800" err="1"/>
            <a:t>changement climatique ont rendu </a:t>
          </a:r>
          <a:r>
            <a:rPr lang="en-GB" sz="1800"/>
            <a:t>les services </a:t>
          </a:r>
          <a:r>
            <a:rPr lang="en-GB" sz="1800" err="1"/>
            <a:t>essentiels </a:t>
          </a:r>
          <a:r>
            <a:rPr lang="en-GB" sz="1800"/>
            <a:t>plus </a:t>
          </a:r>
          <a:r>
            <a:rPr lang="en-GB" sz="1800" err="1"/>
            <a:t>difficiles </a:t>
          </a:r>
          <a:r>
            <a:rPr lang="en-GB" sz="1800"/>
            <a:t>d</a:t>
          </a:r>
          <a:r>
            <a:rPr lang="en-GB" sz="1800" err="1"/>
            <a:t>'accès</a:t>
          </a:r>
          <a:r>
            <a:rPr lang="en-GB" sz="1800"/>
            <a:t>. </a:t>
          </a:r>
          <a:endParaRPr lang="en-US" sz="1800"/>
        </a:p>
      </dgm:t>
    </dgm:pt>
    <dgm:pt modelId="{19879C62-4549-394E-A074-9CD520180412}" type="parTrans" cxnId="{031BD382-33BC-7E46-BA3E-E0ECD798C833}">
      <dgm:prSet/>
      <dgm:spPr/>
      <dgm:t>
        <a:bodyPr/>
        <a:lstStyle/>
        <a:p>
          <a:endParaRPr lang="en-GB"/>
        </a:p>
      </dgm:t>
    </dgm:pt>
    <dgm:pt modelId="{E57D12AF-B638-DC48-8DB3-80A5B0B8CB92}" type="sibTrans" cxnId="{031BD382-33BC-7E46-BA3E-E0ECD798C833}">
      <dgm:prSet/>
      <dgm:spPr/>
      <dgm:t>
        <a:bodyPr/>
        <a:lstStyle/>
        <a:p>
          <a:endParaRPr lang="en-GB"/>
        </a:p>
      </dgm:t>
    </dgm:pt>
    <dgm:pt modelId="{F8164323-A347-6248-B925-780D9923A085}">
      <dgm:prSet custT="1"/>
      <dgm:spPr/>
      <dgm:t>
        <a:bodyPr/>
        <a:lstStyle/>
        <a:p>
          <a:r>
            <a:rPr lang="en-GB" sz="1800"/>
            <a:t>Au Niger, les conflits armés et la crise humanitaire prolongée complexe a provoqué le déplacement de près de 377 000 PDI. Les catastrophes naturelles s'intensifient et se diversifient, mettant en péril des vies et les moyens de subsistance. À ces crises complexe s'ajoutent le recent coup d'état politique de juillet 2023 avec le renversement du président élu du Niger par les forces de sécurité.</a:t>
          </a:r>
          <a:endParaRPr lang="en-US" sz="1800"/>
        </a:p>
      </dgm:t>
    </dgm:pt>
    <dgm:pt modelId="{F8AEFA36-250C-3441-970E-E07F40A1F640}" type="parTrans" cxnId="{1E966315-58A1-BC4C-B4CE-86F011933096}">
      <dgm:prSet/>
      <dgm:spPr/>
      <dgm:t>
        <a:bodyPr/>
        <a:lstStyle/>
        <a:p>
          <a:endParaRPr lang="en-GB"/>
        </a:p>
      </dgm:t>
    </dgm:pt>
    <dgm:pt modelId="{FEFACFC2-CFCD-8542-8DE9-C53AC78ABC06}" type="sibTrans" cxnId="{1E966315-58A1-BC4C-B4CE-86F011933096}">
      <dgm:prSet/>
      <dgm:spPr/>
      <dgm:t>
        <a:bodyPr/>
        <a:lstStyle/>
        <a:p>
          <a:endParaRPr lang="en-GB"/>
        </a:p>
      </dgm:t>
    </dgm:pt>
    <dgm:pt modelId="{185CB745-B7E2-634B-9FCD-7BCA070D99B9}" type="pres">
      <dgm:prSet presAssocID="{4DDE5F41-E2BF-4B03-8D63-A122ED2415B2}" presName="linear" presStyleCnt="0">
        <dgm:presLayoutVars>
          <dgm:animLvl val="lvl"/>
          <dgm:resizeHandles val="exact"/>
        </dgm:presLayoutVars>
      </dgm:prSet>
      <dgm:spPr/>
    </dgm:pt>
    <dgm:pt modelId="{24667E18-C078-BC4F-ACD7-8CC4C43C3B07}" type="pres">
      <dgm:prSet presAssocID="{72F59CC3-A389-0F4B-8D4D-CDD4A14BA24A}" presName="parentText" presStyleLbl="node1" presStyleIdx="0" presStyleCnt="3">
        <dgm:presLayoutVars>
          <dgm:chMax val="0"/>
          <dgm:bulletEnabled val="1"/>
        </dgm:presLayoutVars>
      </dgm:prSet>
      <dgm:spPr/>
    </dgm:pt>
    <dgm:pt modelId="{2A8F671A-B102-4D42-B57D-A27D77865B5C}" type="pres">
      <dgm:prSet presAssocID="{E57D12AF-B638-DC48-8DB3-80A5B0B8CB92}" presName="spacer" presStyleCnt="0"/>
      <dgm:spPr/>
    </dgm:pt>
    <dgm:pt modelId="{E8DF1309-A8E7-0E47-BAAA-0A56A56FC21A}" type="pres">
      <dgm:prSet presAssocID="{F8164323-A347-6248-B925-780D9923A085}" presName="parentText" presStyleLbl="node1" presStyleIdx="1" presStyleCnt="3">
        <dgm:presLayoutVars>
          <dgm:chMax val="0"/>
          <dgm:bulletEnabled val="1"/>
        </dgm:presLayoutVars>
      </dgm:prSet>
      <dgm:spPr/>
    </dgm:pt>
    <dgm:pt modelId="{488E4B59-B7EB-3443-9DD6-2A43DA906635}" type="pres">
      <dgm:prSet presAssocID="{FEFACFC2-CFCD-8542-8DE9-C53AC78ABC06}" presName="spacer" presStyleCnt="0"/>
      <dgm:spPr/>
    </dgm:pt>
    <dgm:pt modelId="{6265FB67-1DF8-234E-803F-DD0078B6D972}" type="pres">
      <dgm:prSet presAssocID="{71A20A36-1954-4DBA-8A87-A410933A08E0}" presName="parentText" presStyleLbl="node1" presStyleIdx="2" presStyleCnt="3" custLinFactY="-1710" custLinFactNeighborY="-100000">
        <dgm:presLayoutVars>
          <dgm:chMax val="0"/>
          <dgm:bulletEnabled val="1"/>
        </dgm:presLayoutVars>
      </dgm:prSet>
      <dgm:spPr/>
    </dgm:pt>
  </dgm:ptLst>
  <dgm:cxnLst>
    <dgm:cxn modelId="{1E966315-58A1-BC4C-B4CE-86F011933096}" srcId="{4DDE5F41-E2BF-4B03-8D63-A122ED2415B2}" destId="{F8164323-A347-6248-B925-780D9923A085}" srcOrd="1" destOrd="0" parTransId="{F8AEFA36-250C-3441-970E-E07F40A1F640}" sibTransId="{FEFACFC2-CFCD-8542-8DE9-C53AC78ABC06}"/>
    <dgm:cxn modelId="{182DD858-022C-374D-ABDE-B7696E060ABB}" type="presOf" srcId="{72F59CC3-A389-0F4B-8D4D-CDD4A14BA24A}" destId="{24667E18-C078-BC4F-ACD7-8CC4C43C3B07}" srcOrd="0" destOrd="0" presId="urn:microsoft.com/office/officeart/2005/8/layout/vList2"/>
    <dgm:cxn modelId="{031BD382-33BC-7E46-BA3E-E0ECD798C833}" srcId="{4DDE5F41-E2BF-4B03-8D63-A122ED2415B2}" destId="{72F59CC3-A389-0F4B-8D4D-CDD4A14BA24A}" srcOrd="0" destOrd="0" parTransId="{19879C62-4549-394E-A074-9CD520180412}" sibTransId="{E57D12AF-B638-DC48-8DB3-80A5B0B8CB92}"/>
    <dgm:cxn modelId="{6D058C9D-EC32-7B42-82E7-8177C01C3455}" type="presOf" srcId="{F8164323-A347-6248-B925-780D9923A085}" destId="{E8DF1309-A8E7-0E47-BAAA-0A56A56FC21A}" srcOrd="0" destOrd="0" presId="urn:microsoft.com/office/officeart/2005/8/layout/vList2"/>
    <dgm:cxn modelId="{6C8B7BB4-3084-6346-99CB-4403A0197323}" type="presOf" srcId="{4DDE5F41-E2BF-4B03-8D63-A122ED2415B2}" destId="{185CB745-B7E2-634B-9FCD-7BCA070D99B9}" srcOrd="0" destOrd="0" presId="urn:microsoft.com/office/officeart/2005/8/layout/vList2"/>
    <dgm:cxn modelId="{303AE6C6-C701-3943-AFAB-722120B977B3}" type="presOf" srcId="{71A20A36-1954-4DBA-8A87-A410933A08E0}" destId="{6265FB67-1DF8-234E-803F-DD0078B6D972}" srcOrd="0" destOrd="0" presId="urn:microsoft.com/office/officeart/2005/8/layout/vList2"/>
    <dgm:cxn modelId="{69E7C0E5-1628-4617-A28B-51B6643AB73C}" srcId="{4DDE5F41-E2BF-4B03-8D63-A122ED2415B2}" destId="{71A20A36-1954-4DBA-8A87-A410933A08E0}" srcOrd="2" destOrd="0" parTransId="{2D41F8C2-5B0A-4601-9DBE-CC9EBA774520}" sibTransId="{B00CF5B0-08F2-424F-B3B1-83445A76A074}"/>
    <dgm:cxn modelId="{09CB5FBD-0610-F247-A543-745F5D9912E8}" type="presParOf" srcId="{185CB745-B7E2-634B-9FCD-7BCA070D99B9}" destId="{24667E18-C078-BC4F-ACD7-8CC4C43C3B07}" srcOrd="0" destOrd="0" presId="urn:microsoft.com/office/officeart/2005/8/layout/vList2"/>
    <dgm:cxn modelId="{2C94F782-B112-3244-ACD6-83871B5A52CF}" type="presParOf" srcId="{185CB745-B7E2-634B-9FCD-7BCA070D99B9}" destId="{2A8F671A-B102-4D42-B57D-A27D77865B5C}" srcOrd="1" destOrd="0" presId="urn:microsoft.com/office/officeart/2005/8/layout/vList2"/>
    <dgm:cxn modelId="{85848B6F-3DE3-524C-8233-7E3F6E60A21C}" type="presParOf" srcId="{185CB745-B7E2-634B-9FCD-7BCA070D99B9}" destId="{E8DF1309-A8E7-0E47-BAAA-0A56A56FC21A}" srcOrd="2" destOrd="0" presId="urn:microsoft.com/office/officeart/2005/8/layout/vList2"/>
    <dgm:cxn modelId="{79B47BEE-7692-C24E-908E-039260587B16}" type="presParOf" srcId="{185CB745-B7E2-634B-9FCD-7BCA070D99B9}" destId="{488E4B59-B7EB-3443-9DD6-2A43DA906635}" srcOrd="3" destOrd="0" presId="urn:microsoft.com/office/officeart/2005/8/layout/vList2"/>
    <dgm:cxn modelId="{4886E33D-A3AF-BD4F-AA3C-9EB0F2CE2E4A}" type="presParOf" srcId="{185CB745-B7E2-634B-9FCD-7BCA070D99B9}" destId="{6265FB67-1DF8-234E-803F-DD0078B6D97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0DE23D-1ACA-469D-8933-A982397B606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6954F4F-E571-472C-B663-B303AB781CB2}">
      <dgm:prSet custT="1"/>
      <dgm:spPr/>
      <dgm:t>
        <a:bodyPr/>
        <a:lstStyle/>
        <a:p>
          <a:r>
            <a:rPr lang="en-GB" sz="1900"/>
            <a:t>9 </a:t>
          </a:r>
          <a:r>
            <a:rPr lang="en-GB" sz="1900" err="1"/>
            <a:t>jeunes </a:t>
          </a:r>
          <a:r>
            <a:rPr lang="en-GB" sz="1900"/>
            <a:t>chercheur.ses (6 femmes et 3 hommes) </a:t>
          </a:r>
          <a:r>
            <a:rPr lang="en-GB" sz="1900" err="1"/>
            <a:t>ont été sélectionnés </a:t>
          </a:r>
          <a:r>
            <a:rPr lang="en-GB" sz="1900"/>
            <a:t>au Niger et au Burkina Faso pour </a:t>
          </a:r>
          <a:r>
            <a:rPr lang="en-GB" sz="1900" err="1"/>
            <a:t>mener des </a:t>
          </a:r>
          <a:r>
            <a:rPr lang="en-GB" sz="1900"/>
            <a:t>études de </a:t>
          </a:r>
          <a:r>
            <a:rPr lang="en-GB" sz="1900" err="1"/>
            <a:t>cas contextuelles </a:t>
          </a:r>
          <a:r>
            <a:rPr lang="en-GB" sz="1900"/>
            <a:t>sur le </a:t>
          </a:r>
          <a:r>
            <a:rPr lang="en-GB" sz="1900" err="1"/>
            <a:t>mariage </a:t>
          </a:r>
          <a:r>
            <a:rPr lang="en-GB" sz="1900"/>
            <a:t>des enfants et l'</a:t>
          </a:r>
          <a:r>
            <a:rPr lang="en-GB" sz="1900" err="1"/>
            <a:t>éducation </a:t>
          </a:r>
          <a:r>
            <a:rPr lang="en-GB" sz="1900"/>
            <a:t>des filles, avec le </a:t>
          </a:r>
          <a:r>
            <a:rPr lang="en-GB" sz="1900" err="1"/>
            <a:t>soutien de </a:t>
          </a:r>
          <a:r>
            <a:rPr lang="en-GB" sz="1900"/>
            <a:t>LASDEL, un </a:t>
          </a:r>
          <a:r>
            <a:rPr lang="en-GB" sz="1900" err="1"/>
            <a:t>institut de </a:t>
          </a:r>
          <a:r>
            <a:rPr lang="en-GB" sz="1900"/>
            <a:t>recherche </a:t>
          </a:r>
          <a:r>
            <a:rPr lang="en-GB" sz="1900" err="1"/>
            <a:t>basé à </a:t>
          </a:r>
          <a:r>
            <a:rPr lang="en-GB" sz="1900"/>
            <a:t>Niamey</a:t>
          </a:r>
          <a:endParaRPr lang="en-US" sz="1900"/>
        </a:p>
      </dgm:t>
    </dgm:pt>
    <dgm:pt modelId="{9E636792-A2F9-4699-8104-37404624838B}" type="parTrans" cxnId="{34EF2B05-55BB-4085-9273-71CE873889E4}">
      <dgm:prSet/>
      <dgm:spPr/>
      <dgm:t>
        <a:bodyPr/>
        <a:lstStyle/>
        <a:p>
          <a:endParaRPr lang="en-US"/>
        </a:p>
      </dgm:t>
    </dgm:pt>
    <dgm:pt modelId="{93F68A89-C883-4AEA-9CB6-C9B95C10E747}" type="sibTrans" cxnId="{34EF2B05-55BB-4085-9273-71CE873889E4}">
      <dgm:prSet/>
      <dgm:spPr/>
      <dgm:t>
        <a:bodyPr/>
        <a:lstStyle/>
        <a:p>
          <a:endParaRPr lang="en-US"/>
        </a:p>
      </dgm:t>
    </dgm:pt>
    <dgm:pt modelId="{45171BA7-6755-4A03-82FC-E2E0B40610BD}">
      <dgm:prSet custT="1"/>
      <dgm:spPr/>
      <dgm:t>
        <a:bodyPr/>
        <a:lstStyle/>
        <a:p>
          <a:r>
            <a:rPr lang="en-GB" sz="2000"/>
            <a:t>Flora Koné </a:t>
          </a:r>
          <a:r>
            <a:rPr lang="en-GB" sz="2000" err="1"/>
            <a:t>est une jeune </a:t>
          </a:r>
          <a:r>
            <a:rPr lang="en-GB" sz="2000"/>
            <a:t>diplomate </a:t>
          </a:r>
          <a:r>
            <a:rPr lang="en-GB" sz="2000" err="1"/>
            <a:t>etchercheuse </a:t>
          </a:r>
          <a:r>
            <a:rPr lang="en-GB" sz="2000"/>
            <a:t>qui a </a:t>
          </a:r>
          <a:r>
            <a:rPr lang="en-GB" sz="2000" err="1"/>
            <a:t>mené </a:t>
          </a:r>
          <a:r>
            <a:rPr lang="en-GB" sz="2000"/>
            <a:t>des </a:t>
          </a:r>
          <a:r>
            <a:rPr lang="en-GB" sz="2000" err="1"/>
            <a:t>recherches </a:t>
          </a:r>
          <a:r>
            <a:rPr lang="en-GB" sz="2000"/>
            <a:t>sur l'</a:t>
          </a:r>
          <a:r>
            <a:rPr lang="en-GB" sz="2000" err="1"/>
            <a:t>impact de </a:t>
          </a:r>
          <a:r>
            <a:rPr lang="en-GB" sz="2000"/>
            <a:t>la crise </a:t>
          </a:r>
          <a:r>
            <a:rPr lang="en-GB" sz="2000" err="1"/>
            <a:t>sécuritaire </a:t>
          </a:r>
          <a:r>
            <a:rPr lang="en-GB" sz="2000"/>
            <a:t>sur la </a:t>
          </a:r>
          <a:r>
            <a:rPr lang="en-GB" sz="2000" err="1"/>
            <a:t>scolarisation des </a:t>
          </a:r>
          <a:r>
            <a:rPr lang="en-GB" sz="2000"/>
            <a:t>filles Pazani, </a:t>
          </a:r>
          <a:r>
            <a:rPr lang="en-GB" sz="2000" err="1"/>
            <a:t>en </a:t>
          </a:r>
          <a:r>
            <a:rPr lang="en-GB" sz="2000"/>
            <a:t>particulier sur le </a:t>
          </a:r>
          <a:r>
            <a:rPr lang="en-GB" sz="2000" err="1"/>
            <a:t>cas </a:t>
          </a:r>
          <a:r>
            <a:rPr lang="en-GB" sz="2000"/>
            <a:t>des filles </a:t>
          </a:r>
          <a:r>
            <a:rPr lang="en-GB" sz="2000" err="1"/>
            <a:t>déplacées </a:t>
          </a:r>
          <a:r>
            <a:rPr lang="en-GB" sz="2000"/>
            <a:t>internes au Burkina Faso. </a:t>
          </a:r>
          <a:endParaRPr lang="en-US" sz="2000"/>
        </a:p>
      </dgm:t>
    </dgm:pt>
    <dgm:pt modelId="{4BE7276C-F93A-448A-A8AF-7B8AB1B01E0C}" type="parTrans" cxnId="{5A6AA1A2-9186-40BA-812C-34FD85C12425}">
      <dgm:prSet/>
      <dgm:spPr/>
      <dgm:t>
        <a:bodyPr/>
        <a:lstStyle/>
        <a:p>
          <a:endParaRPr lang="en-US"/>
        </a:p>
      </dgm:t>
    </dgm:pt>
    <dgm:pt modelId="{7C541CBA-2780-4183-8CBB-181AB56B5798}" type="sibTrans" cxnId="{5A6AA1A2-9186-40BA-812C-34FD85C12425}">
      <dgm:prSet/>
      <dgm:spPr/>
      <dgm:t>
        <a:bodyPr/>
        <a:lstStyle/>
        <a:p>
          <a:endParaRPr lang="en-US"/>
        </a:p>
      </dgm:t>
    </dgm:pt>
    <dgm:pt modelId="{425336BB-D66A-104E-AB62-C32EC87589AE}">
      <dgm:prSet custT="1"/>
      <dgm:spPr/>
      <dgm:t>
        <a:bodyPr/>
        <a:lstStyle/>
        <a:p>
          <a:r>
            <a:rPr lang="en-GB" sz="2000"/>
            <a:t>Ousseini Teoma Mamadou </a:t>
          </a:r>
          <a:r>
            <a:rPr lang="en-GB" sz="2000" err="1"/>
            <a:t>est </a:t>
          </a:r>
          <a:r>
            <a:rPr lang="en-GB" sz="2000"/>
            <a:t>un </a:t>
          </a:r>
          <a:r>
            <a:rPr lang="en-GB" sz="2000" err="1"/>
            <a:t>doctorant </a:t>
          </a:r>
          <a:r>
            <a:rPr lang="en-GB" sz="2000"/>
            <a:t>et </a:t>
          </a:r>
          <a:r>
            <a:rPr lang="en-GB" sz="2000" err="1"/>
            <a:t>jeune chercheur </a:t>
          </a:r>
          <a:r>
            <a:rPr lang="en-GB" sz="2000"/>
            <a:t>qui a </a:t>
          </a:r>
          <a:r>
            <a:rPr lang="en-GB" sz="2000" err="1"/>
            <a:t>exploré </a:t>
          </a:r>
          <a:r>
            <a:rPr lang="en-GB" sz="2000"/>
            <a:t>le </a:t>
          </a:r>
          <a:r>
            <a:rPr lang="en-GB" sz="2000" err="1"/>
            <a:t>déplacement forcé </a:t>
          </a:r>
          <a:r>
            <a:rPr lang="en-GB" sz="2000"/>
            <a:t>et </a:t>
          </a:r>
          <a:r>
            <a:rPr lang="en-GB" sz="2000" err="1"/>
            <a:t>l'expérience </a:t>
          </a:r>
          <a:r>
            <a:rPr lang="en-GB" sz="2000"/>
            <a:t>des filles non </a:t>
          </a:r>
          <a:r>
            <a:rPr lang="en-GB" sz="2000" err="1"/>
            <a:t>scolarisées à </a:t>
          </a:r>
          <a:r>
            <a:rPr lang="en-GB" sz="2000"/>
            <a:t>Torodi, au Niger. </a:t>
          </a:r>
        </a:p>
      </dgm:t>
    </dgm:pt>
    <dgm:pt modelId="{1EEB8D26-15E3-CE40-8C81-88237F696FDB}" type="parTrans" cxnId="{FE2D7CDA-FC3B-9648-BD2D-ACA5F28AD90E}">
      <dgm:prSet/>
      <dgm:spPr/>
      <dgm:t>
        <a:bodyPr/>
        <a:lstStyle/>
        <a:p>
          <a:endParaRPr lang="en-GB"/>
        </a:p>
      </dgm:t>
    </dgm:pt>
    <dgm:pt modelId="{954E5BD7-F197-AE47-983B-003502597E0A}" type="sibTrans" cxnId="{FE2D7CDA-FC3B-9648-BD2D-ACA5F28AD90E}">
      <dgm:prSet/>
      <dgm:spPr/>
      <dgm:t>
        <a:bodyPr/>
        <a:lstStyle/>
        <a:p>
          <a:endParaRPr lang="en-GB"/>
        </a:p>
      </dgm:t>
    </dgm:pt>
    <dgm:pt modelId="{8934E5EE-B429-2644-84F3-B78976E6E490}" type="pres">
      <dgm:prSet presAssocID="{400DE23D-1ACA-469D-8933-A982397B6061}" presName="vert0" presStyleCnt="0">
        <dgm:presLayoutVars>
          <dgm:dir/>
          <dgm:animOne val="branch"/>
          <dgm:animLvl val="lvl"/>
        </dgm:presLayoutVars>
      </dgm:prSet>
      <dgm:spPr/>
    </dgm:pt>
    <dgm:pt modelId="{5B7650F9-8BF8-274A-8F8E-F49AC95D4C8A}" type="pres">
      <dgm:prSet presAssocID="{26954F4F-E571-472C-B663-B303AB781CB2}" presName="thickLine" presStyleLbl="alignNode1" presStyleIdx="0" presStyleCnt="3"/>
      <dgm:spPr/>
    </dgm:pt>
    <dgm:pt modelId="{3AA0F451-A202-9049-B083-5E50889DBF1A}" type="pres">
      <dgm:prSet presAssocID="{26954F4F-E571-472C-B663-B303AB781CB2}" presName="horz1" presStyleCnt="0"/>
      <dgm:spPr/>
    </dgm:pt>
    <dgm:pt modelId="{355DF3EA-E231-B446-901B-37D19B970A04}" type="pres">
      <dgm:prSet presAssocID="{26954F4F-E571-472C-B663-B303AB781CB2}" presName="tx1" presStyleLbl="revTx" presStyleIdx="0" presStyleCnt="3"/>
      <dgm:spPr/>
    </dgm:pt>
    <dgm:pt modelId="{8B0BA25E-9CDF-DC4B-972B-264E83FC6EE4}" type="pres">
      <dgm:prSet presAssocID="{26954F4F-E571-472C-B663-B303AB781CB2}" presName="vert1" presStyleCnt="0"/>
      <dgm:spPr/>
    </dgm:pt>
    <dgm:pt modelId="{7AEB56CB-B60D-974A-AE10-44455BE762F4}" type="pres">
      <dgm:prSet presAssocID="{425336BB-D66A-104E-AB62-C32EC87589AE}" presName="thickLine" presStyleLbl="alignNode1" presStyleIdx="1" presStyleCnt="3"/>
      <dgm:spPr/>
    </dgm:pt>
    <dgm:pt modelId="{DA18BB3B-173A-084C-BABA-6C965F39966E}" type="pres">
      <dgm:prSet presAssocID="{425336BB-D66A-104E-AB62-C32EC87589AE}" presName="horz1" presStyleCnt="0"/>
      <dgm:spPr/>
    </dgm:pt>
    <dgm:pt modelId="{B599F943-23DC-3646-ABB7-184E666EE208}" type="pres">
      <dgm:prSet presAssocID="{425336BB-D66A-104E-AB62-C32EC87589AE}" presName="tx1" presStyleLbl="revTx" presStyleIdx="1" presStyleCnt="3"/>
      <dgm:spPr/>
    </dgm:pt>
    <dgm:pt modelId="{99776602-F4BB-6F49-9E69-E821B27E780A}" type="pres">
      <dgm:prSet presAssocID="{425336BB-D66A-104E-AB62-C32EC87589AE}" presName="vert1" presStyleCnt="0"/>
      <dgm:spPr/>
    </dgm:pt>
    <dgm:pt modelId="{9568FED0-642A-7E41-B001-E43895593885}" type="pres">
      <dgm:prSet presAssocID="{45171BA7-6755-4A03-82FC-E2E0B40610BD}" presName="thickLine" presStyleLbl="alignNode1" presStyleIdx="2" presStyleCnt="3"/>
      <dgm:spPr/>
    </dgm:pt>
    <dgm:pt modelId="{35690024-A995-F944-8286-144A7A9553B5}" type="pres">
      <dgm:prSet presAssocID="{45171BA7-6755-4A03-82FC-E2E0B40610BD}" presName="horz1" presStyleCnt="0"/>
      <dgm:spPr/>
    </dgm:pt>
    <dgm:pt modelId="{4A28A420-1D30-D14C-982F-BAF046107D47}" type="pres">
      <dgm:prSet presAssocID="{45171BA7-6755-4A03-82FC-E2E0B40610BD}" presName="tx1" presStyleLbl="revTx" presStyleIdx="2" presStyleCnt="3"/>
      <dgm:spPr/>
    </dgm:pt>
    <dgm:pt modelId="{3E121691-AA50-0B44-8493-9D032CBAE79B}" type="pres">
      <dgm:prSet presAssocID="{45171BA7-6755-4A03-82FC-E2E0B40610BD}" presName="vert1" presStyleCnt="0"/>
      <dgm:spPr/>
    </dgm:pt>
  </dgm:ptLst>
  <dgm:cxnLst>
    <dgm:cxn modelId="{34EF2B05-55BB-4085-9273-71CE873889E4}" srcId="{400DE23D-1ACA-469D-8933-A982397B6061}" destId="{26954F4F-E571-472C-B663-B303AB781CB2}" srcOrd="0" destOrd="0" parTransId="{9E636792-A2F9-4699-8104-37404624838B}" sibTransId="{93F68A89-C883-4AEA-9CB6-C9B95C10E747}"/>
    <dgm:cxn modelId="{6A95C963-1562-3842-AAB3-294C6D8CE77D}" type="presOf" srcId="{45171BA7-6755-4A03-82FC-E2E0B40610BD}" destId="{4A28A420-1D30-D14C-982F-BAF046107D47}" srcOrd="0" destOrd="0" presId="urn:microsoft.com/office/officeart/2008/layout/LinedList"/>
    <dgm:cxn modelId="{1B578D68-9BC1-6C4A-9D69-7E8B55263F83}" type="presOf" srcId="{425336BB-D66A-104E-AB62-C32EC87589AE}" destId="{B599F943-23DC-3646-ABB7-184E666EE208}" srcOrd="0" destOrd="0" presId="urn:microsoft.com/office/officeart/2008/layout/LinedList"/>
    <dgm:cxn modelId="{63186696-1A88-9F4A-8AF6-05A45C8F43A3}" type="presOf" srcId="{400DE23D-1ACA-469D-8933-A982397B6061}" destId="{8934E5EE-B429-2644-84F3-B78976E6E490}" srcOrd="0" destOrd="0" presId="urn:microsoft.com/office/officeart/2008/layout/LinedList"/>
    <dgm:cxn modelId="{5A6AA1A2-9186-40BA-812C-34FD85C12425}" srcId="{400DE23D-1ACA-469D-8933-A982397B6061}" destId="{45171BA7-6755-4A03-82FC-E2E0B40610BD}" srcOrd="2" destOrd="0" parTransId="{4BE7276C-F93A-448A-A8AF-7B8AB1B01E0C}" sibTransId="{7C541CBA-2780-4183-8CBB-181AB56B5798}"/>
    <dgm:cxn modelId="{E0BA04B7-C64E-3C48-8839-15974502D474}" type="presOf" srcId="{26954F4F-E571-472C-B663-B303AB781CB2}" destId="{355DF3EA-E231-B446-901B-37D19B970A04}" srcOrd="0" destOrd="0" presId="urn:microsoft.com/office/officeart/2008/layout/LinedList"/>
    <dgm:cxn modelId="{FE2D7CDA-FC3B-9648-BD2D-ACA5F28AD90E}" srcId="{400DE23D-1ACA-469D-8933-A982397B6061}" destId="{425336BB-D66A-104E-AB62-C32EC87589AE}" srcOrd="1" destOrd="0" parTransId="{1EEB8D26-15E3-CE40-8C81-88237F696FDB}" sibTransId="{954E5BD7-F197-AE47-983B-003502597E0A}"/>
    <dgm:cxn modelId="{1F0EFDE7-4599-1349-95C0-B524D7168B51}" type="presParOf" srcId="{8934E5EE-B429-2644-84F3-B78976E6E490}" destId="{5B7650F9-8BF8-274A-8F8E-F49AC95D4C8A}" srcOrd="0" destOrd="0" presId="urn:microsoft.com/office/officeart/2008/layout/LinedList"/>
    <dgm:cxn modelId="{031DD515-01AA-D149-983D-0D39F8205D83}" type="presParOf" srcId="{8934E5EE-B429-2644-84F3-B78976E6E490}" destId="{3AA0F451-A202-9049-B083-5E50889DBF1A}" srcOrd="1" destOrd="0" presId="urn:microsoft.com/office/officeart/2008/layout/LinedList"/>
    <dgm:cxn modelId="{3FF01818-4BB6-6645-82E7-0F7BFD62E578}" type="presParOf" srcId="{3AA0F451-A202-9049-B083-5E50889DBF1A}" destId="{355DF3EA-E231-B446-901B-37D19B970A04}" srcOrd="0" destOrd="0" presId="urn:microsoft.com/office/officeart/2008/layout/LinedList"/>
    <dgm:cxn modelId="{B95E005E-124B-8249-8B6D-C8BECE7B0001}" type="presParOf" srcId="{3AA0F451-A202-9049-B083-5E50889DBF1A}" destId="{8B0BA25E-9CDF-DC4B-972B-264E83FC6EE4}" srcOrd="1" destOrd="0" presId="urn:microsoft.com/office/officeart/2008/layout/LinedList"/>
    <dgm:cxn modelId="{F963C31C-5144-4B44-AA55-1DB94C3DC884}" type="presParOf" srcId="{8934E5EE-B429-2644-84F3-B78976E6E490}" destId="{7AEB56CB-B60D-974A-AE10-44455BE762F4}" srcOrd="2" destOrd="0" presId="urn:microsoft.com/office/officeart/2008/layout/LinedList"/>
    <dgm:cxn modelId="{5CFE6BFA-7A43-6842-9810-57F4511C62B5}" type="presParOf" srcId="{8934E5EE-B429-2644-84F3-B78976E6E490}" destId="{DA18BB3B-173A-084C-BABA-6C965F39966E}" srcOrd="3" destOrd="0" presId="urn:microsoft.com/office/officeart/2008/layout/LinedList"/>
    <dgm:cxn modelId="{D4C269D8-443F-1C4E-A918-817F457759E6}" type="presParOf" srcId="{DA18BB3B-173A-084C-BABA-6C965F39966E}" destId="{B599F943-23DC-3646-ABB7-184E666EE208}" srcOrd="0" destOrd="0" presId="urn:microsoft.com/office/officeart/2008/layout/LinedList"/>
    <dgm:cxn modelId="{F6D70B67-A9FD-1F49-8BC4-E891B40619E7}" type="presParOf" srcId="{DA18BB3B-173A-084C-BABA-6C965F39966E}" destId="{99776602-F4BB-6F49-9E69-E821B27E780A}" srcOrd="1" destOrd="0" presId="urn:microsoft.com/office/officeart/2008/layout/LinedList"/>
    <dgm:cxn modelId="{F71E524D-A288-3247-BD84-D7D9A66F73A8}" type="presParOf" srcId="{8934E5EE-B429-2644-84F3-B78976E6E490}" destId="{9568FED0-642A-7E41-B001-E43895593885}" srcOrd="4" destOrd="0" presId="urn:microsoft.com/office/officeart/2008/layout/LinedList"/>
    <dgm:cxn modelId="{6E405EE0-93AF-2D43-B708-D817FC584075}" type="presParOf" srcId="{8934E5EE-B429-2644-84F3-B78976E6E490}" destId="{35690024-A995-F944-8286-144A7A9553B5}" srcOrd="5" destOrd="0" presId="urn:microsoft.com/office/officeart/2008/layout/LinedList"/>
    <dgm:cxn modelId="{82796DCD-313C-384B-BAAB-552F7B6878F8}" type="presParOf" srcId="{35690024-A995-F944-8286-144A7A9553B5}" destId="{4A28A420-1D30-D14C-982F-BAF046107D47}" srcOrd="0" destOrd="0" presId="urn:microsoft.com/office/officeart/2008/layout/LinedList"/>
    <dgm:cxn modelId="{ADEC26A5-6E92-F842-B64D-6F2BD1985B94}" type="presParOf" srcId="{35690024-A995-F944-8286-144A7A9553B5}" destId="{3E121691-AA50-0B44-8493-9D032CBAE79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F8EDA0-C29D-451F-8E98-111814B22B0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C135AB6-46EE-41C2-ADEF-D185B322FF36}">
      <dgm:prSet custT="1"/>
      <dgm:spPr/>
      <dgm:t>
        <a:bodyPr/>
        <a:lstStyle/>
        <a:p>
          <a:pPr>
            <a:lnSpc>
              <a:spcPct val="100000"/>
            </a:lnSpc>
            <a:defRPr cap="all"/>
          </a:pPr>
          <a:r>
            <a:rPr lang="fr-FR" sz="1600">
              <a:latin typeface="+mn-lt"/>
            </a:rPr>
            <a:t>Renforcer les mécanismes de prise en charge des PDI en assurant l'enregistrement des déplacés internes vivant sur des sites officiels ou </a:t>
          </a:r>
          <a:r>
            <a:rPr lang="en-US" sz="1600">
              <a:latin typeface="+mn-lt"/>
            </a:rPr>
            <a:t>officieux </a:t>
          </a:r>
        </a:p>
      </dgm:t>
    </dgm:pt>
    <dgm:pt modelId="{2D91498D-B07A-4E30-A818-4192AB8FDCAE}" type="parTrans" cxnId="{27A3241D-6D81-4F82-B1DA-57F19FF7693C}">
      <dgm:prSet/>
      <dgm:spPr/>
      <dgm:t>
        <a:bodyPr/>
        <a:lstStyle/>
        <a:p>
          <a:endParaRPr lang="en-US" sz="1600"/>
        </a:p>
      </dgm:t>
    </dgm:pt>
    <dgm:pt modelId="{938AD5ED-6941-4915-9792-F27F5A073E40}" type="sibTrans" cxnId="{27A3241D-6D81-4F82-B1DA-57F19FF7693C}">
      <dgm:prSet/>
      <dgm:spPr/>
      <dgm:t>
        <a:bodyPr/>
        <a:lstStyle/>
        <a:p>
          <a:endParaRPr lang="en-US"/>
        </a:p>
      </dgm:t>
    </dgm:pt>
    <dgm:pt modelId="{74E22F52-B4DB-462E-BB20-451BD50C678A}">
      <dgm:prSet custT="1"/>
      <dgm:spPr/>
      <dgm:t>
        <a:bodyPr/>
        <a:lstStyle/>
        <a:p>
          <a:pPr>
            <a:lnSpc>
              <a:spcPct val="100000"/>
            </a:lnSpc>
            <a:defRPr cap="all"/>
          </a:pPr>
          <a:r>
            <a:rPr lang="en-US" sz="1500" err="1">
              <a:latin typeface="+mn-lt"/>
            </a:rPr>
            <a:t>Renforcer </a:t>
          </a:r>
          <a:r>
            <a:rPr lang="en-US" sz="1500">
              <a:latin typeface="+mn-lt"/>
            </a:rPr>
            <a:t>la mise en oeuvre et le </a:t>
          </a:r>
          <a:r>
            <a:rPr lang="en-US" sz="1500" err="1">
              <a:latin typeface="+mn-lt"/>
            </a:rPr>
            <a:t>financement </a:t>
          </a:r>
          <a:r>
            <a:rPr lang="en-US" sz="1500">
              <a:latin typeface="+mn-lt"/>
            </a:rPr>
            <a:t>des politiques </a:t>
          </a:r>
          <a:r>
            <a:rPr lang="en-US" sz="1500" err="1">
              <a:latin typeface="+mn-lt"/>
            </a:rPr>
            <a:t>d'éducation </a:t>
          </a:r>
          <a:r>
            <a:rPr lang="en-US" sz="1500">
              <a:latin typeface="+mn-lt"/>
            </a:rPr>
            <a:t>d'</a:t>
          </a:r>
          <a:r>
            <a:rPr lang="en-US" sz="1500" err="1">
              <a:latin typeface="+mn-lt"/>
            </a:rPr>
            <a:t>urgence </a:t>
          </a:r>
          <a:r>
            <a:rPr lang="en-US" sz="1500">
              <a:latin typeface="+mn-lt"/>
            </a:rPr>
            <a:t>avec un </a:t>
          </a:r>
          <a:r>
            <a:rPr lang="en-US" sz="1500" err="1">
              <a:latin typeface="+mn-lt"/>
            </a:rPr>
            <a:t>accent </a:t>
          </a:r>
          <a:r>
            <a:rPr lang="en-US" sz="1500">
              <a:latin typeface="+mn-lt"/>
            </a:rPr>
            <a:t>sur </a:t>
          </a:r>
          <a:r>
            <a:rPr lang="en-US" sz="1500" err="1">
              <a:latin typeface="+mn-lt"/>
            </a:rPr>
            <a:t>une approche intégrée/trans-formatrice </a:t>
          </a:r>
          <a:r>
            <a:rPr lang="en-US" sz="1500">
              <a:latin typeface="+mn-lt"/>
            </a:rPr>
            <a:t>de genre en </a:t>
          </a:r>
          <a:r>
            <a:rPr lang="en-US" sz="1500" err="1">
              <a:latin typeface="+mn-lt"/>
            </a:rPr>
            <a:t>faveur </a:t>
          </a:r>
          <a:r>
            <a:rPr lang="en-US" sz="1500">
              <a:latin typeface="+mn-lt"/>
            </a:rPr>
            <a:t>des filles </a:t>
          </a:r>
          <a:r>
            <a:rPr lang="en-US" sz="1500" err="1">
              <a:latin typeface="+mn-lt"/>
            </a:rPr>
            <a:t>déplacées </a:t>
          </a:r>
          <a:r>
            <a:rPr lang="en-US" sz="1500">
              <a:latin typeface="+mn-lt"/>
            </a:rPr>
            <a:t>internes</a:t>
          </a:r>
        </a:p>
      </dgm:t>
    </dgm:pt>
    <dgm:pt modelId="{2B3A455A-45FC-4C29-B19A-99C8009B9AEA}" type="parTrans" cxnId="{5AE6991B-CF70-4A7E-B9D4-230959828D2F}">
      <dgm:prSet/>
      <dgm:spPr/>
      <dgm:t>
        <a:bodyPr/>
        <a:lstStyle/>
        <a:p>
          <a:endParaRPr lang="en-US" sz="1600"/>
        </a:p>
      </dgm:t>
    </dgm:pt>
    <dgm:pt modelId="{18199641-FC89-4D77-8CE4-C35E98A32D73}" type="sibTrans" cxnId="{5AE6991B-CF70-4A7E-B9D4-230959828D2F}">
      <dgm:prSet/>
      <dgm:spPr/>
      <dgm:t>
        <a:bodyPr/>
        <a:lstStyle/>
        <a:p>
          <a:endParaRPr lang="en-US"/>
        </a:p>
      </dgm:t>
    </dgm:pt>
    <dgm:pt modelId="{E03D1198-BDBA-7149-BCD7-ED1EF7745851}">
      <dgm:prSet custT="1"/>
      <dgm:spPr/>
      <dgm:t>
        <a:bodyPr/>
        <a:lstStyle/>
        <a:p>
          <a:pPr>
            <a:lnSpc>
              <a:spcPct val="100000"/>
            </a:lnSpc>
            <a:defRPr cap="all"/>
          </a:pPr>
          <a:r>
            <a:rPr lang="fr-FR" sz="1600">
              <a:effectLst/>
              <a:latin typeface="+mn-lt"/>
              <a:ea typeface="Calibri" panose="020F0502020204030204" pitchFamily="34" charset="0"/>
            </a:rPr>
            <a:t>VEILLER À UNE PRISE EN COMPTE RIGOUREUSE SYSTÉMATIQUE DES VOIX DES FILLES PDI DANS LES POLITIQUES ET PROGRAMMES</a:t>
          </a:r>
          <a:endParaRPr lang="en-GB" sz="1600">
            <a:latin typeface="+mn-lt"/>
          </a:endParaRPr>
        </a:p>
      </dgm:t>
    </dgm:pt>
    <dgm:pt modelId="{94A36410-94F1-584F-BE90-AEACD948CAA9}" type="parTrans" cxnId="{0085139D-A799-F44F-899B-2AD61A557B9A}">
      <dgm:prSet/>
      <dgm:spPr/>
      <dgm:t>
        <a:bodyPr/>
        <a:lstStyle/>
        <a:p>
          <a:endParaRPr lang="en-GB" sz="1600"/>
        </a:p>
      </dgm:t>
    </dgm:pt>
    <dgm:pt modelId="{AFB90974-B2DE-BC47-88DD-B0F71F165675}" type="sibTrans" cxnId="{0085139D-A799-F44F-899B-2AD61A557B9A}">
      <dgm:prSet/>
      <dgm:spPr/>
      <dgm:t>
        <a:bodyPr/>
        <a:lstStyle/>
        <a:p>
          <a:endParaRPr lang="en-GB"/>
        </a:p>
      </dgm:t>
    </dgm:pt>
    <dgm:pt modelId="{E21AC4F5-44B4-704A-8FEA-200E89B298C2}">
      <dgm:prSet custT="1"/>
      <dgm:spPr/>
      <dgm:t>
        <a:bodyPr/>
        <a:lstStyle/>
        <a:p>
          <a:pPr>
            <a:lnSpc>
              <a:spcPct val="100000"/>
            </a:lnSpc>
            <a:defRPr cap="all"/>
          </a:pPr>
          <a:r>
            <a:rPr lang="en-GB" sz="1600" err="1"/>
            <a:t>Renforcer </a:t>
          </a:r>
          <a:r>
            <a:rPr lang="en-GB" sz="1600"/>
            <a:t>l'</a:t>
          </a:r>
          <a:r>
            <a:rPr lang="en-GB" sz="1600" err="1"/>
            <a:t>appui </a:t>
          </a:r>
          <a:r>
            <a:rPr lang="en-GB" sz="1600"/>
            <a:t>aux </a:t>
          </a:r>
          <a:r>
            <a:rPr lang="en-GB" sz="1600" err="1"/>
            <a:t>acteurs </a:t>
          </a:r>
          <a:r>
            <a:rPr lang="en-GB" sz="1600"/>
            <a:t>du </a:t>
          </a:r>
          <a:r>
            <a:rPr lang="en-GB" sz="1600" err="1"/>
            <a:t>secteur de l</a:t>
          </a:r>
          <a:r>
            <a:rPr lang="en-GB" sz="1600"/>
            <a:t>'</a:t>
          </a:r>
          <a:r>
            <a:rPr lang="en-GB" sz="1600" err="1"/>
            <a:t>éducation </a:t>
          </a:r>
          <a:r>
            <a:rPr lang="en-GB" sz="1600"/>
            <a:t>pour </a:t>
          </a:r>
          <a:r>
            <a:rPr lang="en-GB" sz="1600" err="1"/>
            <a:t>une meilleure </a:t>
          </a:r>
          <a:r>
            <a:rPr lang="en-GB" sz="1600"/>
            <a:t>prise en charge des filles PDI</a:t>
          </a:r>
        </a:p>
      </dgm:t>
    </dgm:pt>
    <dgm:pt modelId="{05C8A81A-4660-DE42-8CA1-B12BCFFFA703}" type="parTrans" cxnId="{717A1B6F-5A6E-8449-8623-268250AEB6A0}">
      <dgm:prSet/>
      <dgm:spPr/>
      <dgm:t>
        <a:bodyPr/>
        <a:lstStyle/>
        <a:p>
          <a:endParaRPr lang="en-GB" sz="1600"/>
        </a:p>
      </dgm:t>
    </dgm:pt>
    <dgm:pt modelId="{46916B1A-A778-6041-BF3F-4B1B8E321308}" type="sibTrans" cxnId="{717A1B6F-5A6E-8449-8623-268250AEB6A0}">
      <dgm:prSet/>
      <dgm:spPr/>
      <dgm:t>
        <a:bodyPr/>
        <a:lstStyle/>
        <a:p>
          <a:endParaRPr lang="en-GB"/>
        </a:p>
      </dgm:t>
    </dgm:pt>
    <dgm:pt modelId="{32B4828E-373F-3244-9730-ACDFE179C765}">
      <dgm:prSet custT="1"/>
      <dgm:spPr/>
      <dgm:t>
        <a:bodyPr/>
        <a:lstStyle/>
        <a:p>
          <a:pPr>
            <a:lnSpc>
              <a:spcPct val="100000"/>
            </a:lnSpc>
            <a:defRPr cap="all"/>
          </a:pPr>
          <a:r>
            <a:rPr lang="en-GB" sz="1600" err="1"/>
            <a:t>Intégrer </a:t>
          </a:r>
          <a:r>
            <a:rPr lang="en-GB" sz="1600"/>
            <a:t>la question de la </a:t>
          </a:r>
          <a:r>
            <a:rPr lang="en-GB" sz="1600" err="1"/>
            <a:t>santé mentale </a:t>
          </a:r>
          <a:r>
            <a:rPr lang="en-GB" sz="1600"/>
            <a:t>dans la </a:t>
          </a:r>
          <a:r>
            <a:rPr lang="en-GB" sz="1600" err="1"/>
            <a:t>réinsertion scolaire </a:t>
          </a:r>
          <a:r>
            <a:rPr lang="en-GB" sz="1600"/>
            <a:t>des enfants PDI</a:t>
          </a:r>
        </a:p>
      </dgm:t>
    </dgm:pt>
    <dgm:pt modelId="{08254463-D617-804D-8696-43B1951BAB81}" type="parTrans" cxnId="{8A0CE931-85C8-4D4E-8133-94932AFE2C19}">
      <dgm:prSet/>
      <dgm:spPr/>
      <dgm:t>
        <a:bodyPr/>
        <a:lstStyle/>
        <a:p>
          <a:endParaRPr lang="en-GB" sz="1600"/>
        </a:p>
      </dgm:t>
    </dgm:pt>
    <dgm:pt modelId="{1D8755E3-D71C-4347-ACC1-7F64B12EC042}" type="sibTrans" cxnId="{8A0CE931-85C8-4D4E-8133-94932AFE2C19}">
      <dgm:prSet/>
      <dgm:spPr/>
      <dgm:t>
        <a:bodyPr/>
        <a:lstStyle/>
        <a:p>
          <a:endParaRPr lang="en-GB"/>
        </a:p>
      </dgm:t>
    </dgm:pt>
    <dgm:pt modelId="{A24D757B-F8B2-4FF7-8E28-2C0DB87E0779}" type="pres">
      <dgm:prSet presAssocID="{9CF8EDA0-C29D-451F-8E98-111814B22B0C}" presName="root" presStyleCnt="0">
        <dgm:presLayoutVars>
          <dgm:dir/>
          <dgm:resizeHandles val="exact"/>
        </dgm:presLayoutVars>
      </dgm:prSet>
      <dgm:spPr/>
    </dgm:pt>
    <dgm:pt modelId="{2C07E019-FF96-4839-88AF-632A246C216B}" type="pres">
      <dgm:prSet presAssocID="{4C135AB6-46EE-41C2-ADEF-D185B322FF36}" presName="compNode" presStyleCnt="0"/>
      <dgm:spPr/>
    </dgm:pt>
    <dgm:pt modelId="{2DF70FCA-944A-4ED3-8640-47659D81AFF2}" type="pres">
      <dgm:prSet presAssocID="{4C135AB6-46EE-41C2-ADEF-D185B322FF36}" presName="iconBgRect" presStyleLbl="bgShp" presStyleIdx="0" presStyleCnt="5"/>
      <dgm:spPr/>
    </dgm:pt>
    <dgm:pt modelId="{692A5FFB-96A1-4484-9644-B419FDA4749C}" type="pres">
      <dgm:prSet presAssocID="{4C135AB6-46EE-41C2-ADEF-D185B322FF36}" presName="iconRect" presStyleLbl="node1" presStyleIdx="0" presStyleCnt="5"/>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ick"/>
        </a:ext>
      </dgm:extLst>
    </dgm:pt>
    <dgm:pt modelId="{68CD49ED-1015-4A1C-988F-FD08A9A13267}" type="pres">
      <dgm:prSet presAssocID="{4C135AB6-46EE-41C2-ADEF-D185B322FF36}" presName="spaceRect" presStyleCnt="0"/>
      <dgm:spPr/>
    </dgm:pt>
    <dgm:pt modelId="{C0E2FCEF-631E-49A9-9FAC-12411F36002F}" type="pres">
      <dgm:prSet presAssocID="{4C135AB6-46EE-41C2-ADEF-D185B322FF36}" presName="textRect" presStyleLbl="revTx" presStyleIdx="0" presStyleCnt="5">
        <dgm:presLayoutVars>
          <dgm:chMax val="1"/>
          <dgm:chPref val="1"/>
        </dgm:presLayoutVars>
      </dgm:prSet>
      <dgm:spPr/>
    </dgm:pt>
    <dgm:pt modelId="{2CE5BC8C-ADC2-4AF0-8CD3-0471529FA5E4}" type="pres">
      <dgm:prSet presAssocID="{938AD5ED-6941-4915-9792-F27F5A073E40}" presName="sibTrans" presStyleCnt="0"/>
      <dgm:spPr/>
    </dgm:pt>
    <dgm:pt modelId="{A001FCF4-4500-43C9-BA8E-70C4FD5B809C}" type="pres">
      <dgm:prSet presAssocID="{74E22F52-B4DB-462E-BB20-451BD50C678A}" presName="compNode" presStyleCnt="0"/>
      <dgm:spPr/>
    </dgm:pt>
    <dgm:pt modelId="{FA961553-8A3B-4F1E-B35C-F99F027BABF0}" type="pres">
      <dgm:prSet presAssocID="{74E22F52-B4DB-462E-BB20-451BD50C678A}" presName="iconBgRect" presStyleLbl="bgShp" presStyleIdx="1" presStyleCnt="5"/>
      <dgm:spPr/>
    </dgm:pt>
    <dgm:pt modelId="{D45369C5-1FC2-4214-BB04-0BADFC534AF1}" type="pres">
      <dgm:prSet presAssocID="{74E22F52-B4DB-462E-BB20-451BD50C678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902F57AA-8B89-4B89-B88C-847DF9FEF036}" type="pres">
      <dgm:prSet presAssocID="{74E22F52-B4DB-462E-BB20-451BD50C678A}" presName="spaceRect" presStyleCnt="0"/>
      <dgm:spPr/>
    </dgm:pt>
    <dgm:pt modelId="{6AD3BD45-3FF5-49F9-B330-28FD2A882041}" type="pres">
      <dgm:prSet presAssocID="{74E22F52-B4DB-462E-BB20-451BD50C678A}" presName="textRect" presStyleLbl="revTx" presStyleIdx="1" presStyleCnt="5">
        <dgm:presLayoutVars>
          <dgm:chMax val="1"/>
          <dgm:chPref val="1"/>
        </dgm:presLayoutVars>
      </dgm:prSet>
      <dgm:spPr/>
    </dgm:pt>
    <dgm:pt modelId="{A04E29AF-1DBF-EA42-B213-C7E3F3B7CC59}" type="pres">
      <dgm:prSet presAssocID="{18199641-FC89-4D77-8CE4-C35E98A32D73}" presName="sibTrans" presStyleCnt="0"/>
      <dgm:spPr/>
    </dgm:pt>
    <dgm:pt modelId="{077C185E-8266-524C-8F44-6A3F59F82FAD}" type="pres">
      <dgm:prSet presAssocID="{E03D1198-BDBA-7149-BCD7-ED1EF7745851}" presName="compNode" presStyleCnt="0"/>
      <dgm:spPr/>
    </dgm:pt>
    <dgm:pt modelId="{65C9A971-22E9-2943-A488-35693AF033F2}" type="pres">
      <dgm:prSet presAssocID="{E03D1198-BDBA-7149-BCD7-ED1EF7745851}" presName="iconBgRect" presStyleLbl="bgShp" presStyleIdx="2" presStyleCnt="5"/>
      <dgm:spPr/>
    </dgm:pt>
    <dgm:pt modelId="{EAF9411B-F2C4-EE48-9561-A325DEC785E5}" type="pres">
      <dgm:prSet presAssocID="{E03D1198-BDBA-7149-BCD7-ED1EF7745851}" presName="iconRect" presStyleLbl="node1" presStyleIdx="2" presStyleCnt="5"/>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pt>
    <dgm:pt modelId="{A35264C3-6E9E-DC43-9BB7-24309B361812}" type="pres">
      <dgm:prSet presAssocID="{E03D1198-BDBA-7149-BCD7-ED1EF7745851}" presName="spaceRect" presStyleCnt="0"/>
      <dgm:spPr/>
    </dgm:pt>
    <dgm:pt modelId="{DCB2B882-4CF4-F54F-BB5C-6B0716A23D71}" type="pres">
      <dgm:prSet presAssocID="{E03D1198-BDBA-7149-BCD7-ED1EF7745851}" presName="textRect" presStyleLbl="revTx" presStyleIdx="2" presStyleCnt="5">
        <dgm:presLayoutVars>
          <dgm:chMax val="1"/>
          <dgm:chPref val="1"/>
        </dgm:presLayoutVars>
      </dgm:prSet>
      <dgm:spPr/>
    </dgm:pt>
    <dgm:pt modelId="{2F77727F-2F15-2045-A00F-7549F4E5F296}" type="pres">
      <dgm:prSet presAssocID="{AFB90974-B2DE-BC47-88DD-B0F71F165675}" presName="sibTrans" presStyleCnt="0"/>
      <dgm:spPr/>
    </dgm:pt>
    <dgm:pt modelId="{9AC312B3-F6F0-774A-A30B-9770A3A9BE59}" type="pres">
      <dgm:prSet presAssocID="{E21AC4F5-44B4-704A-8FEA-200E89B298C2}" presName="compNode" presStyleCnt="0"/>
      <dgm:spPr/>
    </dgm:pt>
    <dgm:pt modelId="{0649DECD-7E86-F540-A152-CC4CB3A7CCE2}" type="pres">
      <dgm:prSet presAssocID="{E21AC4F5-44B4-704A-8FEA-200E89B298C2}" presName="iconBgRect" presStyleLbl="bgShp" presStyleIdx="3" presStyleCnt="5"/>
      <dgm:spPr/>
    </dgm:pt>
    <dgm:pt modelId="{150C5275-27A0-7640-AFEE-8E13BA694565}" type="pres">
      <dgm:prSet presAssocID="{E21AC4F5-44B4-704A-8FEA-200E89B298C2}" presName="iconRect" presStyleLbl="node1" presStyleIdx="3" presStyleCnt="5"/>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pt>
    <dgm:pt modelId="{E40D4C12-0227-2E40-BBA2-A04102BC4B2D}" type="pres">
      <dgm:prSet presAssocID="{E21AC4F5-44B4-704A-8FEA-200E89B298C2}" presName="spaceRect" presStyleCnt="0"/>
      <dgm:spPr/>
    </dgm:pt>
    <dgm:pt modelId="{8BB9533A-E12C-9B43-9F90-B98264D96F5F}" type="pres">
      <dgm:prSet presAssocID="{E21AC4F5-44B4-704A-8FEA-200E89B298C2}" presName="textRect" presStyleLbl="revTx" presStyleIdx="3" presStyleCnt="5">
        <dgm:presLayoutVars>
          <dgm:chMax val="1"/>
          <dgm:chPref val="1"/>
        </dgm:presLayoutVars>
      </dgm:prSet>
      <dgm:spPr/>
    </dgm:pt>
    <dgm:pt modelId="{A84E00E5-7650-0943-9734-C509B4EDA4D8}" type="pres">
      <dgm:prSet presAssocID="{46916B1A-A778-6041-BF3F-4B1B8E321308}" presName="sibTrans" presStyleCnt="0"/>
      <dgm:spPr/>
    </dgm:pt>
    <dgm:pt modelId="{5C956D89-7BF7-A546-8D35-BA16AB5B0893}" type="pres">
      <dgm:prSet presAssocID="{32B4828E-373F-3244-9730-ACDFE179C765}" presName="compNode" presStyleCnt="0"/>
      <dgm:spPr/>
    </dgm:pt>
    <dgm:pt modelId="{6410FB40-339C-D241-80EE-EF77AB160EBA}" type="pres">
      <dgm:prSet presAssocID="{32B4828E-373F-3244-9730-ACDFE179C765}" presName="iconBgRect" presStyleLbl="bgShp" presStyleIdx="4" presStyleCnt="5"/>
      <dgm:spPr/>
    </dgm:pt>
    <dgm:pt modelId="{F3D7D86C-14A1-CE45-A9F9-1ED6D5920C04}" type="pres">
      <dgm:prSet presAssocID="{32B4828E-373F-3244-9730-ACDFE179C765}" presName="iconRect" presStyleLbl="node1" presStyleIdx="4" presStyleCnt="5"/>
      <dgm:spPr>
        <a:blipFill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pt>
    <dgm:pt modelId="{2DB37DB9-2DF0-6A46-AD84-5AF5E540BECD}" type="pres">
      <dgm:prSet presAssocID="{32B4828E-373F-3244-9730-ACDFE179C765}" presName="spaceRect" presStyleCnt="0"/>
      <dgm:spPr/>
    </dgm:pt>
    <dgm:pt modelId="{BF28A579-36E7-4B42-BABF-82A72704153A}" type="pres">
      <dgm:prSet presAssocID="{32B4828E-373F-3244-9730-ACDFE179C765}" presName="textRect" presStyleLbl="revTx" presStyleIdx="4" presStyleCnt="5">
        <dgm:presLayoutVars>
          <dgm:chMax val="1"/>
          <dgm:chPref val="1"/>
        </dgm:presLayoutVars>
      </dgm:prSet>
      <dgm:spPr/>
    </dgm:pt>
  </dgm:ptLst>
  <dgm:cxnLst>
    <dgm:cxn modelId="{5AE6991B-CF70-4A7E-B9D4-230959828D2F}" srcId="{9CF8EDA0-C29D-451F-8E98-111814B22B0C}" destId="{74E22F52-B4DB-462E-BB20-451BD50C678A}" srcOrd="1" destOrd="0" parTransId="{2B3A455A-45FC-4C29-B19A-99C8009B9AEA}" sibTransId="{18199641-FC89-4D77-8CE4-C35E98A32D73}"/>
    <dgm:cxn modelId="{27A3241D-6D81-4F82-B1DA-57F19FF7693C}" srcId="{9CF8EDA0-C29D-451F-8E98-111814B22B0C}" destId="{4C135AB6-46EE-41C2-ADEF-D185B322FF36}" srcOrd="0" destOrd="0" parTransId="{2D91498D-B07A-4E30-A818-4192AB8FDCAE}" sibTransId="{938AD5ED-6941-4915-9792-F27F5A073E40}"/>
    <dgm:cxn modelId="{0D5DE730-A641-4053-B065-3418ECD6CAFE}" type="presOf" srcId="{74E22F52-B4DB-462E-BB20-451BD50C678A}" destId="{6AD3BD45-3FF5-49F9-B330-28FD2A882041}" srcOrd="0" destOrd="0" presId="urn:microsoft.com/office/officeart/2018/5/layout/IconCircleLabelList"/>
    <dgm:cxn modelId="{8A0CE931-85C8-4D4E-8133-94932AFE2C19}" srcId="{9CF8EDA0-C29D-451F-8E98-111814B22B0C}" destId="{32B4828E-373F-3244-9730-ACDFE179C765}" srcOrd="4" destOrd="0" parTransId="{08254463-D617-804D-8696-43B1951BAB81}" sibTransId="{1D8755E3-D71C-4347-ACC1-7F64B12EC042}"/>
    <dgm:cxn modelId="{D41E3043-0C69-E047-8A00-542F414FB2FE}" type="presOf" srcId="{32B4828E-373F-3244-9730-ACDFE179C765}" destId="{BF28A579-36E7-4B42-BABF-82A72704153A}" srcOrd="0" destOrd="0" presId="urn:microsoft.com/office/officeart/2018/5/layout/IconCircleLabelList"/>
    <dgm:cxn modelId="{F1F31666-66B5-47D3-B14B-977B5F231749}" type="presOf" srcId="{9CF8EDA0-C29D-451F-8E98-111814B22B0C}" destId="{A24D757B-F8B2-4FF7-8E28-2C0DB87E0779}" srcOrd="0" destOrd="0" presId="urn:microsoft.com/office/officeart/2018/5/layout/IconCircleLabelList"/>
    <dgm:cxn modelId="{717A1B6F-5A6E-8449-8623-268250AEB6A0}" srcId="{9CF8EDA0-C29D-451F-8E98-111814B22B0C}" destId="{E21AC4F5-44B4-704A-8FEA-200E89B298C2}" srcOrd="3" destOrd="0" parTransId="{05C8A81A-4660-DE42-8CA1-B12BCFFFA703}" sibTransId="{46916B1A-A778-6041-BF3F-4B1B8E321308}"/>
    <dgm:cxn modelId="{2E937B59-4B52-B044-A11F-F74EE0E4F91B}" type="presOf" srcId="{E21AC4F5-44B4-704A-8FEA-200E89B298C2}" destId="{8BB9533A-E12C-9B43-9F90-B98264D96F5F}" srcOrd="0" destOrd="0" presId="urn:microsoft.com/office/officeart/2018/5/layout/IconCircleLabelList"/>
    <dgm:cxn modelId="{0085139D-A799-F44F-899B-2AD61A557B9A}" srcId="{9CF8EDA0-C29D-451F-8E98-111814B22B0C}" destId="{E03D1198-BDBA-7149-BCD7-ED1EF7745851}" srcOrd="2" destOrd="0" parTransId="{94A36410-94F1-584F-BE90-AEACD948CAA9}" sibTransId="{AFB90974-B2DE-BC47-88DD-B0F71F165675}"/>
    <dgm:cxn modelId="{9DEE11AE-2889-4E2B-85FB-284E6010F179}" type="presOf" srcId="{4C135AB6-46EE-41C2-ADEF-D185B322FF36}" destId="{C0E2FCEF-631E-49A9-9FAC-12411F36002F}" srcOrd="0" destOrd="0" presId="urn:microsoft.com/office/officeart/2018/5/layout/IconCircleLabelList"/>
    <dgm:cxn modelId="{BED28FCF-7E1C-F041-B746-79FA31A30319}" type="presOf" srcId="{E03D1198-BDBA-7149-BCD7-ED1EF7745851}" destId="{DCB2B882-4CF4-F54F-BB5C-6B0716A23D71}" srcOrd="0" destOrd="0" presId="urn:microsoft.com/office/officeart/2018/5/layout/IconCircleLabelList"/>
    <dgm:cxn modelId="{F4D6B692-C89E-48B3-91BD-8EEC43AD3983}" type="presParOf" srcId="{A24D757B-F8B2-4FF7-8E28-2C0DB87E0779}" destId="{2C07E019-FF96-4839-88AF-632A246C216B}" srcOrd="0" destOrd="0" presId="urn:microsoft.com/office/officeart/2018/5/layout/IconCircleLabelList"/>
    <dgm:cxn modelId="{374B55ED-FE69-4FE3-9494-9B79E2FA3336}" type="presParOf" srcId="{2C07E019-FF96-4839-88AF-632A246C216B}" destId="{2DF70FCA-944A-4ED3-8640-47659D81AFF2}" srcOrd="0" destOrd="0" presId="urn:microsoft.com/office/officeart/2018/5/layout/IconCircleLabelList"/>
    <dgm:cxn modelId="{B4B7E229-5EA1-44E8-B62B-43D6BC6D8C78}" type="presParOf" srcId="{2C07E019-FF96-4839-88AF-632A246C216B}" destId="{692A5FFB-96A1-4484-9644-B419FDA4749C}" srcOrd="1" destOrd="0" presId="urn:microsoft.com/office/officeart/2018/5/layout/IconCircleLabelList"/>
    <dgm:cxn modelId="{FFE73CC1-ED35-4735-ABDE-1272AD9DBDF2}" type="presParOf" srcId="{2C07E019-FF96-4839-88AF-632A246C216B}" destId="{68CD49ED-1015-4A1C-988F-FD08A9A13267}" srcOrd="2" destOrd="0" presId="urn:microsoft.com/office/officeart/2018/5/layout/IconCircleLabelList"/>
    <dgm:cxn modelId="{9187FC97-FE6C-4DC8-8F5D-27E6D594E9E9}" type="presParOf" srcId="{2C07E019-FF96-4839-88AF-632A246C216B}" destId="{C0E2FCEF-631E-49A9-9FAC-12411F36002F}" srcOrd="3" destOrd="0" presId="urn:microsoft.com/office/officeart/2018/5/layout/IconCircleLabelList"/>
    <dgm:cxn modelId="{80C51406-AC1B-46E0-81ED-BD1C4F9D5D35}" type="presParOf" srcId="{A24D757B-F8B2-4FF7-8E28-2C0DB87E0779}" destId="{2CE5BC8C-ADC2-4AF0-8CD3-0471529FA5E4}" srcOrd="1" destOrd="0" presId="urn:microsoft.com/office/officeart/2018/5/layout/IconCircleLabelList"/>
    <dgm:cxn modelId="{C89498ED-78B6-4271-ADBB-A1DEF709A272}" type="presParOf" srcId="{A24D757B-F8B2-4FF7-8E28-2C0DB87E0779}" destId="{A001FCF4-4500-43C9-BA8E-70C4FD5B809C}" srcOrd="2" destOrd="0" presId="urn:microsoft.com/office/officeart/2018/5/layout/IconCircleLabelList"/>
    <dgm:cxn modelId="{BE7C764D-D5C5-46DA-93D4-C45C7AEE7F94}" type="presParOf" srcId="{A001FCF4-4500-43C9-BA8E-70C4FD5B809C}" destId="{FA961553-8A3B-4F1E-B35C-F99F027BABF0}" srcOrd="0" destOrd="0" presId="urn:microsoft.com/office/officeart/2018/5/layout/IconCircleLabelList"/>
    <dgm:cxn modelId="{0D86D9BE-4127-4EC1-B6E1-382B8904C12D}" type="presParOf" srcId="{A001FCF4-4500-43C9-BA8E-70C4FD5B809C}" destId="{D45369C5-1FC2-4214-BB04-0BADFC534AF1}" srcOrd="1" destOrd="0" presId="urn:microsoft.com/office/officeart/2018/5/layout/IconCircleLabelList"/>
    <dgm:cxn modelId="{5F9D4DFA-84FF-430C-A924-D07CC49A417B}" type="presParOf" srcId="{A001FCF4-4500-43C9-BA8E-70C4FD5B809C}" destId="{902F57AA-8B89-4B89-B88C-847DF9FEF036}" srcOrd="2" destOrd="0" presId="urn:microsoft.com/office/officeart/2018/5/layout/IconCircleLabelList"/>
    <dgm:cxn modelId="{2C42ACE5-6F53-4514-ADE3-9F51D584A407}" type="presParOf" srcId="{A001FCF4-4500-43C9-BA8E-70C4FD5B809C}" destId="{6AD3BD45-3FF5-49F9-B330-28FD2A882041}" srcOrd="3" destOrd="0" presId="urn:microsoft.com/office/officeart/2018/5/layout/IconCircleLabelList"/>
    <dgm:cxn modelId="{896CA873-0914-5A42-898F-3E440024404A}" type="presParOf" srcId="{A24D757B-F8B2-4FF7-8E28-2C0DB87E0779}" destId="{A04E29AF-1DBF-EA42-B213-C7E3F3B7CC59}" srcOrd="3" destOrd="0" presId="urn:microsoft.com/office/officeart/2018/5/layout/IconCircleLabelList"/>
    <dgm:cxn modelId="{0271A950-8B0A-7D42-8944-37789790C1AC}" type="presParOf" srcId="{A24D757B-F8B2-4FF7-8E28-2C0DB87E0779}" destId="{077C185E-8266-524C-8F44-6A3F59F82FAD}" srcOrd="4" destOrd="0" presId="urn:microsoft.com/office/officeart/2018/5/layout/IconCircleLabelList"/>
    <dgm:cxn modelId="{1D7B7925-4F26-F045-9B33-63D5A56FEC5C}" type="presParOf" srcId="{077C185E-8266-524C-8F44-6A3F59F82FAD}" destId="{65C9A971-22E9-2943-A488-35693AF033F2}" srcOrd="0" destOrd="0" presId="urn:microsoft.com/office/officeart/2018/5/layout/IconCircleLabelList"/>
    <dgm:cxn modelId="{E0D3FCB3-4202-7F49-B218-C6704B50FACE}" type="presParOf" srcId="{077C185E-8266-524C-8F44-6A3F59F82FAD}" destId="{EAF9411B-F2C4-EE48-9561-A325DEC785E5}" srcOrd="1" destOrd="0" presId="urn:microsoft.com/office/officeart/2018/5/layout/IconCircleLabelList"/>
    <dgm:cxn modelId="{9DC30CBC-4613-014B-8ABD-587C449D9C9D}" type="presParOf" srcId="{077C185E-8266-524C-8F44-6A3F59F82FAD}" destId="{A35264C3-6E9E-DC43-9BB7-24309B361812}" srcOrd="2" destOrd="0" presId="urn:microsoft.com/office/officeart/2018/5/layout/IconCircleLabelList"/>
    <dgm:cxn modelId="{0A7085D4-C2CF-5244-9869-732E8108D74D}" type="presParOf" srcId="{077C185E-8266-524C-8F44-6A3F59F82FAD}" destId="{DCB2B882-4CF4-F54F-BB5C-6B0716A23D71}" srcOrd="3" destOrd="0" presId="urn:microsoft.com/office/officeart/2018/5/layout/IconCircleLabelList"/>
    <dgm:cxn modelId="{C6D524DB-B9A8-D545-A726-87243E426544}" type="presParOf" srcId="{A24D757B-F8B2-4FF7-8E28-2C0DB87E0779}" destId="{2F77727F-2F15-2045-A00F-7549F4E5F296}" srcOrd="5" destOrd="0" presId="urn:microsoft.com/office/officeart/2018/5/layout/IconCircleLabelList"/>
    <dgm:cxn modelId="{4336A514-C561-4F49-ACC2-1D0708EA91FC}" type="presParOf" srcId="{A24D757B-F8B2-4FF7-8E28-2C0DB87E0779}" destId="{9AC312B3-F6F0-774A-A30B-9770A3A9BE59}" srcOrd="6" destOrd="0" presId="urn:microsoft.com/office/officeart/2018/5/layout/IconCircleLabelList"/>
    <dgm:cxn modelId="{FFA487C0-392D-264E-B33D-1847AD30E326}" type="presParOf" srcId="{9AC312B3-F6F0-774A-A30B-9770A3A9BE59}" destId="{0649DECD-7E86-F540-A152-CC4CB3A7CCE2}" srcOrd="0" destOrd="0" presId="urn:microsoft.com/office/officeart/2018/5/layout/IconCircleLabelList"/>
    <dgm:cxn modelId="{77FEF18F-BE62-A947-AE8D-CAAA2E161A5B}" type="presParOf" srcId="{9AC312B3-F6F0-774A-A30B-9770A3A9BE59}" destId="{150C5275-27A0-7640-AFEE-8E13BA694565}" srcOrd="1" destOrd="0" presId="urn:microsoft.com/office/officeart/2018/5/layout/IconCircleLabelList"/>
    <dgm:cxn modelId="{79BB9759-BE5E-6841-882D-E0854E4C0F11}" type="presParOf" srcId="{9AC312B3-F6F0-774A-A30B-9770A3A9BE59}" destId="{E40D4C12-0227-2E40-BBA2-A04102BC4B2D}" srcOrd="2" destOrd="0" presId="urn:microsoft.com/office/officeart/2018/5/layout/IconCircleLabelList"/>
    <dgm:cxn modelId="{FD7B84C2-9E5E-5647-8EB2-76D4DC4BEC09}" type="presParOf" srcId="{9AC312B3-F6F0-774A-A30B-9770A3A9BE59}" destId="{8BB9533A-E12C-9B43-9F90-B98264D96F5F}" srcOrd="3" destOrd="0" presId="urn:microsoft.com/office/officeart/2018/5/layout/IconCircleLabelList"/>
    <dgm:cxn modelId="{048D576C-D5B6-314B-8132-575E7ADD1247}" type="presParOf" srcId="{A24D757B-F8B2-4FF7-8E28-2C0DB87E0779}" destId="{A84E00E5-7650-0943-9734-C509B4EDA4D8}" srcOrd="7" destOrd="0" presId="urn:microsoft.com/office/officeart/2018/5/layout/IconCircleLabelList"/>
    <dgm:cxn modelId="{911A3463-97E5-8248-9C78-4456226D2670}" type="presParOf" srcId="{A24D757B-F8B2-4FF7-8E28-2C0DB87E0779}" destId="{5C956D89-7BF7-A546-8D35-BA16AB5B0893}" srcOrd="8" destOrd="0" presId="urn:microsoft.com/office/officeart/2018/5/layout/IconCircleLabelList"/>
    <dgm:cxn modelId="{55CA20EA-273C-6F43-97F1-9AD2580609DD}" type="presParOf" srcId="{5C956D89-7BF7-A546-8D35-BA16AB5B0893}" destId="{6410FB40-339C-D241-80EE-EF77AB160EBA}" srcOrd="0" destOrd="0" presId="urn:microsoft.com/office/officeart/2018/5/layout/IconCircleLabelList"/>
    <dgm:cxn modelId="{1ABB432C-10C9-F747-8256-635B79F235EC}" type="presParOf" srcId="{5C956D89-7BF7-A546-8D35-BA16AB5B0893}" destId="{F3D7D86C-14A1-CE45-A9F9-1ED6D5920C04}" srcOrd="1" destOrd="0" presId="urn:microsoft.com/office/officeart/2018/5/layout/IconCircleLabelList"/>
    <dgm:cxn modelId="{BE27C49B-F7CA-6646-A57A-4F832B0607C0}" type="presParOf" srcId="{5C956D89-7BF7-A546-8D35-BA16AB5B0893}" destId="{2DB37DB9-2DF0-6A46-AD84-5AF5E540BECD}" srcOrd="2" destOrd="0" presId="urn:microsoft.com/office/officeart/2018/5/layout/IconCircleLabelList"/>
    <dgm:cxn modelId="{9ECAF346-0F7C-9B48-9C4F-3D6AE5060765}" type="presParOf" srcId="{5C956D89-7BF7-A546-8D35-BA16AB5B0893}" destId="{BF28A579-36E7-4B42-BABF-82A72704153A}"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67E18-C078-BC4F-ACD7-8CC4C43C3B07}">
      <dsp:nvSpPr>
        <dsp:cNvPr id="0" name=""/>
        <dsp:cNvSpPr/>
      </dsp:nvSpPr>
      <dsp:spPr>
        <a:xfrm>
          <a:off x="0" y="2094"/>
          <a:ext cx="9144000" cy="195361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err="1"/>
            <a:t>Déterioration </a:t>
          </a:r>
          <a:r>
            <a:rPr lang="en-GB" sz="1800" kern="1200"/>
            <a:t>de la crise </a:t>
          </a:r>
          <a:r>
            <a:rPr lang="en-GB" sz="1800" kern="1200" err="1"/>
            <a:t>sécuritaire </a:t>
          </a:r>
          <a:r>
            <a:rPr lang="en-GB" sz="1800" kern="1200"/>
            <a:t>Burkina Faso avec la multiplication des groupes </a:t>
          </a:r>
          <a:r>
            <a:rPr lang="en-GB" sz="1800" kern="1200" err="1"/>
            <a:t>armés </a:t>
          </a:r>
          <a:r>
            <a:rPr lang="en-GB" sz="1800" kern="1200"/>
            <a:t>qui </a:t>
          </a:r>
          <a:r>
            <a:rPr lang="en-GB" sz="1800" kern="1200" err="1"/>
            <a:t>contrôlent jusqu'à </a:t>
          </a:r>
          <a:r>
            <a:rPr lang="en-GB" sz="1800" kern="1200"/>
            <a:t>40% du pays - </a:t>
          </a:r>
          <a:r>
            <a:rPr lang="en-GB" sz="1800" kern="1200" err="1"/>
            <a:t>provoquant </a:t>
          </a:r>
          <a:r>
            <a:rPr lang="en-GB" sz="1800" kern="1200"/>
            <a:t>le </a:t>
          </a:r>
          <a:r>
            <a:rPr lang="en-GB" sz="1800" kern="1200" err="1"/>
            <a:t>déplacement </a:t>
          </a:r>
          <a:r>
            <a:rPr lang="en-GB" sz="1800" kern="1200"/>
            <a:t>interne de plus de 1,9 million de </a:t>
          </a:r>
          <a:r>
            <a:rPr lang="en-GB" sz="1800" kern="1200" err="1"/>
            <a:t>personnes particulièrement </a:t>
          </a:r>
          <a:r>
            <a:rPr lang="en-GB" sz="1800" kern="1200"/>
            <a:t>des les zones rurales. Les </a:t>
          </a:r>
          <a:r>
            <a:rPr lang="en-GB" sz="1800" kern="1200" err="1"/>
            <a:t>conflits </a:t>
          </a:r>
          <a:r>
            <a:rPr lang="en-GB" sz="1800" kern="1200"/>
            <a:t>et le </a:t>
          </a:r>
          <a:r>
            <a:rPr lang="en-GB" sz="1800" kern="1200" err="1"/>
            <a:t>changement climatique ont rendu </a:t>
          </a:r>
          <a:r>
            <a:rPr lang="en-GB" sz="1800" kern="1200"/>
            <a:t>les services </a:t>
          </a:r>
          <a:r>
            <a:rPr lang="en-GB" sz="1800" kern="1200" err="1"/>
            <a:t>essentiels </a:t>
          </a:r>
          <a:r>
            <a:rPr lang="en-GB" sz="1800" kern="1200"/>
            <a:t>plus </a:t>
          </a:r>
          <a:r>
            <a:rPr lang="en-GB" sz="1800" kern="1200" err="1"/>
            <a:t>difficiles </a:t>
          </a:r>
          <a:r>
            <a:rPr lang="en-GB" sz="1800" kern="1200"/>
            <a:t>d</a:t>
          </a:r>
          <a:r>
            <a:rPr lang="en-GB" sz="1800" kern="1200" err="1"/>
            <a:t>'accès</a:t>
          </a:r>
          <a:r>
            <a:rPr lang="en-GB" sz="1800" kern="1200"/>
            <a:t>. </a:t>
          </a:r>
          <a:endParaRPr lang="en-US" sz="1800" kern="1200"/>
        </a:p>
      </dsp:txBody>
      <dsp:txXfrm>
        <a:off x="95368" y="97462"/>
        <a:ext cx="8953264" cy="1762881"/>
      </dsp:txXfrm>
    </dsp:sp>
    <dsp:sp modelId="{E8DF1309-A8E7-0E47-BAAA-0A56A56FC21A}">
      <dsp:nvSpPr>
        <dsp:cNvPr id="0" name=""/>
        <dsp:cNvSpPr/>
      </dsp:nvSpPr>
      <dsp:spPr>
        <a:xfrm>
          <a:off x="0" y="1968523"/>
          <a:ext cx="9144000" cy="1953617"/>
        </a:xfrm>
        <a:prstGeom prst="roundRect">
          <a:avLst/>
        </a:prstGeom>
        <a:solidFill>
          <a:schemeClr val="accent2">
            <a:hueOff val="-986600"/>
            <a:satOff val="-11418"/>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Au Niger, les conflits armés et la crise humanitaire prolongée complexe a provoqué le déplacement de près de 377 000 PDI. Les catastrophes naturelles s'intensifient et se diversifient, mettant en péril des vies et les moyens de subsistance. À ces crises complexe s'ajoutent le recent coup d'état politique de juillet 2023 avec le renversement du président élu du Niger par les forces de sécurité.</a:t>
          </a:r>
          <a:endParaRPr lang="en-US" sz="1800" kern="1200"/>
        </a:p>
      </dsp:txBody>
      <dsp:txXfrm>
        <a:off x="95368" y="2063891"/>
        <a:ext cx="8953264" cy="1762881"/>
      </dsp:txXfrm>
    </dsp:sp>
    <dsp:sp modelId="{6265FB67-1DF8-234E-803F-DD0078B6D972}">
      <dsp:nvSpPr>
        <dsp:cNvPr id="0" name=""/>
        <dsp:cNvSpPr/>
      </dsp:nvSpPr>
      <dsp:spPr>
        <a:xfrm>
          <a:off x="0" y="3888734"/>
          <a:ext cx="9144000" cy="1953617"/>
        </a:xfrm>
        <a:prstGeom prst="roundRect">
          <a:avLst/>
        </a:prstGeom>
        <a:solidFill>
          <a:schemeClr val="accent2">
            <a:hueOff val="-1973200"/>
            <a:satOff val="-22835"/>
            <a:lumOff val="-3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u="sng" kern="1200"/>
            <a:t>La crise </a:t>
          </a:r>
          <a:r>
            <a:rPr lang="en-GB" sz="1800" b="1" u="sng" kern="1200" err="1"/>
            <a:t>sécuritaire </a:t>
          </a:r>
          <a:r>
            <a:rPr lang="en-GB" sz="1800" b="1" u="sng" kern="1200"/>
            <a:t>au Sahel :</a:t>
          </a:r>
          <a:br>
            <a:rPr lang="en-GB" sz="1800" kern="1200"/>
          </a:br>
          <a:r>
            <a:rPr lang="en-GB" sz="1800" kern="1200"/>
            <a:t>La Fermeture de 11 100 écoles et </a:t>
          </a:r>
          <a:r>
            <a:rPr lang="en-GB" sz="1800" kern="1200" err="1"/>
            <a:t>renforcé l'attitude protectrice envers </a:t>
          </a:r>
          <a:r>
            <a:rPr lang="en-GB" sz="1800" kern="1200"/>
            <a:t>les filles</a:t>
          </a:r>
          <a:br>
            <a:rPr lang="en-GB" sz="1800" kern="1200"/>
          </a:br>
          <a:r>
            <a:rPr lang="en-GB" sz="1800" kern="1200" err="1"/>
            <a:t>L'augmentation spectaculaire </a:t>
          </a:r>
          <a:r>
            <a:rPr lang="en-GB" sz="1800" kern="1200"/>
            <a:t>des </a:t>
          </a:r>
          <a:r>
            <a:rPr lang="en-GB" sz="1800" kern="1200" err="1"/>
            <a:t>dépenses militaires </a:t>
          </a:r>
          <a:r>
            <a:rPr lang="en-GB" sz="1800" kern="1200"/>
            <a:t>et de </a:t>
          </a:r>
          <a:r>
            <a:rPr lang="en-GB" sz="1800" kern="1200" err="1"/>
            <a:t>sécurité </a:t>
          </a:r>
          <a:r>
            <a:rPr lang="en-GB" sz="1800" kern="1200"/>
            <a:t>a </a:t>
          </a:r>
          <a:r>
            <a:rPr lang="en-GB" sz="1800" kern="1200" err="1"/>
            <a:t>eu </a:t>
          </a:r>
          <a:r>
            <a:rPr lang="en-GB" sz="1800" kern="1200"/>
            <a:t>un impact </a:t>
          </a:r>
          <a:r>
            <a:rPr lang="en-GB" sz="1800" kern="1200" err="1"/>
            <a:t>négatif </a:t>
          </a:r>
          <a:r>
            <a:rPr lang="en-GB" sz="1800" kern="1200"/>
            <a:t>sur le </a:t>
          </a:r>
          <a:r>
            <a:rPr lang="en-GB" sz="1800" kern="1200" err="1"/>
            <a:t>financement </a:t>
          </a:r>
          <a:r>
            <a:rPr lang="en-GB" sz="1800" kern="1200"/>
            <a:t>des </a:t>
          </a:r>
          <a:r>
            <a:rPr lang="en-GB" sz="1800" kern="1200" err="1"/>
            <a:t>secteurs sociaux de </a:t>
          </a:r>
          <a:r>
            <a:rPr lang="en-GB" sz="1800" kern="1200"/>
            <a:t>base, </a:t>
          </a:r>
          <a:r>
            <a:rPr lang="en-GB" sz="1800" kern="1200" err="1"/>
            <a:t>notamment </a:t>
          </a:r>
          <a:r>
            <a:rPr lang="en-GB" sz="1800" kern="1200"/>
            <a:t>la protection de l'</a:t>
          </a:r>
          <a:r>
            <a:rPr lang="en-GB" sz="1800" kern="1200" err="1"/>
            <a:t>enfance</a:t>
          </a:r>
          <a:r>
            <a:rPr lang="en-GB" sz="1800" kern="1200"/>
            <a:t>, </a:t>
          </a:r>
          <a:r>
            <a:rPr lang="en-GB" sz="1800" kern="1200" err="1"/>
            <a:t>l'éducation </a:t>
          </a:r>
          <a:r>
            <a:rPr lang="en-GB" sz="1800" kern="1200"/>
            <a:t>d</a:t>
          </a:r>
          <a:r>
            <a:rPr lang="en-GB" sz="1800" kern="1200" err="1"/>
            <a:t>'urgence </a:t>
          </a:r>
          <a:r>
            <a:rPr lang="en-GB" sz="1800" kern="1200"/>
            <a:t>et la </a:t>
          </a:r>
          <a:r>
            <a:rPr lang="en-GB" sz="1800" kern="1200" err="1"/>
            <a:t>santé</a:t>
          </a:r>
          <a:r>
            <a:rPr lang="en-GB" sz="1800" kern="1200"/>
            <a:t>.</a:t>
          </a:r>
          <a:br>
            <a:rPr lang="en-GB" sz="1800" kern="1200"/>
          </a:br>
          <a:r>
            <a:rPr lang="en-GB" sz="1800" kern="1200" err="1"/>
            <a:t>L'abandon scolaire </a:t>
          </a:r>
          <a:r>
            <a:rPr lang="en-GB" sz="1800" kern="1200"/>
            <a:t>des filles </a:t>
          </a:r>
          <a:r>
            <a:rPr lang="en-GB" sz="1800" kern="1200" err="1"/>
            <a:t>en </a:t>
          </a:r>
          <a:r>
            <a:rPr lang="en-GB" sz="1800" kern="1200"/>
            <a:t>situation de crise a </a:t>
          </a:r>
          <a:r>
            <a:rPr lang="en-GB" sz="1800" kern="1200" err="1"/>
            <a:t>entraîné une </a:t>
          </a:r>
          <a:r>
            <a:rPr lang="en-GB" sz="1800" kern="1200"/>
            <a:t>augmentation des </a:t>
          </a:r>
          <a:r>
            <a:rPr lang="en-GB" sz="1800" kern="1200" err="1"/>
            <a:t>taux </a:t>
          </a:r>
          <a:r>
            <a:rPr lang="en-GB" sz="1800" kern="1200"/>
            <a:t>de </a:t>
          </a:r>
          <a:r>
            <a:rPr lang="en-GB" sz="1800" kern="1200" err="1"/>
            <a:t>mariage d'enfants </a:t>
          </a:r>
          <a:r>
            <a:rPr lang="en-GB" sz="1800" kern="1200"/>
            <a:t>dans les </a:t>
          </a:r>
          <a:r>
            <a:rPr lang="en-GB" sz="1800" kern="1200" err="1"/>
            <a:t>régions touchées </a:t>
          </a:r>
          <a:r>
            <a:rPr lang="en-GB" sz="1800" kern="1200"/>
            <a:t>par les </a:t>
          </a:r>
          <a:r>
            <a:rPr lang="en-GB" sz="1800" kern="1200" err="1"/>
            <a:t>conflits armés</a:t>
          </a:r>
          <a:endParaRPr lang="en-US" sz="1800" kern="1200"/>
        </a:p>
      </dsp:txBody>
      <dsp:txXfrm>
        <a:off x="95368" y="3984102"/>
        <a:ext cx="8953264" cy="17628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650F9-8BF8-274A-8F8E-F49AC95D4C8A}">
      <dsp:nvSpPr>
        <dsp:cNvPr id="0" name=""/>
        <dsp:cNvSpPr/>
      </dsp:nvSpPr>
      <dsp:spPr>
        <a:xfrm>
          <a:off x="0" y="2885"/>
          <a:ext cx="468052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5DF3EA-E231-B446-901B-37D19B970A04}">
      <dsp:nvSpPr>
        <dsp:cNvPr id="0" name=""/>
        <dsp:cNvSpPr/>
      </dsp:nvSpPr>
      <dsp:spPr>
        <a:xfrm>
          <a:off x="0" y="2885"/>
          <a:ext cx="4680520" cy="1968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t>9 </a:t>
          </a:r>
          <a:r>
            <a:rPr lang="en-GB" sz="1900" kern="1200" err="1"/>
            <a:t>jeunes </a:t>
          </a:r>
          <a:r>
            <a:rPr lang="en-GB" sz="1900" kern="1200"/>
            <a:t>chercheur.ses (6 femmes et 3 hommes) </a:t>
          </a:r>
          <a:r>
            <a:rPr lang="en-GB" sz="1900" kern="1200" err="1"/>
            <a:t>ont été sélectionnés </a:t>
          </a:r>
          <a:r>
            <a:rPr lang="en-GB" sz="1900" kern="1200"/>
            <a:t>au Niger et au Burkina Faso pour </a:t>
          </a:r>
          <a:r>
            <a:rPr lang="en-GB" sz="1900" kern="1200" err="1"/>
            <a:t>mener des </a:t>
          </a:r>
          <a:r>
            <a:rPr lang="en-GB" sz="1900" kern="1200"/>
            <a:t>études de </a:t>
          </a:r>
          <a:r>
            <a:rPr lang="en-GB" sz="1900" kern="1200" err="1"/>
            <a:t>cas contextuelles </a:t>
          </a:r>
          <a:r>
            <a:rPr lang="en-GB" sz="1900" kern="1200"/>
            <a:t>sur le </a:t>
          </a:r>
          <a:r>
            <a:rPr lang="en-GB" sz="1900" kern="1200" err="1"/>
            <a:t>mariage </a:t>
          </a:r>
          <a:r>
            <a:rPr lang="en-GB" sz="1900" kern="1200"/>
            <a:t>des enfants et l'</a:t>
          </a:r>
          <a:r>
            <a:rPr lang="en-GB" sz="1900" kern="1200" err="1"/>
            <a:t>éducation </a:t>
          </a:r>
          <a:r>
            <a:rPr lang="en-GB" sz="1900" kern="1200"/>
            <a:t>des filles, avec le </a:t>
          </a:r>
          <a:r>
            <a:rPr lang="en-GB" sz="1900" kern="1200" err="1"/>
            <a:t>soutien de </a:t>
          </a:r>
          <a:r>
            <a:rPr lang="en-GB" sz="1900" kern="1200"/>
            <a:t>LASDEL, un </a:t>
          </a:r>
          <a:r>
            <a:rPr lang="en-GB" sz="1900" kern="1200" err="1"/>
            <a:t>institut de </a:t>
          </a:r>
          <a:r>
            <a:rPr lang="en-GB" sz="1900" kern="1200"/>
            <a:t>recherche </a:t>
          </a:r>
          <a:r>
            <a:rPr lang="en-GB" sz="1900" kern="1200" err="1"/>
            <a:t>basé à </a:t>
          </a:r>
          <a:r>
            <a:rPr lang="en-GB" sz="1900" kern="1200"/>
            <a:t>Niamey</a:t>
          </a:r>
          <a:endParaRPr lang="en-US" sz="1900" kern="1200"/>
        </a:p>
      </dsp:txBody>
      <dsp:txXfrm>
        <a:off x="0" y="2885"/>
        <a:ext cx="4680520" cy="1968206"/>
      </dsp:txXfrm>
    </dsp:sp>
    <dsp:sp modelId="{7AEB56CB-B60D-974A-AE10-44455BE762F4}">
      <dsp:nvSpPr>
        <dsp:cNvPr id="0" name=""/>
        <dsp:cNvSpPr/>
      </dsp:nvSpPr>
      <dsp:spPr>
        <a:xfrm>
          <a:off x="0" y="1971091"/>
          <a:ext cx="468052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99F943-23DC-3646-ABB7-184E666EE208}">
      <dsp:nvSpPr>
        <dsp:cNvPr id="0" name=""/>
        <dsp:cNvSpPr/>
      </dsp:nvSpPr>
      <dsp:spPr>
        <a:xfrm>
          <a:off x="0" y="1971091"/>
          <a:ext cx="4680520" cy="1968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Ousseini Teoma Mamadou </a:t>
          </a:r>
          <a:r>
            <a:rPr lang="en-GB" sz="2000" kern="1200" err="1"/>
            <a:t>est </a:t>
          </a:r>
          <a:r>
            <a:rPr lang="en-GB" sz="2000" kern="1200"/>
            <a:t>un </a:t>
          </a:r>
          <a:r>
            <a:rPr lang="en-GB" sz="2000" kern="1200" err="1"/>
            <a:t>doctorant </a:t>
          </a:r>
          <a:r>
            <a:rPr lang="en-GB" sz="2000" kern="1200"/>
            <a:t>et </a:t>
          </a:r>
          <a:r>
            <a:rPr lang="en-GB" sz="2000" kern="1200" err="1"/>
            <a:t>jeune chercheur </a:t>
          </a:r>
          <a:r>
            <a:rPr lang="en-GB" sz="2000" kern="1200"/>
            <a:t>qui a </a:t>
          </a:r>
          <a:r>
            <a:rPr lang="en-GB" sz="2000" kern="1200" err="1"/>
            <a:t>exploré </a:t>
          </a:r>
          <a:r>
            <a:rPr lang="en-GB" sz="2000" kern="1200"/>
            <a:t>le </a:t>
          </a:r>
          <a:r>
            <a:rPr lang="en-GB" sz="2000" kern="1200" err="1"/>
            <a:t>déplacement forcé </a:t>
          </a:r>
          <a:r>
            <a:rPr lang="en-GB" sz="2000" kern="1200"/>
            <a:t>et </a:t>
          </a:r>
          <a:r>
            <a:rPr lang="en-GB" sz="2000" kern="1200" err="1"/>
            <a:t>l'expérience </a:t>
          </a:r>
          <a:r>
            <a:rPr lang="en-GB" sz="2000" kern="1200"/>
            <a:t>des filles non </a:t>
          </a:r>
          <a:r>
            <a:rPr lang="en-GB" sz="2000" kern="1200" err="1"/>
            <a:t>scolarisées à </a:t>
          </a:r>
          <a:r>
            <a:rPr lang="en-GB" sz="2000" kern="1200"/>
            <a:t>Torodi, au Niger. </a:t>
          </a:r>
        </a:p>
      </dsp:txBody>
      <dsp:txXfrm>
        <a:off x="0" y="1971091"/>
        <a:ext cx="4680520" cy="1968206"/>
      </dsp:txXfrm>
    </dsp:sp>
    <dsp:sp modelId="{9568FED0-642A-7E41-B001-E43895593885}">
      <dsp:nvSpPr>
        <dsp:cNvPr id="0" name=""/>
        <dsp:cNvSpPr/>
      </dsp:nvSpPr>
      <dsp:spPr>
        <a:xfrm>
          <a:off x="0" y="3939298"/>
          <a:ext cx="468052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28A420-1D30-D14C-982F-BAF046107D47}">
      <dsp:nvSpPr>
        <dsp:cNvPr id="0" name=""/>
        <dsp:cNvSpPr/>
      </dsp:nvSpPr>
      <dsp:spPr>
        <a:xfrm>
          <a:off x="0" y="3939298"/>
          <a:ext cx="4680520" cy="1968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Flora Koné </a:t>
          </a:r>
          <a:r>
            <a:rPr lang="en-GB" sz="2000" kern="1200" err="1"/>
            <a:t>est une jeune </a:t>
          </a:r>
          <a:r>
            <a:rPr lang="en-GB" sz="2000" kern="1200"/>
            <a:t>diplomate </a:t>
          </a:r>
          <a:r>
            <a:rPr lang="en-GB" sz="2000" kern="1200" err="1"/>
            <a:t>etchercheuse </a:t>
          </a:r>
          <a:r>
            <a:rPr lang="en-GB" sz="2000" kern="1200"/>
            <a:t>qui a </a:t>
          </a:r>
          <a:r>
            <a:rPr lang="en-GB" sz="2000" kern="1200" err="1"/>
            <a:t>mené </a:t>
          </a:r>
          <a:r>
            <a:rPr lang="en-GB" sz="2000" kern="1200"/>
            <a:t>des </a:t>
          </a:r>
          <a:r>
            <a:rPr lang="en-GB" sz="2000" kern="1200" err="1"/>
            <a:t>recherches </a:t>
          </a:r>
          <a:r>
            <a:rPr lang="en-GB" sz="2000" kern="1200"/>
            <a:t>sur l'</a:t>
          </a:r>
          <a:r>
            <a:rPr lang="en-GB" sz="2000" kern="1200" err="1"/>
            <a:t>impact de </a:t>
          </a:r>
          <a:r>
            <a:rPr lang="en-GB" sz="2000" kern="1200"/>
            <a:t>la crise </a:t>
          </a:r>
          <a:r>
            <a:rPr lang="en-GB" sz="2000" kern="1200" err="1"/>
            <a:t>sécuritaire </a:t>
          </a:r>
          <a:r>
            <a:rPr lang="en-GB" sz="2000" kern="1200"/>
            <a:t>sur la </a:t>
          </a:r>
          <a:r>
            <a:rPr lang="en-GB" sz="2000" kern="1200" err="1"/>
            <a:t>scolarisation des </a:t>
          </a:r>
          <a:r>
            <a:rPr lang="en-GB" sz="2000" kern="1200"/>
            <a:t>filles Pazani, </a:t>
          </a:r>
          <a:r>
            <a:rPr lang="en-GB" sz="2000" kern="1200" err="1"/>
            <a:t>en </a:t>
          </a:r>
          <a:r>
            <a:rPr lang="en-GB" sz="2000" kern="1200"/>
            <a:t>particulier sur le </a:t>
          </a:r>
          <a:r>
            <a:rPr lang="en-GB" sz="2000" kern="1200" err="1"/>
            <a:t>cas </a:t>
          </a:r>
          <a:r>
            <a:rPr lang="en-GB" sz="2000" kern="1200"/>
            <a:t>des filles </a:t>
          </a:r>
          <a:r>
            <a:rPr lang="en-GB" sz="2000" kern="1200" err="1"/>
            <a:t>déplacées </a:t>
          </a:r>
          <a:r>
            <a:rPr lang="en-GB" sz="2000" kern="1200"/>
            <a:t>internes au Burkina Faso. </a:t>
          </a:r>
          <a:endParaRPr lang="en-US" sz="2000" kern="1200"/>
        </a:p>
      </dsp:txBody>
      <dsp:txXfrm>
        <a:off x="0" y="3939298"/>
        <a:ext cx="4680520" cy="1968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70FCA-944A-4ED3-8640-47659D81AFF2}">
      <dsp:nvSpPr>
        <dsp:cNvPr id="0" name=""/>
        <dsp:cNvSpPr/>
      </dsp:nvSpPr>
      <dsp:spPr>
        <a:xfrm>
          <a:off x="314971" y="958223"/>
          <a:ext cx="973617" cy="97361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2A5FFB-96A1-4484-9644-B419FDA4749C}">
      <dsp:nvSpPr>
        <dsp:cNvPr id="0" name=""/>
        <dsp:cNvSpPr/>
      </dsp:nvSpPr>
      <dsp:spPr>
        <a:xfrm>
          <a:off x="522463" y="1165716"/>
          <a:ext cx="558632" cy="55863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0E2FCEF-631E-49A9-9FAC-12411F36002F}">
      <dsp:nvSpPr>
        <dsp:cNvPr id="0" name=""/>
        <dsp:cNvSpPr/>
      </dsp:nvSpPr>
      <dsp:spPr>
        <a:xfrm>
          <a:off x="3732" y="2235098"/>
          <a:ext cx="1596093" cy="3222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fr-FR" sz="1600" kern="1200">
              <a:latin typeface="+mn-lt"/>
            </a:rPr>
            <a:t>Renforcer les mécanismes de prise en charge des PDI en assurant l'enregistrement des déplacés internes vivant sur des sites officiels ou </a:t>
          </a:r>
          <a:r>
            <a:rPr lang="en-US" sz="1600" kern="1200">
              <a:latin typeface="+mn-lt"/>
            </a:rPr>
            <a:t>officieux </a:t>
          </a:r>
        </a:p>
      </dsp:txBody>
      <dsp:txXfrm>
        <a:off x="3732" y="2235098"/>
        <a:ext cx="1596093" cy="3222114"/>
      </dsp:txXfrm>
    </dsp:sp>
    <dsp:sp modelId="{FA961553-8A3B-4F1E-B35C-F99F027BABF0}">
      <dsp:nvSpPr>
        <dsp:cNvPr id="0" name=""/>
        <dsp:cNvSpPr/>
      </dsp:nvSpPr>
      <dsp:spPr>
        <a:xfrm>
          <a:off x="2190381" y="958223"/>
          <a:ext cx="973617" cy="97361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5369C5-1FC2-4214-BB04-0BADFC534AF1}">
      <dsp:nvSpPr>
        <dsp:cNvPr id="0" name=""/>
        <dsp:cNvSpPr/>
      </dsp:nvSpPr>
      <dsp:spPr>
        <a:xfrm>
          <a:off x="2397873" y="1165716"/>
          <a:ext cx="558632" cy="5586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D3BD45-3FF5-49F9-B330-28FD2A882041}">
      <dsp:nvSpPr>
        <dsp:cNvPr id="0" name=""/>
        <dsp:cNvSpPr/>
      </dsp:nvSpPr>
      <dsp:spPr>
        <a:xfrm>
          <a:off x="1879142" y="2235098"/>
          <a:ext cx="1596093" cy="3222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err="1">
              <a:latin typeface="+mn-lt"/>
            </a:rPr>
            <a:t>Renforcer </a:t>
          </a:r>
          <a:r>
            <a:rPr lang="en-US" sz="1500" kern="1200">
              <a:latin typeface="+mn-lt"/>
            </a:rPr>
            <a:t>la mise en oeuvre et le </a:t>
          </a:r>
          <a:r>
            <a:rPr lang="en-US" sz="1500" kern="1200" err="1">
              <a:latin typeface="+mn-lt"/>
            </a:rPr>
            <a:t>financement </a:t>
          </a:r>
          <a:r>
            <a:rPr lang="en-US" sz="1500" kern="1200">
              <a:latin typeface="+mn-lt"/>
            </a:rPr>
            <a:t>des politiques </a:t>
          </a:r>
          <a:r>
            <a:rPr lang="en-US" sz="1500" kern="1200" err="1">
              <a:latin typeface="+mn-lt"/>
            </a:rPr>
            <a:t>d'éducation </a:t>
          </a:r>
          <a:r>
            <a:rPr lang="en-US" sz="1500" kern="1200">
              <a:latin typeface="+mn-lt"/>
            </a:rPr>
            <a:t>d'</a:t>
          </a:r>
          <a:r>
            <a:rPr lang="en-US" sz="1500" kern="1200" err="1">
              <a:latin typeface="+mn-lt"/>
            </a:rPr>
            <a:t>urgence </a:t>
          </a:r>
          <a:r>
            <a:rPr lang="en-US" sz="1500" kern="1200">
              <a:latin typeface="+mn-lt"/>
            </a:rPr>
            <a:t>avec un </a:t>
          </a:r>
          <a:r>
            <a:rPr lang="en-US" sz="1500" kern="1200" err="1">
              <a:latin typeface="+mn-lt"/>
            </a:rPr>
            <a:t>accent </a:t>
          </a:r>
          <a:r>
            <a:rPr lang="en-US" sz="1500" kern="1200">
              <a:latin typeface="+mn-lt"/>
            </a:rPr>
            <a:t>sur </a:t>
          </a:r>
          <a:r>
            <a:rPr lang="en-US" sz="1500" kern="1200" err="1">
              <a:latin typeface="+mn-lt"/>
            </a:rPr>
            <a:t>une approche intégrée/trans-formatrice </a:t>
          </a:r>
          <a:r>
            <a:rPr lang="en-US" sz="1500" kern="1200">
              <a:latin typeface="+mn-lt"/>
            </a:rPr>
            <a:t>de genre en </a:t>
          </a:r>
          <a:r>
            <a:rPr lang="en-US" sz="1500" kern="1200" err="1">
              <a:latin typeface="+mn-lt"/>
            </a:rPr>
            <a:t>faveur </a:t>
          </a:r>
          <a:r>
            <a:rPr lang="en-US" sz="1500" kern="1200">
              <a:latin typeface="+mn-lt"/>
            </a:rPr>
            <a:t>des filles </a:t>
          </a:r>
          <a:r>
            <a:rPr lang="en-US" sz="1500" kern="1200" err="1">
              <a:latin typeface="+mn-lt"/>
            </a:rPr>
            <a:t>déplacées </a:t>
          </a:r>
          <a:r>
            <a:rPr lang="en-US" sz="1500" kern="1200">
              <a:latin typeface="+mn-lt"/>
            </a:rPr>
            <a:t>internes</a:t>
          </a:r>
        </a:p>
      </dsp:txBody>
      <dsp:txXfrm>
        <a:off x="1879142" y="2235098"/>
        <a:ext cx="1596093" cy="3222114"/>
      </dsp:txXfrm>
    </dsp:sp>
    <dsp:sp modelId="{65C9A971-22E9-2943-A488-35693AF033F2}">
      <dsp:nvSpPr>
        <dsp:cNvPr id="0" name=""/>
        <dsp:cNvSpPr/>
      </dsp:nvSpPr>
      <dsp:spPr>
        <a:xfrm>
          <a:off x="4065791" y="958223"/>
          <a:ext cx="973617" cy="97361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F9411B-F2C4-EE48-9561-A325DEC785E5}">
      <dsp:nvSpPr>
        <dsp:cNvPr id="0" name=""/>
        <dsp:cNvSpPr/>
      </dsp:nvSpPr>
      <dsp:spPr>
        <a:xfrm>
          <a:off x="4273283" y="1165716"/>
          <a:ext cx="558632" cy="558632"/>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B2B882-4CF4-F54F-BB5C-6B0716A23D71}">
      <dsp:nvSpPr>
        <dsp:cNvPr id="0" name=""/>
        <dsp:cNvSpPr/>
      </dsp:nvSpPr>
      <dsp:spPr>
        <a:xfrm>
          <a:off x="3754553" y="2235098"/>
          <a:ext cx="1596093" cy="3222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fr-FR" sz="1600" kern="1200">
              <a:effectLst/>
              <a:latin typeface="+mn-lt"/>
              <a:ea typeface="Calibri" panose="020F0502020204030204" pitchFamily="34" charset="0"/>
            </a:rPr>
            <a:t>VEILLER À UNE PRISE EN COMPTE RIGOUREUSE SYSTÉMATIQUE DES VOIX DES FILLES PDI DANS LES POLITIQUES ET PROGRAMMES</a:t>
          </a:r>
          <a:endParaRPr lang="en-GB" sz="1600" kern="1200">
            <a:latin typeface="+mn-lt"/>
          </a:endParaRPr>
        </a:p>
      </dsp:txBody>
      <dsp:txXfrm>
        <a:off x="3754553" y="2235098"/>
        <a:ext cx="1596093" cy="3222114"/>
      </dsp:txXfrm>
    </dsp:sp>
    <dsp:sp modelId="{0649DECD-7E86-F540-A152-CC4CB3A7CCE2}">
      <dsp:nvSpPr>
        <dsp:cNvPr id="0" name=""/>
        <dsp:cNvSpPr/>
      </dsp:nvSpPr>
      <dsp:spPr>
        <a:xfrm>
          <a:off x="5941201" y="958223"/>
          <a:ext cx="973617" cy="97361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0C5275-27A0-7640-AFEE-8E13BA694565}">
      <dsp:nvSpPr>
        <dsp:cNvPr id="0" name=""/>
        <dsp:cNvSpPr/>
      </dsp:nvSpPr>
      <dsp:spPr>
        <a:xfrm>
          <a:off x="6148693" y="1165716"/>
          <a:ext cx="558632" cy="558632"/>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B9533A-E12C-9B43-9F90-B98264D96F5F}">
      <dsp:nvSpPr>
        <dsp:cNvPr id="0" name=""/>
        <dsp:cNvSpPr/>
      </dsp:nvSpPr>
      <dsp:spPr>
        <a:xfrm>
          <a:off x="5629963" y="2235098"/>
          <a:ext cx="1596093" cy="3222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err="1"/>
            <a:t>Renforcer </a:t>
          </a:r>
          <a:r>
            <a:rPr lang="en-GB" sz="1600" kern="1200"/>
            <a:t>l'</a:t>
          </a:r>
          <a:r>
            <a:rPr lang="en-GB" sz="1600" kern="1200" err="1"/>
            <a:t>appui </a:t>
          </a:r>
          <a:r>
            <a:rPr lang="en-GB" sz="1600" kern="1200"/>
            <a:t>aux </a:t>
          </a:r>
          <a:r>
            <a:rPr lang="en-GB" sz="1600" kern="1200" err="1"/>
            <a:t>acteurs </a:t>
          </a:r>
          <a:r>
            <a:rPr lang="en-GB" sz="1600" kern="1200"/>
            <a:t>du </a:t>
          </a:r>
          <a:r>
            <a:rPr lang="en-GB" sz="1600" kern="1200" err="1"/>
            <a:t>secteur de l</a:t>
          </a:r>
          <a:r>
            <a:rPr lang="en-GB" sz="1600" kern="1200"/>
            <a:t>'</a:t>
          </a:r>
          <a:r>
            <a:rPr lang="en-GB" sz="1600" kern="1200" err="1"/>
            <a:t>éducation </a:t>
          </a:r>
          <a:r>
            <a:rPr lang="en-GB" sz="1600" kern="1200"/>
            <a:t>pour </a:t>
          </a:r>
          <a:r>
            <a:rPr lang="en-GB" sz="1600" kern="1200" err="1"/>
            <a:t>une meilleure </a:t>
          </a:r>
          <a:r>
            <a:rPr lang="en-GB" sz="1600" kern="1200"/>
            <a:t>prise en charge des filles PDI</a:t>
          </a:r>
        </a:p>
      </dsp:txBody>
      <dsp:txXfrm>
        <a:off x="5629963" y="2235098"/>
        <a:ext cx="1596093" cy="3222114"/>
      </dsp:txXfrm>
    </dsp:sp>
    <dsp:sp modelId="{6410FB40-339C-D241-80EE-EF77AB160EBA}">
      <dsp:nvSpPr>
        <dsp:cNvPr id="0" name=""/>
        <dsp:cNvSpPr/>
      </dsp:nvSpPr>
      <dsp:spPr>
        <a:xfrm>
          <a:off x="7816611" y="958223"/>
          <a:ext cx="973617" cy="973617"/>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D7D86C-14A1-CE45-A9F9-1ED6D5920C04}">
      <dsp:nvSpPr>
        <dsp:cNvPr id="0" name=""/>
        <dsp:cNvSpPr/>
      </dsp:nvSpPr>
      <dsp:spPr>
        <a:xfrm>
          <a:off x="8024103" y="1165716"/>
          <a:ext cx="558632" cy="558632"/>
        </a:xfrm>
        <a:prstGeom prst="rect">
          <a:avLst/>
        </a:prstGeom>
        <a:blipFill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28A579-36E7-4B42-BABF-82A72704153A}">
      <dsp:nvSpPr>
        <dsp:cNvPr id="0" name=""/>
        <dsp:cNvSpPr/>
      </dsp:nvSpPr>
      <dsp:spPr>
        <a:xfrm>
          <a:off x="7505373" y="2235098"/>
          <a:ext cx="1596093" cy="3222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err="1"/>
            <a:t>Intégrer </a:t>
          </a:r>
          <a:r>
            <a:rPr lang="en-GB" sz="1600" kern="1200"/>
            <a:t>la question de la </a:t>
          </a:r>
          <a:r>
            <a:rPr lang="en-GB" sz="1600" kern="1200" err="1"/>
            <a:t>santé mentale </a:t>
          </a:r>
          <a:r>
            <a:rPr lang="en-GB" sz="1600" kern="1200"/>
            <a:t>dans la </a:t>
          </a:r>
          <a:r>
            <a:rPr lang="en-GB" sz="1600" kern="1200" err="1"/>
            <a:t>réinsertion scolaire </a:t>
          </a:r>
          <a:r>
            <a:rPr lang="en-GB" sz="1600" kern="1200"/>
            <a:t>des enfants PDI</a:t>
          </a:r>
        </a:p>
      </dsp:txBody>
      <dsp:txXfrm>
        <a:off x="7505373" y="2235098"/>
        <a:ext cx="1596093" cy="32221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6AADD7-69F4-C044-9CE9-9861F01CC2D9}" type="datetimeFigureOut">
              <a:rPr lang="en-US" smtClean="0"/>
              <a:t>8/29/2023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D572A-4224-804C-B028-9BA1F7DBA7E1}" type="slidenum">
              <a:rPr lang="en-US" smtClean="0"/>
              <a:t>‹#›</a:t>
            </a:fld>
            <a:endParaRPr lang="en-US"/>
          </a:p>
        </p:txBody>
      </p:sp>
    </p:spTree>
    <p:extLst>
      <p:ext uri="{BB962C8B-B14F-4D97-AF65-F5344CB8AC3E}">
        <p14:creationId xmlns:p14="http://schemas.microsoft.com/office/powerpoint/2010/main" val="3263833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Lara ou Laia ?</a:t>
            </a:r>
          </a:p>
          <a:p>
            <a:pPr marL="171450" indent="-171450">
              <a:buFont typeface="Arial" panose="020B0604020202020204" pitchFamily="34" charset="0"/>
              <a:buChar char="•"/>
            </a:pPr>
            <a:r>
              <a:rPr lang="en-GB"/>
              <a:t>Si vous rencontrez des difficultés techniques, écrivez dans la boîte de dialogue (de préférence en portugais, français, </a:t>
            </a:r>
            <a:r>
              <a:rPr lang="en-GB" err="1"/>
              <a:t>espagnol </a:t>
            </a:r>
            <a:r>
              <a:rPr lang="en-GB"/>
              <a:t>ou anglais !) et un membre de notre équipe se fera un plaisir de vous aider.</a:t>
            </a:r>
          </a:p>
          <a:p>
            <a:pPr marL="171450" indent="-171450">
              <a:buFont typeface="Arial" panose="020B0604020202020204" pitchFamily="34" charset="0"/>
              <a:buChar char="•"/>
            </a:pPr>
            <a:r>
              <a:rPr lang="en-GB"/>
              <a:t>Vous pouvez également utiliser la boîte de dialogue pour poser des questions ou faire part de votre expérience. Et si vous avez une question à poser à l'un de nos panélistes, veuillez indiquer son nom.</a:t>
            </a:r>
          </a:p>
          <a:p>
            <a:endParaRPr lang="en-GB"/>
          </a:p>
        </p:txBody>
      </p:sp>
      <p:sp>
        <p:nvSpPr>
          <p:cNvPr id="4" name="Slide Number Placeholder 3"/>
          <p:cNvSpPr>
            <a:spLocks noGrp="1"/>
          </p:cNvSpPr>
          <p:nvPr>
            <p:ph type="sldNum" sz="quarter" idx="5"/>
          </p:nvPr>
        </p:nvSpPr>
        <p:spPr/>
        <p:txBody>
          <a:bodyPr/>
          <a:lstStyle/>
          <a:p>
            <a:fld id="{1BD7776B-E7D7-4D58-8998-0583436867E4}" type="slidenum">
              <a:rPr lang="en-GB" smtClean="0"/>
              <a:t>2</a:t>
            </a:fld>
            <a:endParaRPr lang="en-GB"/>
          </a:p>
        </p:txBody>
      </p:sp>
    </p:spTree>
    <p:extLst>
      <p:ext uri="{BB962C8B-B14F-4D97-AF65-F5344CB8AC3E}">
        <p14:creationId xmlns:p14="http://schemas.microsoft.com/office/powerpoint/2010/main" val="352206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600"/>
              </a:spcAft>
            </a:pPr>
            <a:r>
              <a:rPr lang="en-US" sz="1200">
                <a:effectLst/>
                <a:latin typeface="Calibri" panose="020F0502020204030204" pitchFamily="34" charset="0"/>
                <a:ea typeface="Calibri" panose="020F0502020204030204" pitchFamily="34" charset="0"/>
                <a:cs typeface="Times New Roman" panose="02020603050405020304" pitchFamily="18" charset="0"/>
              </a:rPr>
              <a:t>Un pré-test et un post-test ont été réalisés avec les adolescentes sur le programme d'études sur le mariage précoce. Deux cycles ont été réalisés avec 20 adolescentes par cycle, soit un total de 40 participantes. Les questions portaient sur trois domaines clés : Les </a:t>
            </a:r>
            <a:r>
              <a:rPr lang="en-US" sz="1200" b="1">
                <a:effectLst/>
                <a:latin typeface="Calibri" panose="020F0502020204030204" pitchFamily="34" charset="0"/>
                <a:ea typeface="Calibri" panose="020F0502020204030204" pitchFamily="34" charset="0"/>
                <a:cs typeface="Times New Roman" panose="02020603050405020304" pitchFamily="18" charset="0"/>
              </a:rPr>
              <a:t>normes et les attitudes</a:t>
            </a:r>
            <a:r>
              <a:rPr lang="en-US" sz="1200">
                <a:effectLst/>
                <a:latin typeface="Calibri" panose="020F0502020204030204" pitchFamily="34" charset="0"/>
                <a:ea typeface="Calibri" panose="020F0502020204030204" pitchFamily="34" charset="0"/>
                <a:cs typeface="Times New Roman" panose="02020603050405020304" pitchFamily="18" charset="0"/>
              </a:rPr>
              <a:t>, la </a:t>
            </a:r>
            <a:r>
              <a:rPr lang="en-US" sz="1200" b="1">
                <a:effectLst/>
                <a:latin typeface="Calibri" panose="020F0502020204030204" pitchFamily="34" charset="0"/>
                <a:ea typeface="Calibri" panose="020F0502020204030204" pitchFamily="34" charset="0"/>
                <a:cs typeface="Times New Roman" panose="02020603050405020304" pitchFamily="18" charset="0"/>
              </a:rPr>
              <a:t>connaissance du soutien et des services</a:t>
            </a:r>
            <a:r>
              <a:rPr lang="en-US" sz="1200">
                <a:effectLst/>
                <a:latin typeface="Calibri" panose="020F0502020204030204" pitchFamily="34" charset="0"/>
                <a:ea typeface="Calibri" panose="020F0502020204030204" pitchFamily="34" charset="0"/>
                <a:cs typeface="Times New Roman" panose="02020603050405020304" pitchFamily="18" charset="0"/>
              </a:rPr>
              <a:t>, et les </a:t>
            </a:r>
            <a:r>
              <a:rPr lang="en-US" sz="1200" b="1">
                <a:effectLst/>
                <a:latin typeface="Calibri" panose="020F0502020204030204" pitchFamily="34" charset="0"/>
                <a:ea typeface="Calibri" panose="020F0502020204030204" pitchFamily="34" charset="0"/>
                <a:cs typeface="Times New Roman" panose="02020603050405020304" pitchFamily="18" charset="0"/>
              </a:rPr>
              <a:t>relations</a:t>
            </a: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200" b="1" u="sng">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u="sng">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Normes et attitudes </a:t>
            </a:r>
            <a:r>
              <a:rPr lang="en-US" sz="1200" b="1" u="sng">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Ces questions portaient sur l'</a:t>
            </a:r>
            <a:r>
              <a:rPr lang="en-US" sz="1200" b="1">
                <a:effectLst/>
                <a:latin typeface="Calibri" panose="020F0502020204030204" pitchFamily="34" charset="0"/>
                <a:ea typeface="Calibri" panose="020F0502020204030204" pitchFamily="34" charset="0"/>
                <a:cs typeface="Times New Roman" panose="02020603050405020304" pitchFamily="18" charset="0"/>
              </a:rPr>
              <a:t>égalité, les opportunités, la contribution au mariage et les rôles dans le mariage</a:t>
            </a: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Les pourcentages globaux du pré-test (</a:t>
            </a: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60 %) et du post-test (97 %) ont augmenté de 37 %.</a:t>
            </a: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Par exemple, </a:t>
            </a:r>
            <a:r>
              <a:rPr lang="en-US" sz="1200">
                <a:effectLst/>
                <a:latin typeface="Calibri" panose="020F0502020204030204" pitchFamily="34" charset="0"/>
                <a:ea typeface="Calibri" panose="020F0502020204030204" pitchFamily="34" charset="0"/>
                <a:cs typeface="Times New Roman" panose="02020603050405020304" pitchFamily="18" charset="0"/>
              </a:rPr>
              <a:t>une question : Le </a:t>
            </a:r>
            <a:r>
              <a:rPr lang="en-US" sz="1200" b="1" u="sng">
                <a:effectLst/>
                <a:latin typeface="Calibri" panose="020F0502020204030204" pitchFamily="34" charset="0"/>
                <a:ea typeface="Calibri" panose="020F0502020204030204" pitchFamily="34" charset="0"/>
                <a:cs typeface="Times New Roman" panose="02020603050405020304" pitchFamily="18" charset="0"/>
              </a:rPr>
              <a:t>rôle d'une fille se limite au mariage, aux tâches ménagères et à la procréation </a:t>
            </a: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Pré-test </a:t>
            </a:r>
            <a:r>
              <a:rPr lang="en-US" sz="1200">
                <a:effectLst/>
                <a:latin typeface="Calibri" panose="020F0502020204030204" pitchFamily="34" charset="0"/>
                <a:ea typeface="Calibri" panose="020F0502020204030204" pitchFamily="34" charset="0"/>
                <a:cs typeface="Times New Roman" panose="02020603050405020304" pitchFamily="18" charset="0"/>
              </a:rPr>
              <a:t>: 48% tout à fait d'accord 5% plutôt d'accord = </a:t>
            </a: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53% </a:t>
            </a:r>
            <a:r>
              <a:rPr lang="en-US" sz="1200" b="1">
                <a:effectLst/>
                <a:latin typeface="Calibri" panose="020F0502020204030204" pitchFamily="34" charset="0"/>
                <a:ea typeface="Calibri" panose="020F0502020204030204" pitchFamily="34" charset="0"/>
                <a:cs typeface="Times New Roman" panose="02020603050405020304" pitchFamily="18" charset="0"/>
              </a:rPr>
              <a:t>d'accord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30% pas du tout d'accord 5% pas du tout d'accord = </a:t>
            </a: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35% pas d'accord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12% pas de réponse </a:t>
            </a:r>
          </a:p>
          <a:p>
            <a:pPr marL="0" marR="0">
              <a:lnSpc>
                <a:spcPct val="107000"/>
              </a:lnSpc>
              <a:spcBef>
                <a:spcPts val="0"/>
              </a:spcBef>
              <a:spcAft>
                <a:spcPts val="800"/>
              </a:spcAft>
            </a:pPr>
            <a:r>
              <a:rPr lang="en-US" sz="12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Post-test </a:t>
            </a:r>
            <a:r>
              <a:rPr lang="en-US" sz="1200">
                <a:effectLst/>
                <a:latin typeface="Calibri" panose="020F0502020204030204" pitchFamily="34" charset="0"/>
                <a:ea typeface="Calibri" panose="020F0502020204030204" pitchFamily="34" charset="0"/>
                <a:cs typeface="Times New Roman" panose="02020603050405020304" pitchFamily="18" charset="0"/>
              </a:rPr>
              <a:t>: 95% pas du tout d'accord 5% pas du tout d'accord = </a:t>
            </a: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100% pas d'accord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1" u="sng">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1" u="sng">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u="sng">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Connaissance de l'assistance et des services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L'accent a été mis sur le nombre d'endroits où les adolescentes peuvent se rendre pour demander de l'aide si elles ou quelqu'un qu'elles connaissent sont victimes de violence.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Pré-test </a:t>
            </a:r>
            <a:r>
              <a:rPr lang="en-US" sz="1200">
                <a:effectLst/>
                <a:latin typeface="Calibri" panose="020F0502020204030204" pitchFamily="34" charset="0"/>
                <a:ea typeface="Calibri" panose="020F0502020204030204" pitchFamily="34" charset="0"/>
                <a:cs typeface="Times New Roman" panose="02020603050405020304" pitchFamily="18" charset="0"/>
              </a:rPr>
              <a:t>: </a:t>
            </a:r>
            <a:r>
              <a:rPr lang="en-US" sz="1200" b="1">
                <a:effectLst/>
                <a:latin typeface="Calibri" panose="020F0502020204030204" pitchFamily="34" charset="0"/>
                <a:ea typeface="Calibri" panose="020F0502020204030204" pitchFamily="34" charset="0"/>
                <a:cs typeface="Times New Roman" panose="02020603050405020304" pitchFamily="18" charset="0"/>
              </a:rPr>
              <a:t>1.775 </a:t>
            </a:r>
            <a:r>
              <a:rPr lang="en-US" sz="1200">
                <a:effectLst/>
                <a:latin typeface="Calibri" panose="020F0502020204030204" pitchFamily="34" charset="0"/>
                <a:ea typeface="Calibri" panose="020F0502020204030204" pitchFamily="34" charset="0"/>
                <a:cs typeface="Times New Roman" panose="02020603050405020304" pitchFamily="18" charset="0"/>
              </a:rPr>
              <a:t>- Nombre moyen d'endroits où les filles chercheraient de l'aide si elles étaient victimes de violence </a:t>
            </a:r>
          </a:p>
          <a:p>
            <a:pPr marL="0" marR="0">
              <a:lnSpc>
                <a:spcPct val="107000"/>
              </a:lnSpc>
              <a:spcBef>
                <a:spcPts val="0"/>
              </a:spcBef>
              <a:spcAft>
                <a:spcPts val="800"/>
              </a:spcAft>
            </a:pPr>
            <a:r>
              <a:rPr lang="en-US" sz="1200" b="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               85% </a:t>
            </a:r>
            <a:r>
              <a:rPr lang="en-US" sz="1200">
                <a:effectLst/>
                <a:latin typeface="Calibri" panose="020F0502020204030204" pitchFamily="34" charset="0"/>
                <a:ea typeface="Calibri" panose="020F0502020204030204" pitchFamily="34" charset="0"/>
                <a:cs typeface="Times New Roman" panose="02020603050405020304" pitchFamily="18" charset="0"/>
              </a:rPr>
              <a:t>- % de filles qui connaissent au moins un endroit où s'adresser pour obtenir des services et de l'aide en cas de violence </a:t>
            </a:r>
          </a:p>
          <a:p>
            <a:pPr marL="0" marR="0">
              <a:lnSpc>
                <a:spcPct val="107000"/>
              </a:lnSpc>
              <a:spcBef>
                <a:spcPts val="0"/>
              </a:spcBef>
              <a:spcAft>
                <a:spcPts val="800"/>
              </a:spcAft>
            </a:pPr>
            <a:r>
              <a:rPr lang="en-US" sz="120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Post-test </a:t>
            </a:r>
            <a:r>
              <a:rPr lang="en-US" sz="1200" b="1">
                <a:effectLst/>
                <a:latin typeface="Calibri" panose="020F0502020204030204" pitchFamily="34" charset="0"/>
                <a:ea typeface="Calibri" panose="020F0502020204030204" pitchFamily="34" charset="0"/>
                <a:cs typeface="Times New Roman" panose="02020603050405020304" pitchFamily="18" charset="0"/>
              </a:rPr>
              <a:t>3.375 </a:t>
            </a:r>
            <a:r>
              <a:rPr lang="en-US" sz="1200">
                <a:effectLst/>
                <a:latin typeface="Calibri" panose="020F0502020204030204" pitchFamily="34" charset="0"/>
                <a:ea typeface="Calibri" panose="020F0502020204030204" pitchFamily="34" charset="0"/>
                <a:cs typeface="Times New Roman" panose="02020603050405020304" pitchFamily="18" charset="0"/>
              </a:rPr>
              <a:t>- Nombre moyen d'endroits signalés où les filles chercheraient du soutien si elles étaient victimes de violence </a:t>
            </a:r>
          </a:p>
          <a:p>
            <a:pPr marL="0" marR="0">
              <a:lnSpc>
                <a:spcPct val="107000"/>
              </a:lnSpc>
              <a:spcBef>
                <a:spcPts val="0"/>
              </a:spcBef>
              <a:spcAft>
                <a:spcPts val="800"/>
              </a:spcAft>
            </a:pPr>
            <a:r>
              <a:rPr lang="en-US" sz="1200" b="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               100% </a:t>
            </a:r>
            <a:r>
              <a:rPr lang="en-US" sz="1200">
                <a:effectLst/>
                <a:latin typeface="Calibri" panose="020F0502020204030204" pitchFamily="34" charset="0"/>
                <a:ea typeface="Calibri" panose="020F0502020204030204" pitchFamily="34" charset="0"/>
                <a:cs typeface="Times New Roman" panose="02020603050405020304" pitchFamily="18" charset="0"/>
              </a:rPr>
              <a:t>- % de filles qui connaissent au moins un endroit où s'adresser pour obtenir des services et du soutien en cas de violence </a:t>
            </a:r>
          </a:p>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La question suivante a également été posée aux adolescentes : "Quel type de soutien rechercheriez-vous ?". - </a:t>
            </a:r>
          </a:p>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Voici quelques-unes des réponses les plus fréquentes : Conseils, PSS, Conseils, Médical, Juridique et Matériel.</a:t>
            </a:r>
          </a:p>
          <a:p>
            <a:pPr marL="0" marR="0">
              <a:lnSpc>
                <a:spcPct val="107000"/>
              </a:lnSpc>
              <a:spcBef>
                <a:spcPts val="0"/>
              </a:spcBef>
              <a:spcAft>
                <a:spcPts val="0"/>
              </a:spcAft>
            </a:pPr>
            <a:r>
              <a:rPr lang="en-US" sz="1200" b="1"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1" u="sng">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1" u="sng">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u="sng">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Les relations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Ces questions portaient sur les relations avec les amis, les parents, les soignants et la belle-famille. Comment les adolescentes peuvent-elles prendre des décisions et donner leur avis dans le cadre de ces relations ? Et si elles se sentent valorisées par leur famille.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Le pourcentage du pré-test était de 51 % et celui du post-test de 84 %, soit une augmentation de 33 %.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Questions :</a:t>
            </a:r>
          </a:p>
          <a:p>
            <a:pPr marL="0" marR="0">
              <a:lnSpc>
                <a:spcPct val="107000"/>
              </a:lnSpc>
              <a:spcBef>
                <a:spcPts val="0"/>
              </a:spcBef>
              <a:spcAft>
                <a:spcPts val="800"/>
              </a:spcAft>
            </a:pPr>
            <a:r>
              <a:rPr lang="en-US" sz="1200" b="1" u="sng">
                <a:effectLst/>
                <a:latin typeface="Calibri" panose="020F0502020204030204" pitchFamily="34" charset="0"/>
                <a:ea typeface="Calibri" panose="020F0502020204030204" pitchFamily="34" charset="0"/>
                <a:cs typeface="Times New Roman" panose="02020603050405020304" pitchFamily="18" charset="0"/>
              </a:rPr>
              <a:t>Mon aide-soignant ne se sent pas à l'aise pour aborder avec moi des sujets difficiles.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Pré-test </a:t>
            </a:r>
            <a:r>
              <a:rPr lang="en-US" sz="1200">
                <a:effectLst/>
                <a:latin typeface="Calibri" panose="020F0502020204030204" pitchFamily="34" charset="0"/>
                <a:ea typeface="Calibri" panose="020F0502020204030204" pitchFamily="34" charset="0"/>
                <a:cs typeface="Times New Roman" panose="02020603050405020304" pitchFamily="18" charset="0"/>
              </a:rPr>
              <a:t>:     </a:t>
            </a: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63% tout à fait </a:t>
            </a:r>
            <a:r>
              <a:rPr lang="en-US" sz="1200" b="1">
                <a:effectLst/>
                <a:latin typeface="Calibri" panose="020F0502020204030204" pitchFamily="34" charset="0"/>
                <a:ea typeface="Calibri" panose="020F0502020204030204" pitchFamily="34" charset="0"/>
                <a:cs typeface="Times New Roman" panose="02020603050405020304" pitchFamily="18" charset="0"/>
              </a:rPr>
              <a:t>d'accord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23% ne sont pas du tout d'accord 3% ne sont pas du tout d'accord = </a:t>
            </a: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26% ne sont </a:t>
            </a:r>
            <a:r>
              <a:rPr lang="en-US" sz="1200" b="1">
                <a:effectLst/>
                <a:latin typeface="Calibri" panose="020F0502020204030204" pitchFamily="34" charset="0"/>
                <a:ea typeface="Calibri" panose="020F0502020204030204" pitchFamily="34" charset="0"/>
                <a:cs typeface="Times New Roman" panose="02020603050405020304" pitchFamily="18" charset="0"/>
              </a:rPr>
              <a:t>pas</a:t>
            </a: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 d'accord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Post-test </a:t>
            </a:r>
            <a:r>
              <a:rPr lang="en-US" sz="1200">
                <a:effectLst/>
                <a:latin typeface="Calibri" panose="020F0502020204030204" pitchFamily="34" charset="0"/>
                <a:ea typeface="Calibri" panose="020F0502020204030204" pitchFamily="34" charset="0"/>
                <a:cs typeface="Times New Roman" panose="02020603050405020304" pitchFamily="18" charset="0"/>
              </a:rPr>
              <a:t>: 25% tout à fait d'accord 5% plutôt d'accord = </a:t>
            </a: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30% d'accord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58% pas du tout d'</a:t>
            </a:r>
            <a:r>
              <a:rPr lang="en-US" sz="1200">
                <a:effectLst/>
                <a:latin typeface="Calibri" panose="020F0502020204030204" pitchFamily="34" charset="0"/>
                <a:ea typeface="Calibri" panose="020F0502020204030204" pitchFamily="34" charset="0"/>
                <a:cs typeface="Times New Roman" panose="02020603050405020304" pitchFamily="18" charset="0"/>
              </a:rPr>
              <a:t>accord 10% plutôt d'accord </a:t>
            </a:r>
            <a:r>
              <a:rPr lang="en-US" sz="1200" b="1">
                <a:effectLst/>
                <a:latin typeface="Calibri" panose="020F0502020204030204" pitchFamily="34" charset="0"/>
                <a:ea typeface="Calibri" panose="020F0502020204030204" pitchFamily="34" charset="0"/>
                <a:cs typeface="Times New Roman" panose="02020603050405020304" pitchFamily="18" charset="0"/>
              </a:rPr>
              <a:t>= </a:t>
            </a: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68% pas d'accord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Je parlerais à mon aide-soignant si j'avais besoin de soutien.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Pré-test </a:t>
            </a:r>
            <a:r>
              <a:rPr lang="en-US" sz="1200">
                <a:effectLst/>
                <a:latin typeface="Calibri" panose="020F0502020204030204" pitchFamily="34" charset="0"/>
                <a:ea typeface="Calibri" panose="020F0502020204030204" pitchFamily="34" charset="0"/>
                <a:cs typeface="Times New Roman" panose="02020603050405020304" pitchFamily="18" charset="0"/>
              </a:rPr>
              <a:t>:    55% tout à fait d'accord 13% plutôt d'accord = </a:t>
            </a: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68% d'accord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15% fortement en désaccord 5% plutôt en désaccord = </a:t>
            </a: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20% en </a:t>
            </a:r>
            <a:r>
              <a:rPr lang="en-US" sz="1200">
                <a:effectLst/>
                <a:latin typeface="Calibri" panose="020F0502020204030204" pitchFamily="34" charset="0"/>
                <a:ea typeface="Calibri" panose="020F0502020204030204" pitchFamily="34" charset="0"/>
                <a:cs typeface="Times New Roman" panose="02020603050405020304" pitchFamily="18" charset="0"/>
              </a:rPr>
              <a:t>désaccord </a:t>
            </a:r>
          </a:p>
          <a:p>
            <a:pPr marL="0" marR="0">
              <a:lnSpc>
                <a:spcPct val="107000"/>
              </a:lnSpc>
              <a:spcBef>
                <a:spcPts val="0"/>
              </a:spcBef>
              <a:spcAft>
                <a:spcPts val="800"/>
              </a:spcAft>
            </a:pP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Post-test </a:t>
            </a:r>
            <a:r>
              <a:rPr lang="en-US" sz="1200">
                <a:effectLst/>
                <a:latin typeface="Calibri" panose="020F0502020204030204" pitchFamily="34" charset="0"/>
                <a:ea typeface="Calibri" panose="020F0502020204030204" pitchFamily="34" charset="0"/>
                <a:cs typeface="Times New Roman" panose="02020603050405020304" pitchFamily="18" charset="0"/>
              </a:rPr>
              <a:t>: 88% tout à fait d'accord 10% plutôt d'accord = </a:t>
            </a: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98% d'accord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Dans l'ensemble, les adolescentes interrogées ont vu leurs pourcentages augmenter de 55% à 90% = 35% d'augmentation.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Le score total était de 28 points = 12 pour la sous-échelle des normes et des comportements + 16 pour la sous-échelle des relations. </a:t>
            </a:r>
          </a:p>
          <a:p>
            <a:endParaRPr lang="en-US"/>
          </a:p>
        </p:txBody>
      </p:sp>
      <p:sp>
        <p:nvSpPr>
          <p:cNvPr id="4" name="Slide Number Placeholder 3"/>
          <p:cNvSpPr>
            <a:spLocks noGrp="1"/>
          </p:cNvSpPr>
          <p:nvPr>
            <p:ph type="sldNum" sz="quarter" idx="5"/>
          </p:nvPr>
        </p:nvSpPr>
        <p:spPr/>
        <p:txBody>
          <a:bodyPr/>
          <a:lstStyle/>
          <a:p>
            <a:fld id="{53F8EC2F-7EDC-4E5F-A76B-AED6034E76CC}" type="slidenum">
              <a:rPr lang="en-US" smtClean="0"/>
              <a:t>13</a:t>
            </a:fld>
            <a:endParaRPr lang="en-US"/>
          </a:p>
        </p:txBody>
      </p:sp>
    </p:spTree>
    <p:extLst>
      <p:ext uri="{BB962C8B-B14F-4D97-AF65-F5344CB8AC3E}">
        <p14:creationId xmlns:p14="http://schemas.microsoft.com/office/powerpoint/2010/main" val="1274006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Au total, 45 participants ont pris part aux deux cycles du programme d'études des soignants, 25 femmes et 20 hommes. Les participants étaient des mères, des pères, des tantes, des oncles, des grands-mères et d'autres personnes (qui ont préféré ne pas le dire). </a:t>
            </a:r>
            <a:r>
              <a:rPr lang="en-US" sz="1200" b="1">
                <a:effectLst/>
                <a:latin typeface="Calibri" panose="020F0502020204030204" pitchFamily="34" charset="0"/>
                <a:ea typeface="Calibri" panose="020F0502020204030204" pitchFamily="34" charset="0"/>
                <a:cs typeface="Times New Roman" panose="02020603050405020304" pitchFamily="18" charset="0"/>
              </a:rPr>
              <a:t>Les questions portaient sur les normes et les attitudes - les rôles de genre et la violence à l'égard des femmes et des filles, les relations et la connaissance du soutien et des services.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1" u="sng">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u="sng">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Normes et attitudes </a:t>
            </a:r>
            <a:r>
              <a:rPr lang="en-US" sz="12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Rôles des hommes et des femmes </a:t>
            </a:r>
            <a:r>
              <a:rPr lang="en-US" sz="1200">
                <a:effectLst/>
                <a:latin typeface="Calibri" panose="020F0502020204030204" pitchFamily="34" charset="0"/>
                <a:ea typeface="Calibri" panose="020F0502020204030204" pitchFamily="34" charset="0"/>
                <a:cs typeface="Times New Roman" panose="02020603050405020304" pitchFamily="18" charset="0"/>
              </a:rPr>
              <a:t>(noté sur 12 points - chaque question 3 points)</a:t>
            </a: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Pourcentage moyen de pré-test 67% et de post-test 88%.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Les </a:t>
            </a:r>
            <a:r>
              <a:rPr lang="en-US" sz="1200" b="1">
                <a:effectLst/>
                <a:latin typeface="Calibri" panose="020F0502020204030204" pitchFamily="34" charset="0"/>
                <a:ea typeface="Calibri" panose="020F0502020204030204" pitchFamily="34" charset="0"/>
                <a:cs typeface="Times New Roman" panose="02020603050405020304" pitchFamily="18" charset="0"/>
              </a:rPr>
              <a:t>questions portaient sur l</a:t>
            </a:r>
            <a:r>
              <a:rPr lang="en-US" sz="1200">
                <a:effectLst/>
                <a:latin typeface="Calibri" panose="020F0502020204030204" pitchFamily="34" charset="0"/>
                <a:ea typeface="Calibri" panose="020F0502020204030204" pitchFamily="34" charset="0"/>
                <a:cs typeface="Times New Roman" panose="02020603050405020304" pitchFamily="18" charset="0"/>
              </a:rPr>
              <a:t>'</a:t>
            </a:r>
            <a:r>
              <a:rPr lang="en-US" sz="1200" b="1">
                <a:effectLst/>
                <a:latin typeface="Calibri" panose="020F0502020204030204" pitchFamily="34" charset="0"/>
                <a:ea typeface="Calibri" panose="020F0502020204030204" pitchFamily="34" charset="0"/>
                <a:cs typeface="Times New Roman" panose="02020603050405020304" pitchFamily="18" charset="0"/>
              </a:rPr>
              <a:t>obéissance aux maris, l'égalité et l'investissement entre les garçons et les filles, l'amitié, la santé sexuelle et génésique, le rôle et les responsabilités des filles, et le rôle des hommes dans les responsabilités liées aux enfants.</a:t>
            </a:r>
          </a:p>
          <a:p>
            <a:pPr marL="0" marR="0">
              <a:lnSpc>
                <a:spcPct val="107000"/>
              </a:lnSpc>
              <a:spcBef>
                <a:spcPts val="0"/>
              </a:spcBef>
              <a:spcAft>
                <a:spcPts val="800"/>
              </a:spcAft>
            </a:pP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Les femmes doivent toujours faire ce que leur mari leur dit.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Pré-test </a:t>
            </a:r>
            <a:r>
              <a:rPr lang="en-US" sz="1200" b="1">
                <a:effectLst/>
                <a:latin typeface="Calibri" panose="020F0502020204030204" pitchFamily="34" charset="0"/>
                <a:ea typeface="Calibri" panose="020F0502020204030204" pitchFamily="34" charset="0"/>
                <a:cs typeface="Times New Roman" panose="02020603050405020304" pitchFamily="18" charset="0"/>
              </a:rPr>
              <a:t>:    </a:t>
            </a:r>
            <a:r>
              <a:rPr lang="en-US" sz="1200">
                <a:effectLst/>
                <a:latin typeface="Calibri" panose="020F0502020204030204" pitchFamily="34" charset="0"/>
                <a:ea typeface="Calibri" panose="020F0502020204030204" pitchFamily="34" charset="0"/>
                <a:cs typeface="Times New Roman" panose="02020603050405020304" pitchFamily="18" charset="0"/>
              </a:rPr>
              <a:t>74% tout à fait d'accord 15% plutôt d'accord </a:t>
            </a:r>
            <a:r>
              <a:rPr lang="en-US" sz="12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89% d'accord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10% plutôt en désaccord </a:t>
            </a:r>
            <a:r>
              <a:rPr lang="en-US" sz="12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10% en désaccord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Post-test </a:t>
            </a:r>
            <a:r>
              <a:rPr lang="en-US" sz="1200">
                <a:effectLst/>
                <a:latin typeface="Calibri" panose="020F0502020204030204" pitchFamily="34" charset="0"/>
                <a:ea typeface="Calibri" panose="020F0502020204030204" pitchFamily="34" charset="0"/>
                <a:cs typeface="Times New Roman" panose="02020603050405020304" pitchFamily="18" charset="0"/>
              </a:rPr>
              <a:t>:  7% tout à fait d'accord 18% plutôt d'accord = </a:t>
            </a: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25% d'accord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69% ne sont pas du tout d'accord 4% ne sont pas du tout d'accord = </a:t>
            </a: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73% ne sont pas d'accord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Répartition des hommes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Pré-test :    72% tout à fait d'accord 28% plutôt d'accord = 100% d'accord</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Post-test :  10% tout à fait d'accord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70% pas du tout d'accord 20% plutôt d'accord = </a:t>
            </a:r>
            <a:r>
              <a:rPr lang="en-US" sz="1200" b="1">
                <a:effectLst/>
                <a:latin typeface="Calibri" panose="020F0502020204030204" pitchFamily="34" charset="0"/>
                <a:ea typeface="Calibri" panose="020F0502020204030204" pitchFamily="34" charset="0"/>
                <a:cs typeface="Times New Roman" panose="02020603050405020304" pitchFamily="18" charset="0"/>
              </a:rPr>
              <a:t>90% d'accord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Résultat intéressant : Les filles devraient pouvoir accéder à des informations sur la santé sexuelle et génésique même si elles ne sont pas mariées.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Pré-test </a:t>
            </a:r>
            <a:r>
              <a:rPr lang="en-US" sz="1200">
                <a:effectLst/>
                <a:latin typeface="Calibri" panose="020F0502020204030204" pitchFamily="34" charset="0"/>
                <a:ea typeface="Calibri" panose="020F0502020204030204" pitchFamily="34" charset="0"/>
                <a:cs typeface="Times New Roman" panose="02020603050405020304" pitchFamily="18" charset="0"/>
              </a:rPr>
              <a:t>: 80% tout à fait d'accord 2% plutôt d'accord = </a:t>
            </a:r>
            <a:r>
              <a:rPr lang="en-US" sz="1200" b="1">
                <a:effectLst/>
                <a:latin typeface="Calibri" panose="020F0502020204030204" pitchFamily="34" charset="0"/>
                <a:ea typeface="Calibri" panose="020F0502020204030204" pitchFamily="34" charset="0"/>
                <a:cs typeface="Times New Roman" panose="02020603050405020304" pitchFamily="18" charset="0"/>
              </a:rPr>
              <a:t>82% </a:t>
            </a:r>
            <a:r>
              <a:rPr lang="en-US" sz="1200">
                <a:effectLst/>
                <a:latin typeface="Calibri" panose="020F0502020204030204" pitchFamily="34" charset="0"/>
                <a:ea typeface="Calibri" panose="020F0502020204030204" pitchFamily="34" charset="0"/>
                <a:cs typeface="Times New Roman" panose="02020603050405020304" pitchFamily="18" charset="0"/>
              </a:rPr>
              <a:t>d'accord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13% pas du tout d'accord 2% pas du tout d'accord = </a:t>
            </a:r>
            <a:r>
              <a:rPr lang="en-US" sz="1200" b="1">
                <a:effectLst/>
                <a:latin typeface="Calibri" panose="020F0502020204030204" pitchFamily="34" charset="0"/>
                <a:ea typeface="Calibri" panose="020F0502020204030204" pitchFamily="34" charset="0"/>
                <a:cs typeface="Times New Roman" panose="02020603050405020304" pitchFamily="18" charset="0"/>
              </a:rPr>
              <a:t>15% pas d'accord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2% Préfère ne pas répondre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Post-test </a:t>
            </a:r>
            <a:r>
              <a:rPr lang="en-US" sz="1200">
                <a:effectLst/>
                <a:latin typeface="Calibri" panose="020F0502020204030204" pitchFamily="34" charset="0"/>
                <a:ea typeface="Calibri" panose="020F0502020204030204" pitchFamily="34" charset="0"/>
                <a:cs typeface="Times New Roman" panose="02020603050405020304" pitchFamily="18" charset="0"/>
              </a:rPr>
              <a:t>: 80% tout à fait d'accord 2% plutôt d'accord = </a:t>
            </a:r>
            <a:r>
              <a:rPr lang="en-US" sz="1200" b="1">
                <a:effectLst/>
                <a:latin typeface="Calibri" panose="020F0502020204030204" pitchFamily="34" charset="0"/>
                <a:ea typeface="Calibri" panose="020F0502020204030204" pitchFamily="34" charset="0"/>
                <a:cs typeface="Times New Roman" panose="02020603050405020304" pitchFamily="18" charset="0"/>
              </a:rPr>
              <a:t>82% d'accord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11% pas du tout d'accord 7% pas du tout d'accord = </a:t>
            </a:r>
            <a:r>
              <a:rPr lang="en-US" sz="1200" b="1">
                <a:effectLst/>
                <a:latin typeface="Calibri" panose="020F0502020204030204" pitchFamily="34" charset="0"/>
                <a:ea typeface="Calibri" panose="020F0502020204030204" pitchFamily="34" charset="0"/>
                <a:cs typeface="Times New Roman" panose="02020603050405020304" pitchFamily="18" charset="0"/>
              </a:rPr>
              <a:t>18% pas d'accord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Répartition des sexes </a:t>
            </a:r>
            <a:r>
              <a:rPr lang="en-US" sz="120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Femmes :  Pré-test : 72% tout à fait d'accord 24% pas du tout d'accord 4% pas de réponse  </a:t>
            </a:r>
          </a:p>
          <a:p>
            <a:pPr marL="0" marR="0" indent="45720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Post-test : 64% tout à fait d'accord 4% plutôt d'accord 20% tout à fait en désaccord 12% en désaccord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68% sont d'accord / 32% ne sont pas d'accord </a:t>
            </a:r>
            <a:r>
              <a:rPr lang="en-US" sz="1200" b="1">
                <a:effectLst/>
                <a:latin typeface="Calibri" panose="020F0502020204030204" pitchFamily="34" charset="0"/>
                <a:ea typeface="Calibri" panose="020F0502020204030204" pitchFamily="34" charset="0"/>
                <a:cs typeface="Times New Roman" panose="02020603050405020304" pitchFamily="18" charset="0"/>
              </a:rPr>
              <a:t>Le pourcentage d'accord a baissé pour les femmes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Hommes : Pré-test : 90% tout à fait d'accord 5% plutôt d'accord = 95% d'accord / 5% plutôt pas d'accord</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Post-test : 100% tout à fait d'accord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b="1" u="sng">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Normes et attitudes </a:t>
            </a:r>
            <a:r>
              <a:rPr lang="en-US" sz="1200" b="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 Violence à l'égard des femmes et des filles </a:t>
            </a:r>
            <a:r>
              <a:rPr lang="en-US" sz="1200">
                <a:effectLst/>
                <a:latin typeface="Calibri" panose="020F0502020204030204" pitchFamily="34" charset="0"/>
                <a:ea typeface="Calibri" panose="020F0502020204030204" pitchFamily="34" charset="0"/>
                <a:cs typeface="Times New Roman" panose="02020603050405020304" pitchFamily="18" charset="0"/>
              </a:rPr>
              <a:t>(noté sur 21 points, chaque question valant 3 points).</a:t>
            </a:r>
          </a:p>
          <a:p>
            <a:pPr marL="0" marR="0">
              <a:lnSpc>
                <a:spcPct val="200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Les questions portaient sur la culpabilisation de la victime, l'entretien avec une personne de confiance, la prise de décision concernant le mariage, la violence physique et émotionnelle, et les filles handicapées. </a:t>
            </a: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Moyennes globales : pré-test 57% et post-test 91%, soit une augmentation de 34%.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Si une adolescente est victime de violence, c'est généralement parce qu'elle a pris une mauvaise décision.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Pré-test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18% tout à fait d'accord 14% plutôt d'accord = </a:t>
            </a:r>
            <a:r>
              <a:rPr lang="en-US" sz="1200" b="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32% d'accord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61% ne sont pas du tout d'accord 7% ne sont pas du tout d'accord = </a:t>
            </a:r>
            <a:r>
              <a:rPr lang="en-US" sz="1200" b="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68% ne sont pas d'accord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Post-test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7% sont tout à fait d'accord</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84% pas du tout d'accord 9% pas du tout d'accord = </a:t>
            </a:r>
            <a:r>
              <a:rPr lang="en-US" sz="1200" b="1">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93% pas d'accord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Il est possible qu'un couple ait une bonne relation même si le mari frappe parfois sa femme.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Pré-test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33% tout à fait d'accord 7% plutôt d'accord = </a:t>
            </a:r>
            <a:r>
              <a:rPr lang="en-US" sz="1200" b="1">
                <a:effectLst/>
                <a:latin typeface="Calibri" panose="020F0502020204030204" pitchFamily="34" charset="0"/>
                <a:ea typeface="Calibri" panose="020F0502020204030204" pitchFamily="34" charset="0"/>
                <a:cs typeface="Times New Roman" panose="02020603050405020304" pitchFamily="18" charset="0"/>
              </a:rPr>
              <a:t>40% d'accord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51% pas du tout d'accord 9% pas du tout d'accord = </a:t>
            </a:r>
            <a:r>
              <a:rPr lang="en-US" sz="1200" b="1">
                <a:effectLst/>
                <a:latin typeface="Calibri" panose="020F0502020204030204" pitchFamily="34" charset="0"/>
                <a:ea typeface="Calibri" panose="020F0502020204030204" pitchFamily="34" charset="0"/>
                <a:cs typeface="Times New Roman" panose="02020603050405020304" pitchFamily="18" charset="0"/>
              </a:rPr>
              <a:t>60% pas d'accord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Post-test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13% tout à fait d'accord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84% pas du tout d'accord 2% pas du tout d'accord = </a:t>
            </a:r>
            <a:r>
              <a:rPr lang="en-US" sz="1200" b="1">
                <a:effectLst/>
                <a:latin typeface="Calibri" panose="020F0502020204030204" pitchFamily="34" charset="0"/>
                <a:ea typeface="Calibri" panose="020F0502020204030204" pitchFamily="34" charset="0"/>
                <a:cs typeface="Times New Roman" panose="02020603050405020304" pitchFamily="18" charset="0"/>
              </a:rPr>
              <a:t>86% </a:t>
            </a:r>
            <a:r>
              <a:rPr lang="en-US" sz="1200">
                <a:effectLst/>
                <a:latin typeface="Calibri" panose="020F0502020204030204" pitchFamily="34" charset="0"/>
                <a:ea typeface="Calibri" panose="020F0502020204030204" pitchFamily="34" charset="0"/>
                <a:cs typeface="Times New Roman" panose="02020603050405020304" pitchFamily="18" charset="0"/>
              </a:rPr>
              <a:t>pas</a:t>
            </a:r>
            <a:r>
              <a:rPr lang="en-US" sz="1200" b="1">
                <a:effectLst/>
                <a:latin typeface="Calibri" panose="020F0502020204030204" pitchFamily="34" charset="0"/>
                <a:ea typeface="Calibri" panose="020F0502020204030204" pitchFamily="34" charset="0"/>
                <a:cs typeface="Times New Roman" panose="02020603050405020304" pitchFamily="18" charset="0"/>
              </a:rPr>
              <a:t> d'accord </a:t>
            </a: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u="sng">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Relations </a:t>
            </a:r>
            <a:r>
              <a:rPr lang="en-US" sz="1200">
                <a:effectLst/>
                <a:latin typeface="Calibri" panose="020F0502020204030204" pitchFamily="34" charset="0"/>
                <a:ea typeface="Calibri" panose="020F0502020204030204" pitchFamily="34" charset="0"/>
                <a:cs typeface="Times New Roman" panose="02020603050405020304" pitchFamily="18" charset="0"/>
              </a:rPr>
              <a:t>(sous-échelle notée sur 6 points, chaque question valant 3 points</a:t>
            </a: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Cette étude s'est intéressée à la relation entre les soignants et les filles/adolescentes.</a:t>
            </a: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Je ne me sens pas à l'aise pour aborder des sujets difficiles avec ma fille.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Pré-test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40% tout à fait d'accord 20% plutôt d'accord = </a:t>
            </a: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60% d'accord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38% ne sont pas du tout d'accord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2% pas de réponse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Post-test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20% tout à fait d'accord 4% plutôt d'accord = </a:t>
            </a: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24% d'accord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67% pas du tout d'accord 9% pas du tout d'accord = </a:t>
            </a: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76% </a:t>
            </a:r>
            <a:r>
              <a:rPr lang="en-US" sz="1200">
                <a:effectLst/>
                <a:latin typeface="Calibri" panose="020F0502020204030204" pitchFamily="34" charset="0"/>
                <a:ea typeface="Calibri" panose="020F0502020204030204" pitchFamily="34" charset="0"/>
                <a:cs typeface="Times New Roman" panose="02020603050405020304" pitchFamily="18" charset="0"/>
              </a:rPr>
              <a:t>pas</a:t>
            </a:r>
            <a:r>
              <a:rPr lang="en-US" sz="1200" b="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 d'accord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Connaissance de l'assistance et des services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Pré-test </a:t>
            </a:r>
            <a:r>
              <a:rPr lang="en-US" sz="1200">
                <a:effectLst/>
                <a:latin typeface="Calibri" panose="020F0502020204030204" pitchFamily="34" charset="0"/>
                <a:ea typeface="Calibri" panose="020F0502020204030204" pitchFamily="34" charset="0"/>
                <a:cs typeface="Times New Roman" panose="02020603050405020304" pitchFamily="18" charset="0"/>
              </a:rPr>
              <a:t>: </a:t>
            </a:r>
            <a:r>
              <a:rPr lang="en-US" sz="1200" b="1">
                <a:effectLst/>
                <a:latin typeface="Calibri" panose="020F0502020204030204" pitchFamily="34" charset="0"/>
                <a:ea typeface="Calibri" panose="020F0502020204030204" pitchFamily="34" charset="0"/>
                <a:cs typeface="Times New Roman" panose="02020603050405020304" pitchFamily="18" charset="0"/>
              </a:rPr>
              <a:t>100 % des aidants connaissent au moins un endroit où s'adresser pour obtenir des services et du soutien si leur fille est victime de violence.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Post-test </a:t>
            </a:r>
            <a:r>
              <a:rPr lang="en-US" sz="1200" b="1">
                <a:effectLst/>
                <a:latin typeface="Calibri" panose="020F0502020204030204" pitchFamily="34" charset="0"/>
                <a:ea typeface="Calibri" panose="020F0502020204030204" pitchFamily="34" charset="0"/>
                <a:cs typeface="Times New Roman" panose="02020603050405020304" pitchFamily="18" charset="0"/>
              </a:rPr>
              <a:t>100% des aidants connaissent au moins un endroit où s'adresser pour obtenir des services et du soutien si leur fille est victime de </a:t>
            </a:r>
            <a:r>
              <a:rPr lang="en-US" sz="1200">
                <a:effectLst/>
                <a:latin typeface="Calibri" panose="020F0502020204030204" pitchFamily="34" charset="0"/>
                <a:ea typeface="Calibri" panose="020F0502020204030204" pitchFamily="34" charset="0"/>
                <a:cs typeface="Times New Roman" panose="02020603050405020304" pitchFamily="18" charset="0"/>
              </a:rPr>
              <a:t>violence. </a:t>
            </a:r>
          </a:p>
          <a:p>
            <a:pPr marL="0" marR="0">
              <a:lnSpc>
                <a:spcPct val="107000"/>
              </a:lnSpc>
              <a:spcBef>
                <a:spcPts val="0"/>
              </a:spcBef>
              <a:spcAft>
                <a:spcPts val="800"/>
              </a:spcAft>
            </a:pPr>
            <a:endPar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Pré-test : 2,31 Nombre moyen d'endroits </a:t>
            </a:r>
            <a:r>
              <a:rPr lang="en-US" sz="1200">
                <a:effectLst/>
                <a:latin typeface="Calibri" panose="020F0502020204030204" pitchFamily="34" charset="0"/>
                <a:ea typeface="Calibri" panose="020F0502020204030204" pitchFamily="34" charset="0"/>
                <a:cs typeface="Times New Roman" panose="02020603050405020304" pitchFamily="18" charset="0"/>
              </a:rPr>
              <a:t>signalés où les aidants se sentiraient à l'aise pour que leurs filles recherchent un soutien</a:t>
            </a:r>
          </a:p>
          <a:p>
            <a:pPr marL="0" marR="0">
              <a:lnSpc>
                <a:spcPct val="107000"/>
              </a:lnSpc>
              <a:spcBef>
                <a:spcPts val="0"/>
              </a:spcBef>
              <a:spcAft>
                <a:spcPts val="800"/>
              </a:spcAft>
            </a:pPr>
            <a:r>
              <a:rPr lang="en-US" sz="12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Post-test : 3,24 Nombre moyen d'endroits </a:t>
            </a:r>
            <a:r>
              <a:rPr lang="en-US" sz="1200">
                <a:effectLst/>
                <a:latin typeface="Calibri" panose="020F0502020204030204" pitchFamily="34" charset="0"/>
                <a:ea typeface="Calibri" panose="020F0502020204030204" pitchFamily="34" charset="0"/>
                <a:cs typeface="Times New Roman" panose="02020603050405020304" pitchFamily="18" charset="0"/>
              </a:rPr>
              <a:t>où les aidants se sentiraient à l'aise pour que leurs filles cherchent du soutien</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Parmi les réponses les plus fréquentes, on trouve les suivantes : Centre des femmes, responsables d'église, centre de santé/travailleurs, soignants de ces sessions.</a:t>
            </a:r>
          </a:p>
          <a:p>
            <a:pPr marL="0" marR="0">
              <a:lnSpc>
                <a:spcPct val="107000"/>
              </a:lnSpc>
              <a:spcBef>
                <a:spcPts val="0"/>
              </a:spcBef>
              <a:spcAft>
                <a:spcPts val="800"/>
              </a:spcAft>
            </a:pP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Dans l'ensemble, les pourcentages du pré-test sont de 60 % et ceux du post-test de 88 %, soit une augmentation de 28 %.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La note totale était de 48 points </a:t>
            </a: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n-US" sz="1200">
                <a:effectLst/>
                <a:latin typeface="Calibri" panose="020F0502020204030204" pitchFamily="34" charset="0"/>
                <a:ea typeface="Calibri" panose="020F0502020204030204" pitchFamily="34" charset="0"/>
                <a:cs typeface="Times New Roman" panose="02020603050405020304" pitchFamily="18" charset="0"/>
              </a:rPr>
              <a:t>21 de la sous-échelle des rôles de genre </a:t>
            </a: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n-US" sz="1200">
                <a:effectLst/>
                <a:latin typeface="Calibri" panose="020F0502020204030204" pitchFamily="34" charset="0"/>
                <a:ea typeface="Calibri" panose="020F0502020204030204" pitchFamily="34" charset="0"/>
                <a:cs typeface="Times New Roman" panose="02020603050405020304" pitchFamily="18" charset="0"/>
              </a:rPr>
              <a:t>21 de la </a:t>
            </a:r>
            <a:r>
              <a:rPr lang="en-US" sz="1200" err="1">
                <a:effectLst/>
                <a:latin typeface="Calibri" panose="020F0502020204030204" pitchFamily="34" charset="0"/>
                <a:ea typeface="Calibri" panose="020F0502020204030204" pitchFamily="34" charset="0"/>
                <a:cs typeface="Times New Roman" panose="02020603050405020304" pitchFamily="18" charset="0"/>
              </a:rPr>
              <a:t>sous-échelle </a:t>
            </a:r>
            <a:r>
              <a:rPr lang="en-US" sz="1200">
                <a:effectLst/>
                <a:latin typeface="Calibri" panose="020F0502020204030204" pitchFamily="34" charset="0"/>
                <a:ea typeface="Calibri" panose="020F0502020204030204" pitchFamily="34" charset="0"/>
                <a:cs typeface="Times New Roman" panose="02020603050405020304" pitchFamily="18" charset="0"/>
              </a:rPr>
              <a:t>Violence</a:t>
            </a: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n-US" sz="1200">
                <a:effectLst/>
                <a:latin typeface="Calibri" panose="020F0502020204030204" pitchFamily="34" charset="0"/>
                <a:ea typeface="Calibri" panose="020F0502020204030204" pitchFamily="34" charset="0"/>
                <a:cs typeface="Times New Roman" panose="02020603050405020304" pitchFamily="18" charset="0"/>
              </a:rPr>
              <a:t>6 de la sous-échelle des relations)</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endParaRPr lang="en-US" b="0"/>
          </a:p>
        </p:txBody>
      </p:sp>
      <p:sp>
        <p:nvSpPr>
          <p:cNvPr id="4" name="Slide Number Placeholder 3"/>
          <p:cNvSpPr>
            <a:spLocks noGrp="1"/>
          </p:cNvSpPr>
          <p:nvPr>
            <p:ph type="sldNum" sz="quarter" idx="5"/>
          </p:nvPr>
        </p:nvSpPr>
        <p:spPr/>
        <p:txBody>
          <a:bodyPr/>
          <a:lstStyle/>
          <a:p>
            <a:fld id="{53F8EC2F-7EDC-4E5F-A76B-AED6034E76CC}" type="slidenum">
              <a:rPr lang="en-US" smtClean="0"/>
              <a:t>14</a:t>
            </a:fld>
            <a:endParaRPr lang="en-US"/>
          </a:p>
        </p:txBody>
      </p:sp>
    </p:spTree>
    <p:extLst>
      <p:ext uri="{BB962C8B-B14F-4D97-AF65-F5344CB8AC3E}">
        <p14:creationId xmlns:p14="http://schemas.microsoft.com/office/powerpoint/2010/main" val="720824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solidFill>
                <a:schemeClr val="bg1"/>
              </a:solidFill>
            </a:endParaRPr>
          </a:p>
        </p:txBody>
      </p:sp>
      <p:sp>
        <p:nvSpPr>
          <p:cNvPr id="4" name="Slide Number Placeholder 3"/>
          <p:cNvSpPr>
            <a:spLocks noGrp="1"/>
          </p:cNvSpPr>
          <p:nvPr>
            <p:ph type="sldNum" sz="quarter" idx="10"/>
          </p:nvPr>
        </p:nvSpPr>
        <p:spPr/>
        <p:txBody>
          <a:bodyPr/>
          <a:lstStyle/>
          <a:p>
            <a:fld id="{7F1CD36D-728D-493F-8A00-3CBDAA9D52CF}" type="slidenum">
              <a:rPr lang="en-US" smtClean="0"/>
              <a:t>15</a:t>
            </a:fld>
            <a:endParaRPr lang="en-US"/>
          </a:p>
        </p:txBody>
      </p:sp>
    </p:spTree>
    <p:extLst>
      <p:ext uri="{BB962C8B-B14F-4D97-AF65-F5344CB8AC3E}">
        <p14:creationId xmlns:p14="http://schemas.microsoft.com/office/powerpoint/2010/main" val="4149439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Leçons apprises : Participation des hommes soignants et développement des conversations communautaires</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Difficultés liées à l'identification du bon prestataire de soins</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Ne peut pas travailler avec des filles seules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3F8EC2F-7EDC-4E5F-A76B-AED6034E76CC}" type="slidenum">
              <a:rPr lang="en-US" smtClean="0"/>
              <a:t>16</a:t>
            </a:fld>
            <a:endParaRPr lang="en-US"/>
          </a:p>
        </p:txBody>
      </p:sp>
    </p:spTree>
    <p:extLst>
      <p:ext uri="{BB962C8B-B14F-4D97-AF65-F5344CB8AC3E}">
        <p14:creationId xmlns:p14="http://schemas.microsoft.com/office/powerpoint/2010/main" val="3231815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a:t>Lire bio des jeunes chercheur.ses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D5898-0D71-514A-9495-967E68659D67}" type="slidenum">
              <a:rPr kumimoji="0" lang="en-FR" sz="1200" b="0" i="0" u="none" strike="noStrike" kern="1200" cap="none" spc="0" normalizeH="0" baseline="0" noProof="0" smtClean="0">
                <a:ln>
                  <a:noFill/>
                </a:ln>
                <a:solidFill>
                  <a:prstClr val="black"/>
                </a:solidFill>
                <a:effectLst/>
                <a:uLnTx/>
                <a:uFillTx/>
                <a:latin typeface="Calibri" panose="020F0502020204030204"/>
                <a:ea typeface="+mn-ea"/>
                <a:cs typeface="+mn-cs"/>
              </a:rPr>
              <a:t>21</a:t>
            </a:fld>
            <a:endParaRPr kumimoji="0" lang="en-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127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Kola</a:t>
            </a:r>
          </a:p>
        </p:txBody>
      </p:sp>
      <p:sp>
        <p:nvSpPr>
          <p:cNvPr id="4" name="Slide Number Placeholder 3"/>
          <p:cNvSpPr>
            <a:spLocks noGrp="1"/>
          </p:cNvSpPr>
          <p:nvPr>
            <p:ph type="sldNum" sz="quarter" idx="5"/>
          </p:nvPr>
        </p:nvSpPr>
        <p:spPr/>
        <p:txBody>
          <a:bodyPr/>
          <a:lstStyle/>
          <a:p>
            <a:fld id="{1BD7776B-E7D7-4D58-8998-0583436867E4}" type="slidenum">
              <a:rPr lang="en-GB" smtClean="0"/>
              <a:t>29</a:t>
            </a:fld>
            <a:endParaRPr lang="en-GB"/>
          </a:p>
        </p:txBody>
      </p:sp>
    </p:spTree>
    <p:extLst>
      <p:ext uri="{BB962C8B-B14F-4D97-AF65-F5344CB8AC3E}">
        <p14:creationId xmlns:p14="http://schemas.microsoft.com/office/powerpoint/2010/main" val="3568034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F8EC2F-7EDC-4E5F-A76B-AED6034E76CC}" type="slidenum">
              <a:rPr lang="en-US" smtClean="0"/>
              <a:t>5</a:t>
            </a:fld>
            <a:endParaRPr lang="en-US"/>
          </a:p>
        </p:txBody>
      </p:sp>
    </p:spTree>
    <p:extLst>
      <p:ext uri="{BB962C8B-B14F-4D97-AF65-F5344CB8AC3E}">
        <p14:creationId xmlns:p14="http://schemas.microsoft.com/office/powerpoint/2010/main" val="3386508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Girl Shine est un modèle de programme et un ensemble de ressources qui visent à soutenir, protéger et autonomiser les adolescentes dans les situations humanitaires. (Modèle de programme à l'écran)</a:t>
            </a:r>
          </a:p>
          <a:p>
            <a:pPr marL="171450" indent="-171450">
              <a:buFont typeface="Arial" panose="020B0604020202020204" pitchFamily="34" charset="0"/>
              <a:buChar char="•"/>
            </a:pPr>
            <a:r>
              <a:rPr lang="en-US"/>
              <a:t>Le modèle de programme de Girl Shine vise à faciliter la création d'un espace sûr pour les filles - un espace qui est conscient des normes patriarcales et qui les remet activement en question. Girl Shine vise à cultiver (1) un espace qui permet aux filles de savoir qu'elles ne sont pas à blâmer pour les violences qui leur sont infligées, (2) un espace qui s'appuie sur le pouvoir et le potentiel des filles, et (3) un espace qui encourage les filles à réfléchir à la manière dont elles veulent façonner leur propre avenir. Le modèle de programme prévoit également de s'engager avec les soignants et la communauté au sens large sur les sujets suivants : les droits sexuels et reproductifs des adolescentes, les normes de genre, la sécurité des filles et d'autres questions que les filles nous ont dit être importantes pour elles. </a:t>
            </a:r>
          </a:p>
          <a:p>
            <a:pPr marL="285750" indent="-285750">
              <a:buFont typeface="Arial" panose="020B0604020202020204" pitchFamily="34" charset="0"/>
              <a:buChar char="•"/>
            </a:pPr>
            <a:endParaRPr lang="en-US" sz="1800">
              <a:solidFill>
                <a:srgbClr val="000000"/>
              </a:solidFill>
              <a:effectLst/>
              <a:latin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a:solidFill>
                  <a:srgbClr val="000000"/>
                </a:solidFill>
                <a:effectLst/>
                <a:latin typeface="Calibri" panose="020F0502020204030204" pitchFamily="34" charset="0"/>
                <a:cs typeface="Arial" panose="020B0604020202020204" pitchFamily="34" charset="0"/>
              </a:rPr>
              <a:t>Il est mis en œuvre dans plus de 34 pays à travers le monde par nos équipes WPE (ainsi que par des </a:t>
            </a:r>
            <a:r>
              <a:rPr lang="en-US" sz="1800" err="1">
                <a:solidFill>
                  <a:srgbClr val="000000"/>
                </a:solidFill>
                <a:effectLst/>
                <a:latin typeface="Calibri" panose="020F0502020204030204" pitchFamily="34" charset="0"/>
                <a:cs typeface="Arial" panose="020B0604020202020204" pitchFamily="34" charset="0"/>
              </a:rPr>
              <a:t>organisations </a:t>
            </a:r>
            <a:r>
              <a:rPr lang="en-US" sz="1800">
                <a:solidFill>
                  <a:srgbClr val="000000"/>
                </a:solidFill>
                <a:effectLst/>
                <a:latin typeface="Calibri" panose="020F0502020204030204" pitchFamily="34" charset="0"/>
                <a:cs typeface="Arial" panose="020B0604020202020204" pitchFamily="34" charset="0"/>
              </a:rPr>
              <a:t>externes), notamment dans les communautés d'accueil, les personnes déplacées et les réfugiés en milieu rural et semi-urbain, y compris dans les camps.</a:t>
            </a:r>
          </a:p>
          <a:p>
            <a:endParaRPr lang="en-US" sz="1800">
              <a:solidFill>
                <a:srgbClr val="000000"/>
              </a:solidFill>
              <a:effectLst/>
              <a:latin typeface="Calibri" panose="020F0502020204030204" pitchFamily="34" charset="0"/>
              <a:cs typeface="Arial" panose="020B0604020202020204" pitchFamily="34" charset="0"/>
            </a:endParaRPr>
          </a:p>
          <a:p>
            <a:r>
              <a:rPr lang="en-US"/>
              <a:t>Girl Shine peut être pris en compte dans :  </a:t>
            </a:r>
          </a:p>
          <a:p>
            <a:pPr marL="171450" indent="-171450">
              <a:buFont typeface="Arial" panose="020B0604020202020204" pitchFamily="34" charset="0"/>
              <a:buChar char="•"/>
            </a:pPr>
            <a:r>
              <a:rPr lang="en-US"/>
              <a:t>Situations d'urgence et d'après-conflit </a:t>
            </a:r>
          </a:p>
          <a:p>
            <a:pPr marL="171450" indent="-171450">
              <a:buFont typeface="Arial" panose="020B0604020202020204" pitchFamily="34" charset="0"/>
              <a:buChar char="•"/>
            </a:pPr>
            <a:r>
              <a:rPr lang="en-US"/>
              <a:t>Lorsque les besoins primaires de la population sont satisfaits </a:t>
            </a:r>
          </a:p>
          <a:p>
            <a:pPr marL="171450" indent="-171450">
              <a:buFont typeface="Arial" panose="020B0604020202020204" pitchFamily="34" charset="0"/>
              <a:buChar char="•"/>
            </a:pPr>
            <a:r>
              <a:rPr lang="en-US"/>
              <a:t>Là où les services d'intervention en cas de violence liée au sexe sont pleinement établis </a:t>
            </a:r>
          </a:p>
          <a:p>
            <a:pPr marL="171450" indent="-171450">
              <a:buFont typeface="Arial" panose="020B0604020202020204" pitchFamily="34" charset="0"/>
              <a:buChar char="•"/>
            </a:pPr>
            <a:r>
              <a:rPr lang="en-US"/>
              <a:t>Lorsque les adolescentes sont suffisamment stables pour participer régulièrement aux groupes de compétences de vie </a:t>
            </a:r>
          </a:p>
          <a:p>
            <a:endParaRPr lang="en-US"/>
          </a:p>
          <a:p>
            <a:r>
              <a:rPr lang="en-US"/>
              <a:t>Girl Shine peut être envisagé lorsque : </a:t>
            </a:r>
          </a:p>
          <a:p>
            <a:pPr marL="171450" indent="-171450">
              <a:buFont typeface="Arial" panose="020B0604020202020204" pitchFamily="34" charset="0"/>
              <a:buChar char="•"/>
            </a:pPr>
            <a:r>
              <a:rPr lang="en-US"/>
              <a:t>Les agents chargés des dossiers de violence liée au sexe ont été formés à la gestion des cas de violence liée au sexe et à la prise en charge des enfants victimes d'abus sexuels (CCS).  </a:t>
            </a:r>
          </a:p>
          <a:p>
            <a:pPr marL="171450" indent="-171450">
              <a:buFont typeface="Arial" panose="020B0604020202020204" pitchFamily="34" charset="0"/>
              <a:buChar char="•"/>
            </a:pPr>
            <a:r>
              <a:rPr lang="en-US"/>
              <a:t>Le personnel et les jeunes femmes encadrant le programme d'apprentissage de la vie ont été formés aux concepts fondamentaux de la violence liée au sexe.</a:t>
            </a:r>
          </a:p>
        </p:txBody>
      </p:sp>
      <p:sp>
        <p:nvSpPr>
          <p:cNvPr id="4" name="Slide Number Placeholder 3"/>
          <p:cNvSpPr>
            <a:spLocks noGrp="1"/>
          </p:cNvSpPr>
          <p:nvPr>
            <p:ph type="sldNum" sz="quarter" idx="5"/>
          </p:nvPr>
        </p:nvSpPr>
        <p:spPr/>
        <p:txBody>
          <a:bodyPr/>
          <a:lstStyle/>
          <a:p>
            <a:fld id="{624FFB71-E2BC-4CC9-B2DB-C620CD9420D8}" type="slidenum">
              <a:rPr lang="en-US" smtClean="0"/>
              <a:t>6</a:t>
            </a:fld>
            <a:endParaRPr lang="en-US"/>
          </a:p>
        </p:txBody>
      </p:sp>
    </p:spTree>
    <p:extLst>
      <p:ext uri="{BB962C8B-B14F-4D97-AF65-F5344CB8AC3E}">
        <p14:creationId xmlns:p14="http://schemas.microsoft.com/office/powerpoint/2010/main" val="77472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Il y a quelques années, Girl Shine a fait l'objet de quelques mises à jour afin de renforcer l'objectif sur le mariage précoce (à la fois la prévention et la réponse).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Nous avons mené une étude formative en Ouganda et au Liban (2018) pour nous aider à façonner les mises à jour de Girl Shine. Nous avons constaté que certains des principaux moteurs contribuant à la SE dans les deux contextes étaient :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Inégalité entre les hommes et les femmes </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Normes sociales strictes sur le moment où une fille doit se marier</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Rupture de la relation entre les filles et les personnes qui s'occupent d'elles</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Les soignants en tant que décideurs influents en matière de mariage</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Stress et incertitude économiques</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Conditions de vie exiguës</a:t>
            </a:r>
          </a:p>
          <a:p>
            <a:pPr marL="0" marR="0" lvl="0" indent="0">
              <a:lnSpc>
                <a:spcPct val="107000"/>
              </a:lnSpc>
              <a:spcBef>
                <a:spcPts val="0"/>
              </a:spcBef>
              <a:spcAft>
                <a:spcPts val="800"/>
              </a:spcAft>
              <a:buFont typeface="Wingdings" panose="05000000000000000000" pitchFamily="2" charset="2"/>
              <a:buNone/>
              <a:tabLst>
                <a:tab pos="4572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La violence liée au sexe a également été décrite comme très fréquente et l'accès des filles à des services adaptés aux adolescentes était limité. </a:t>
            </a:r>
          </a:p>
          <a:p>
            <a:endParaRPr lang="en-US"/>
          </a:p>
        </p:txBody>
      </p:sp>
      <p:sp>
        <p:nvSpPr>
          <p:cNvPr id="4" name="Slide Number Placeholder 3"/>
          <p:cNvSpPr>
            <a:spLocks noGrp="1"/>
          </p:cNvSpPr>
          <p:nvPr>
            <p:ph type="sldNum" sz="quarter" idx="5"/>
          </p:nvPr>
        </p:nvSpPr>
        <p:spPr/>
        <p:txBody>
          <a:bodyPr/>
          <a:lstStyle/>
          <a:p>
            <a:fld id="{53F8EC2F-7EDC-4E5F-A76B-AED6034E76CC}" type="slidenum">
              <a:rPr lang="en-US" smtClean="0"/>
              <a:t>7</a:t>
            </a:fld>
            <a:endParaRPr lang="en-US"/>
          </a:p>
        </p:txBody>
      </p:sp>
    </p:spTree>
    <p:extLst>
      <p:ext uri="{BB962C8B-B14F-4D97-AF65-F5344CB8AC3E}">
        <p14:creationId xmlns:p14="http://schemas.microsoft.com/office/powerpoint/2010/main" val="2896899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b="0" u="none">
                <a:effectLst/>
                <a:latin typeface="Calibri" panose="020F0502020204030204" pitchFamily="34" charset="0"/>
                <a:ea typeface="Calibri" panose="020F0502020204030204" pitchFamily="34" charset="0"/>
                <a:cs typeface="Times New Roman" panose="02020603050405020304" pitchFamily="18" charset="0"/>
              </a:rPr>
              <a:t>À la suite de l'étude formative, nous avons développé une série de nouveaux outils qui sont inclus dans Girl Shine, en mettant l'accent sur la prévention des mariages précoces et en répondant aux besoins des filles mariées.  </a:t>
            </a:r>
          </a:p>
          <a:p>
            <a:pPr marL="0" marR="0">
              <a:lnSpc>
                <a:spcPct val="107000"/>
              </a:lnSpc>
              <a:spcBef>
                <a:spcPts val="0"/>
              </a:spcBef>
              <a:spcAft>
                <a:spcPts val="0"/>
              </a:spcAft>
            </a:pPr>
            <a:endParaRPr lang="en-US" sz="1100" b="0" u="none">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0" u="none">
                <a:effectLst/>
                <a:latin typeface="Calibri" panose="020F0502020204030204" pitchFamily="34" charset="0"/>
                <a:ea typeface="Calibri" panose="020F0502020204030204" pitchFamily="34" charset="0"/>
                <a:cs typeface="Times New Roman" panose="02020603050405020304" pitchFamily="18" charset="0"/>
              </a:rPr>
              <a:t>**Mettre l'accent sur les outils qui peuvent être utilisés par les participants qui n'ont pas été formés à la GS pour les aider à renforcer leur travail actuel.</a:t>
            </a:r>
          </a:p>
          <a:p>
            <a:pPr marL="0" marR="0">
              <a:lnSpc>
                <a:spcPct val="107000"/>
              </a:lnSpc>
              <a:spcBef>
                <a:spcPts val="0"/>
              </a:spcBef>
              <a:spcAft>
                <a:spcPts val="0"/>
              </a:spcAft>
            </a:pPr>
            <a:endParaRPr lang="en-US" sz="1100" b="1" u="sng">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u="sng">
                <a:effectLst/>
                <a:latin typeface="Calibri" panose="020F0502020204030204" pitchFamily="34" charset="0"/>
                <a:ea typeface="Calibri" panose="020F0502020204030204" pitchFamily="34" charset="0"/>
                <a:cs typeface="Times New Roman" panose="02020603050405020304" pitchFamily="18" charset="0"/>
              </a:rPr>
              <a:t>Partie 2A : Programme d'études pour les filles : </a:t>
            </a:r>
          </a:p>
          <a:p>
            <a:pPr marL="171450" marR="0" indent="-171450">
              <a:lnSpc>
                <a:spcPct val="107000"/>
              </a:lnSpc>
              <a:spcBef>
                <a:spcPts val="0"/>
              </a:spcBef>
              <a:spcAft>
                <a:spcPts val="0"/>
              </a:spcAft>
              <a:buFont typeface="Arial" panose="020B0604020202020204" pitchFamily="34" charset="0"/>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Deux composantes : une pour les filles mariées et non mariées comprenant 16 sessions</a:t>
            </a:r>
          </a:p>
          <a:p>
            <a:pPr marL="171450" indent="-171450">
              <a:buFont typeface="Arial" panose="020B0604020202020204" pitchFamily="34" charset="0"/>
              <a:buChar char="•"/>
            </a:pPr>
            <a:r>
              <a:rPr lang="en-US" sz="1100"/>
              <a:t>Nous nous attendons à ce que l'intervention contribue non seulement à retarder le mariage, mais aussi à renforcer les compétences et les connaissances des filles non mariées dans un certain nombre de domaines, en améliorant leur connaissance des risques du mariage précoce, en fournissant des informations sur les droits en matière de santé sexuelle et reproductive, en aidant les filles et les personnes qui s'occupent d'elles à trouver des alternatives au mariage, en aidant les filles et les personnes qui s'occupent d'elles à renforcer les relations entre elles, et en développant le soutien social et la solidarité entre les filles.</a:t>
            </a:r>
          </a:p>
          <a:p>
            <a:pPr marL="171450" indent="-171450">
              <a:buFont typeface="Arial" panose="020B0604020202020204" pitchFamily="34" charset="0"/>
              <a:buChar char="•"/>
            </a:pPr>
            <a:r>
              <a:rPr lang="en-US" sz="1100"/>
              <a:t>En outre, le programme fournit aux filles mariées des informations sur leur corps et des conseils sur la manière d'influencer les décisions qui affectent leur vie. Il apportera également un soutien aux filles et aux soignants afin de renforcer leurs relations et d'encourager la solidarité entre les filles, de sorte que les filles mariées disposent d'un système de soutien solide.</a:t>
            </a:r>
          </a:p>
          <a:p>
            <a:pPr marL="1143000" marR="0" lvl="2" indent="-228600">
              <a:lnSpc>
                <a:spcPct val="107000"/>
              </a:lnSpc>
              <a:spcBef>
                <a:spcPts val="0"/>
              </a:spcBef>
              <a:spcAft>
                <a:spcPts val="0"/>
              </a:spcAft>
              <a:buFont typeface="Arial" panose="020B0604020202020204" pitchFamily="34" charset="0"/>
              <a:buChar char="•"/>
              <a:tabLst>
                <a:tab pos="1371600" algn="l"/>
              </a:tabLs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37160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b="1" u="sng">
                <a:effectLst/>
                <a:latin typeface="Calibri" panose="020F0502020204030204" pitchFamily="34" charset="0"/>
                <a:ea typeface="Calibri" panose="020F0502020204030204" pitchFamily="34" charset="0"/>
                <a:cs typeface="Times New Roman" panose="02020603050405020304" pitchFamily="18" charset="0"/>
              </a:rPr>
              <a:t>Partie 3A : Programme d'études pour les soignants </a:t>
            </a: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171450" marR="0" indent="-171450">
              <a:lnSpc>
                <a:spcPct val="107000"/>
              </a:lnSpc>
              <a:spcBef>
                <a:spcPts val="0"/>
              </a:spcBef>
              <a:spcAft>
                <a:spcPts val="0"/>
              </a:spcAft>
              <a:buFont typeface="Arial" panose="020B0604020202020204" pitchFamily="34" charset="0"/>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Pour les aidants féminins et masculins, comprenant 16 sessions</a:t>
            </a:r>
          </a:p>
          <a:p>
            <a:pPr marL="171450" marR="0" indent="-171450">
              <a:lnSpc>
                <a:spcPct val="107000"/>
              </a:lnSpc>
              <a:spcBef>
                <a:spcPts val="0"/>
              </a:spcBef>
              <a:spcAft>
                <a:spcPts val="0"/>
              </a:spcAft>
              <a:buFont typeface="Arial" panose="020B0604020202020204" pitchFamily="34" charset="0"/>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L'objectif est d'aider </a:t>
            </a:r>
            <a:r>
              <a:rPr lang="en-US" sz="1100"/>
              <a:t>les aidants à trouver des alternatives au mariage et de les aider à renforcer leurs relations mutuelles. </a:t>
            </a:r>
          </a:p>
          <a:p>
            <a:pPr marL="171450" marR="0" indent="-171450">
              <a:lnSpc>
                <a:spcPct val="107000"/>
              </a:lnSpc>
              <a:spcBef>
                <a:spcPts val="0"/>
              </a:spcBef>
              <a:spcAft>
                <a:spcPts val="0"/>
              </a:spcAft>
              <a:buFont typeface="Arial" panose="020B0604020202020204" pitchFamily="34" charset="0"/>
              <a:buChar char="•"/>
            </a:pPr>
            <a:r>
              <a:rPr lang="en-US" sz="1100"/>
              <a:t>Nous encourageons les personnes qui s'occupent des filles mariées avant le mariage à participer si possible, car c'est une période où les filles ont besoin de leur système de soutien, mais nous incluons également les belles-mères. </a:t>
            </a:r>
          </a:p>
          <a:p>
            <a:pPr marL="171450" marR="0" indent="-171450">
              <a:lnSpc>
                <a:spcPct val="107000"/>
              </a:lnSpc>
              <a:spcBef>
                <a:spcPts val="0"/>
              </a:spcBef>
              <a:spcAft>
                <a:spcPts val="0"/>
              </a:spcAft>
              <a:buFont typeface="Arial" panose="020B0604020202020204" pitchFamily="34" charset="0"/>
              <a:buChar char="•"/>
            </a:pPr>
            <a:endParaRPr lang="en-US" sz="1100"/>
          </a:p>
          <a:p>
            <a:pPr marL="171450" marR="0" indent="-171450">
              <a:lnSpc>
                <a:spcPct val="107000"/>
              </a:lnSpc>
              <a:spcBef>
                <a:spcPts val="0"/>
              </a:spcBef>
              <a:spcAft>
                <a:spcPts val="0"/>
              </a:spcAft>
              <a:buFont typeface="Arial" panose="020B0604020202020204" pitchFamily="34" charset="0"/>
              <a:buChar char="•"/>
            </a:pPr>
            <a:r>
              <a:rPr lang="en-US" sz="1100"/>
              <a:t>Les deux programmes nécessitent une formation du personnel de Girl Shine. Cependant, il y a beaucoup d'autres contenus inclus qui peuvent aider à renforcer votre travail existant sur le sujet. </a:t>
            </a:r>
          </a:p>
          <a:p>
            <a:pPr marL="171450" marR="0" indent="-171450">
              <a:lnSpc>
                <a:spcPct val="107000"/>
              </a:lnSpc>
              <a:spcBef>
                <a:spcPts val="0"/>
              </a:spcBef>
              <a:spcAft>
                <a:spcPts val="0"/>
              </a:spcAft>
              <a:buFont typeface="Arial" panose="020B0604020202020204" pitchFamily="34" charset="0"/>
              <a:buChar char="•"/>
            </a:pPr>
            <a:endParaRPr lang="en-US" sz="1100"/>
          </a:p>
          <a:p>
            <a:pPr marL="171450" marR="0" indent="-171450">
              <a:lnSpc>
                <a:spcPct val="107000"/>
              </a:lnSpc>
              <a:spcBef>
                <a:spcPts val="0"/>
              </a:spcBef>
              <a:spcAft>
                <a:spcPts val="0"/>
              </a:spcAft>
              <a:buFont typeface="Arial" panose="020B0604020202020204" pitchFamily="34" charset="0"/>
              <a:buChar char="•"/>
            </a:pPr>
            <a:r>
              <a:rPr lang="en-US" sz="1100" b="1" u="sng"/>
              <a:t>Facile à lire : </a:t>
            </a:r>
            <a:r>
              <a:rPr lang="en-US" sz="1100"/>
              <a:t>Par exemple, si vous effectuez des évaluations avec des filles et des soignants, nous avons adapté tous nos outils d'évaluation dans des formats faciles à lire, ce qui les rend plus accessibles aux personnes souffrant de déficiences intellectuelles. </a:t>
            </a:r>
            <a:endParaRPr lang="en-US" sz="1100" b="0" u="none" strike="noStrike">
              <a:effectLst/>
              <a:latin typeface="Calibri" panose="020F0502020204030204" pitchFamily="34" charset="0"/>
              <a:ea typeface="+mn-ea"/>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100" b="1" u="sng">
                <a:effectLst/>
                <a:latin typeface="Calibri" panose="020F0502020204030204" pitchFamily="34" charset="0"/>
                <a:ea typeface="Calibri" panose="020F0502020204030204" pitchFamily="34" charset="0"/>
                <a:cs typeface="Times New Roman" panose="02020603050405020304" pitchFamily="18" charset="0"/>
              </a:rPr>
              <a:t>Messages clés Conseils : </a:t>
            </a:r>
            <a:r>
              <a:rPr lang="en-US" sz="1100">
                <a:effectLst/>
                <a:latin typeface="Calibri" panose="020F0502020204030204" pitchFamily="34" charset="0"/>
                <a:ea typeface="Calibri" panose="020F0502020204030204" pitchFamily="34" charset="0"/>
                <a:cs typeface="Times New Roman" panose="02020603050405020304" pitchFamily="18" charset="0"/>
              </a:rPr>
              <a:t>Les messages ont été principalement élaborés pour les femmes et les hommes qui ne participent pas aux séances sur le mariage précoce, car le contenu y est déjà abordé. Les messages peuvent être adaptés à la communauté de manière plus générale, en s'adressant aux garçons, aux dirigeants communautaires, aux enseignants et à toute autre personne au sein de la communauté qui a une influence sur la vie des adolescentes. Les messages clés portent notamment sur le renforcement des relations entre les filles et les soignants, la prise de décision, l'égalité des sexes, les groupes marginalisés, les filles handicapées, la santé, la violence et la sécurité, l'accès aux services et les mariages précoces. Ces messages peuvent être intégrés dans les programmes existants.</a:t>
            </a:r>
            <a:endParaRPr lang="en-US" sz="1100" b="0" u="none">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100" b="1" u="sng">
                <a:effectLst/>
                <a:latin typeface="Calibri" panose="020F0502020204030204" pitchFamily="34" charset="0"/>
                <a:ea typeface="Calibri" panose="020F0502020204030204" pitchFamily="34" charset="0"/>
                <a:cs typeface="Times New Roman" panose="02020603050405020304" pitchFamily="18" charset="0"/>
              </a:rPr>
              <a:t>Guide des sessions de conversation communautaire : </a:t>
            </a:r>
            <a:r>
              <a:rPr lang="en-US" sz="1100">
                <a:effectLst/>
                <a:latin typeface="Calibri" panose="020F0502020204030204" pitchFamily="34" charset="0"/>
                <a:ea typeface="Calibri" panose="020F0502020204030204" pitchFamily="34" charset="0"/>
                <a:cs typeface="Times New Roman" panose="02020603050405020304" pitchFamily="18" charset="0"/>
              </a:rPr>
              <a:t>Ces sessions ont été conçues pour être menées avec l'ensemble de la communauté, mais chaque participant doit s'engager à suivre les quatre sessions. Elles ont été conçues pour aider les organisations chargées de la mise en œuvre à transmettre à la communauté des messages et des informations sur les adolescentes, afin que ces informations ne se limitent pas aux personnes participant aux séances destinées aux dispensateurs de soins. Il est recommandé que des animateurs formés les mettent en œuvre, mais il est possible de les utiliser en dehors de la programmation de Girl Shine. </a:t>
            </a:r>
            <a:endParaRPr lang="en-US" sz="1100" b="0" u="none">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100" b="1" u="sng">
                <a:effectLst/>
                <a:latin typeface="Calibri" panose="020F0502020204030204" pitchFamily="34" charset="0"/>
                <a:ea typeface="Calibri" panose="020F0502020204030204" pitchFamily="34" charset="0"/>
                <a:cs typeface="Times New Roman" panose="02020603050405020304" pitchFamily="18" charset="0"/>
              </a:rPr>
              <a:t>Stratégie de sensibilisation : peut être utilisée par les </a:t>
            </a:r>
            <a:r>
              <a:rPr lang="en-US" sz="1100">
                <a:effectLst/>
                <a:latin typeface="Calibri" panose="020F0502020204030204" pitchFamily="34" charset="0"/>
                <a:ea typeface="Calibri" panose="020F0502020204030204" pitchFamily="34" charset="0"/>
                <a:cs typeface="Times New Roman" panose="02020603050405020304" pitchFamily="18" charset="0"/>
              </a:rPr>
              <a:t>acteurs qui souhaitent augmenter leur portée auprès de diverses adolescentes dans le cadre de leurs activités de programme. Elle peut être utilisée pour trouver des filles qui participeront à Girl Shine ainsi qu'à d'autres activités proposées par les acteurs humanitaires. La stratégie soutient l'approche intentionnelle des filles qui pourraient bénéficier le plus des programmes, par exemple les filles diverses, les filles les plus exposées à la violence, les filles sans réseaux de soutien solides, les filles handicapées et les filles qui sont souvent oubliées par les initiatives générales d'approche et les filles handicapées. Il vous aidera également à adapter les activités aux besoins et aux intérêts des filles. </a:t>
            </a:r>
          </a:p>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u="sng">
                <a:effectLst/>
                <a:latin typeface="Calibri" panose="020F0502020204030204" pitchFamily="34" charset="0"/>
                <a:ea typeface="Calibri" panose="020F0502020204030204" pitchFamily="34" charset="0"/>
                <a:cs typeface="Times New Roman" panose="02020603050405020304" pitchFamily="18" charset="0"/>
              </a:rPr>
              <a:t>Cours de formation Kaya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Les objectifs de la </a:t>
            </a:r>
            <a:r>
              <a:rPr lang="en-US" sz="1100" b="1" u="sng">
                <a:effectLst/>
                <a:latin typeface="Calibri" panose="020F0502020204030204" pitchFamily="34" charset="0"/>
                <a:ea typeface="Calibri" panose="020F0502020204030204" pitchFamily="34" charset="0"/>
                <a:cs typeface="Times New Roman" panose="02020603050405020304" pitchFamily="18" charset="0"/>
              </a:rPr>
              <a:t>formation des prestataires de services sont les suivants :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-Comprendre quels sont les obstacles aux soins pour les adolescentes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-Renforcer les techniques de communication pour travailler avec les filles</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-Apprendre le droit des adolescentes à l'information et aux services en matière de santé sexuelle et reproductive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-Comprendre les approches de gestion des cas de violence liée au sexe pour travailler avec les adolescentes, notamment en ce qui concerne le mariage précoce.</a:t>
            </a:r>
          </a:p>
          <a:p>
            <a:pPr marL="0" marR="0">
              <a:lnSpc>
                <a:spcPct val="107000"/>
              </a:lnSpc>
              <a:spcBef>
                <a:spcPts val="0"/>
              </a:spcBef>
              <a:spcAft>
                <a:spcPts val="0"/>
              </a:spcAft>
            </a:pPr>
            <a:r>
              <a:rPr lang="en-US" sz="1100" b="1"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u="sng">
                <a:effectLst/>
                <a:latin typeface="Calibri" panose="020F0502020204030204" pitchFamily="34" charset="0"/>
                <a:ea typeface="Calibri" panose="020F0502020204030204" pitchFamily="34" charset="0"/>
                <a:cs typeface="Times New Roman" panose="02020603050405020304" pitchFamily="18" charset="0"/>
              </a:rPr>
              <a:t>Formation Girl Shine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lgn="l">
              <a:buFont typeface="Arial" panose="020B0604020202020204" pitchFamily="34" charset="0"/>
              <a:buChar char="•"/>
            </a:pPr>
            <a:r>
              <a:rPr lang="en-US" sz="1600" b="0" i="0">
                <a:solidFill>
                  <a:srgbClr val="353535"/>
                </a:solidFill>
                <a:effectLst/>
                <a:latin typeface="Poppins" panose="00000500000000000000" pitchFamily="2" charset="0"/>
              </a:rPr>
              <a:t>Comprendre le modèle du programme Girl Shine et la théorie du changement</a:t>
            </a:r>
            <a:br>
              <a:rPr lang="en-US" sz="1600" b="0" i="0">
                <a:solidFill>
                  <a:srgbClr val="353535"/>
                </a:solidFill>
                <a:effectLst/>
                <a:latin typeface="Poppins" panose="00000500000000000000" pitchFamily="2" charset="0"/>
              </a:rPr>
            </a:br>
            <a:r>
              <a:rPr lang="en-US" sz="1600" b="0" i="0">
                <a:solidFill>
                  <a:srgbClr val="353535"/>
                </a:solidFill>
                <a:effectLst/>
                <a:latin typeface="Poppins" panose="00000500000000000000" pitchFamily="2" charset="0"/>
              </a:rPr>
              <a:t>Savoir comment évaluer et concevoir l'intervention de Girl Shine en fonction de votre contexte</a:t>
            </a:r>
          </a:p>
          <a:p>
            <a:pPr algn="l">
              <a:buFont typeface="Arial" panose="020B0604020202020204" pitchFamily="34" charset="0"/>
              <a:buChar char="•"/>
            </a:pPr>
            <a:r>
              <a:rPr lang="en-US" sz="1600" b="0" i="0">
                <a:solidFill>
                  <a:srgbClr val="353535"/>
                </a:solidFill>
                <a:effectLst/>
                <a:latin typeface="Poppins" panose="00000500000000000000" pitchFamily="2" charset="0"/>
              </a:rPr>
              <a:t>Comprendre le processus de mise en œuvre et de clôture de Girl Shine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fld id="{53F8EC2F-7EDC-4E5F-A76B-AED6034E76CC}" type="slidenum">
              <a:rPr lang="en-US" smtClean="0"/>
              <a:t>8</a:t>
            </a:fld>
            <a:endParaRPr lang="en-US"/>
          </a:p>
        </p:txBody>
      </p:sp>
    </p:spTree>
    <p:extLst>
      <p:ext uri="{BB962C8B-B14F-4D97-AF65-F5344CB8AC3E}">
        <p14:creationId xmlns:p14="http://schemas.microsoft.com/office/powerpoint/2010/main" val="2610130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rtl="0">
              <a:lnSpc>
                <a:spcPct val="107000"/>
              </a:lnSpc>
              <a:spcBef>
                <a:spcPts val="0"/>
              </a:spcBef>
              <a:spcAft>
                <a:spcPts val="0"/>
              </a:spcAft>
              <a:buClr>
                <a:srgbClr val="FFC000"/>
              </a:buClr>
              <a:buSzPts val="1100"/>
              <a:buFont typeface="Wingdings" panose="05000000000000000000" pitchFamily="2" charset="2"/>
              <a:buNone/>
            </a:pPr>
            <a:r>
              <a:rPr lang="en-US"/>
              <a:t>Comment ces nouveaux outils se combinent-ils pour lutter contre les mariages précoces ? </a:t>
            </a:r>
          </a:p>
          <a:p>
            <a:pPr marL="0" marR="0" lvl="0" indent="0" rtl="0">
              <a:lnSpc>
                <a:spcPct val="107000"/>
              </a:lnSpc>
              <a:spcBef>
                <a:spcPts val="0"/>
              </a:spcBef>
              <a:spcAft>
                <a:spcPts val="0"/>
              </a:spcAft>
              <a:buClr>
                <a:srgbClr val="FFC000"/>
              </a:buClr>
              <a:buSzPts val="1100"/>
              <a:buFont typeface="Wingdings" panose="05000000000000000000" pitchFamily="2" charset="2"/>
              <a:buNone/>
            </a:pPr>
            <a:endParaRPr lang="en-US"/>
          </a:p>
          <a:p>
            <a:pPr marL="0" marR="0" lvl="0" indent="0" rtl="0">
              <a:lnSpc>
                <a:spcPct val="107000"/>
              </a:lnSpc>
              <a:spcBef>
                <a:spcPts val="0"/>
              </a:spcBef>
              <a:spcAft>
                <a:spcPts val="0"/>
              </a:spcAft>
              <a:buClr>
                <a:srgbClr val="FFC000"/>
              </a:buClr>
              <a:buSzPts val="1100"/>
              <a:buFont typeface="Wingdings" panose="05000000000000000000" pitchFamily="2" charset="2"/>
              <a:buNone/>
            </a:pPr>
            <a:r>
              <a:rPr lang="en-US"/>
              <a:t>Dans le cadre des mises à jour de Girl Shine, nous avons élaboré un cadre pour lutter contre le mariage précoce : </a:t>
            </a:r>
          </a:p>
          <a:p>
            <a:pPr marL="0" marR="0" lvl="0" indent="0" rtl="0">
              <a:lnSpc>
                <a:spcPct val="107000"/>
              </a:lnSpc>
              <a:spcBef>
                <a:spcPts val="0"/>
              </a:spcBef>
              <a:spcAft>
                <a:spcPts val="0"/>
              </a:spcAft>
              <a:buClr>
                <a:srgbClr val="FFC000"/>
              </a:buClr>
              <a:buSzPts val="1100"/>
              <a:buFont typeface="Wingdings" panose="05000000000000000000" pitchFamily="2" charset="2"/>
              <a:buNone/>
            </a:pPr>
            <a:endParaRPr lang="en-US"/>
          </a:p>
          <a:p>
            <a:pPr marL="0" marR="0" lvl="0" indent="0" rtl="0">
              <a:lnSpc>
                <a:spcPct val="107000"/>
              </a:lnSpc>
              <a:spcBef>
                <a:spcPts val="0"/>
              </a:spcBef>
              <a:spcAft>
                <a:spcPts val="0"/>
              </a:spcAft>
              <a:buClr>
                <a:srgbClr val="FFC000"/>
              </a:buClr>
              <a:buSzPts val="1100"/>
              <a:buFont typeface="Wingdings" panose="05000000000000000000" pitchFamily="2" charset="2"/>
              <a:buNone/>
            </a:pPr>
            <a:r>
              <a:rPr lang="en-US"/>
              <a:t>Il s'agit des quatre domaines clés que nous avons identifiés comme étant essentiels pour aborder le mariage précoce (à la fois pour le prévenir et pour y répondre). Les outils qui ont été ajoutés à Girl Shine abordent CERTAINS de ces domaines, mais il est important de plaider pour les autres domaines que Girl Shine n'aborde pas. </a:t>
            </a:r>
          </a:p>
          <a:p>
            <a:pPr marL="0" marR="0" lvl="0" indent="0" rtl="0">
              <a:lnSpc>
                <a:spcPct val="107000"/>
              </a:lnSpc>
              <a:spcBef>
                <a:spcPts val="0"/>
              </a:spcBef>
              <a:spcAft>
                <a:spcPts val="0"/>
              </a:spcAft>
              <a:buClr>
                <a:srgbClr val="FFC000"/>
              </a:buClr>
              <a:buSzPts val="1100"/>
              <a:buFont typeface="Wingdings" panose="05000000000000000000" pitchFamily="2" charset="2"/>
              <a:buNone/>
            </a:pPr>
            <a:endParaRPr lang="en-US"/>
          </a:p>
          <a:p>
            <a:r>
              <a:rPr lang="en-US" sz="1200" b="1"/>
              <a:t>Donner aux filles des informations, des compétences et des réseaux de soutien : </a:t>
            </a:r>
            <a:r>
              <a:rPr lang="en-US" sz="1200" b="0"/>
              <a:t>Pour retarder le mariage précoce et répondre aux besoins des filles mariées, il est essentiel de fournir aux filles des informations et des compétences et de mettre en place un réseau de soutien. Grâce au nouveau contenu de Girl Shine, nous sensibilisons les filles à leur droit de ne pas être mariées précocement, à la manière de demander de l'aide si elles sont forcées à se marier et nous travaillons avec les filles mariées pour les aider à gérer leurs relations et leur santé sexuelle et reproductive une fois qu'elles sont mariées. Nous parlons ici des séances de préparation à la vie active, qui visent à fournir aux filles des informations et des compétences et à développer leurs réseaux de soutien. </a:t>
            </a:r>
          </a:p>
          <a:p>
            <a:endParaRPr lang="en-US" sz="1200" b="0"/>
          </a:p>
          <a:p>
            <a:r>
              <a:rPr lang="en-US" sz="1200" b="1" err="1"/>
              <a:t>Mobiliser les </a:t>
            </a:r>
            <a:r>
              <a:rPr lang="en-US" sz="1200" b="1"/>
              <a:t>familles et les communautés :  </a:t>
            </a:r>
            <a:r>
              <a:rPr lang="en-US" sz="1200" b="0"/>
              <a:t>est essentielle à la prévention et à la lutte contre le mariage précoce. Nous savons que les familles et les communautés jouent un rôle essentiel dans la lutte contre le mariage précoce et qu'elles </a:t>
            </a:r>
            <a:r>
              <a:rPr lang="en-US" sz="1200" b="0" err="1"/>
              <a:t>l'alimentent</a:t>
            </a:r>
            <a:r>
              <a:rPr lang="en-US" sz="1200" b="0"/>
              <a:t>. Ignorer les familles et les communautés et se concentrer uniquement sur les filles provoquera des tensions car les filles n'ont pas le même pouvoir de décision que les hommes. Il est donc essentiel de commencer à s'attaquer aux normes familiales et communautaires. Cette question est abordée par le biais d'un programme d'études sur le mariage précoce </a:t>
            </a:r>
            <a:r>
              <a:rPr lang="en-US" sz="1200"/>
              <a:t>destiné aux soignants, de messages clés et de conversations communautaires portant sur des sujets essentiels tels que le genre, les relations, le pouvoir, la santé sexuelle et reproductive, ainsi que d'un outil de sensibilisation complet permettant de continuer à s'engager auprès des partisans et des dirigeants. </a:t>
            </a:r>
          </a:p>
          <a:p>
            <a:endParaRPr lang="en-US" sz="1200"/>
          </a:p>
          <a:p>
            <a:r>
              <a:rPr lang="en-US" sz="1000" b="1"/>
              <a:t>Soutenir l'accès des filles aux services et aux opportunités </a:t>
            </a:r>
            <a:r>
              <a:rPr lang="en-US" sz="1000"/>
              <a:t>- plaider pour l'accès des filles aux services - il y a des choses pour lesquelles nous pouvons plaider en tant que praticiens humanitaires et les espaces dans lesquels nous nous déplaçons pour soutenir l'accès des filles aux services VBG et autres services. Il est essentiel d'adopter une approche holistique pour lutter contre le mariage précoce - et bien que cet aspect ne soit pas entièrement couvert par Girl Shine (c'est-à-dire qu'il est axé sur la violence liée au sexe), nous encourageons le plaidoyer pour que les filles reçoivent une réponse holistique afin que l'intervention soit significative et ait un impact. Sera abordé dans la prochaine diapositive.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4. </a:t>
            </a:r>
            <a:r>
              <a:rPr kumimoji="0" lang="en-US" sz="1100" b="1" i="0" u="none" strike="noStrike" kern="1200" cap="none" spc="0" normalizeH="0" baseline="0" noProof="0">
                <a:ln>
                  <a:noFill/>
                </a:ln>
                <a:solidFill>
                  <a:prstClr val="black"/>
                </a:solidFill>
                <a:effectLst/>
                <a:uLnTx/>
                <a:uFillTx/>
                <a:latin typeface="Calibri"/>
                <a:ea typeface="+mn-ea"/>
                <a:cs typeface="+mn-cs"/>
              </a:rPr>
              <a:t>Tirer parti des lois et des politiques de soutien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Lorsque nous travaillons sur le mariage précoce, il est essentiel que nous ayons une bonne compréhension du cadre juridique national du pays dans lequel nous travaillons. Cela nous aidera à nous appuyer sur ces lois si nécessaire, à garantir une approche fondée sur les droits dans notre travail et à utiliser les arguments contre le mariage précoce lors des discussions avec les personnes qui s'occupent des enfants.  Nous pouvons également identifier les lacunes, notamment en matière de protection des filles mariées ou lorsque le mariage précoce est légal. Nous pouvons nous coordonner entre les organisations et les institutions pour </a:t>
            </a:r>
            <a:r>
              <a:rPr kumimoji="0" lang="en-US" sz="1100" b="0" i="0" u="none" strike="noStrike" kern="1200" cap="none" spc="0" normalizeH="0" baseline="0" noProof="0" err="1">
                <a:ln>
                  <a:noFill/>
                </a:ln>
                <a:solidFill>
                  <a:prstClr val="black"/>
                </a:solidFill>
                <a:effectLst/>
                <a:uLnTx/>
                <a:uFillTx/>
                <a:latin typeface="Calibri"/>
                <a:ea typeface="+mn-ea"/>
                <a:cs typeface="+mn-cs"/>
              </a:rPr>
              <a:t>catalyser le </a:t>
            </a:r>
            <a:r>
              <a:rPr kumimoji="0" lang="en-US" sz="1100" b="0" i="0" u="none" strike="noStrike" kern="1200" cap="none" spc="0" normalizeH="0" baseline="0" noProof="0">
                <a:ln>
                  <a:noFill/>
                </a:ln>
                <a:solidFill>
                  <a:prstClr val="black"/>
                </a:solidFill>
                <a:effectLst/>
                <a:uLnTx/>
                <a:uFillTx/>
                <a:latin typeface="Calibri"/>
                <a:ea typeface="+mn-ea"/>
                <a:cs typeface="+mn-cs"/>
              </a:rPr>
              <a:t>changement. Nous comprendrons également s'il existe des exigences en matière de déclaration des mariages précoces et l'impact potentiel que cela pourrait avoir sur le programme/le recrutement de filles mariées.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
                  <a:solidFill>
                    <a:srgbClr val="FFC000"/>
                  </a:solidFill>
                </a:uFill>
                <a:latin typeface="Calibri" panose="020F0502020204030204" pitchFamily="34" charset="0"/>
                <a:ea typeface="Calibri" panose="020F0502020204030204" pitchFamily="34" charset="0"/>
                <a:cs typeface="Arial" panose="020B0604020202020204" pitchFamily="34" charset="0"/>
              </a:rPr>
              <a:t>Comprendre le cadre juridique dans le contexte où vous travaillez</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
                  <a:solidFill>
                    <a:srgbClr val="FFC000"/>
                  </a:solidFill>
                </a:uFill>
                <a:latin typeface="Calibri" panose="020F0502020204030204" pitchFamily="34" charset="0"/>
                <a:ea typeface="Calibri" panose="020F0502020204030204" pitchFamily="34" charset="0"/>
                <a:cs typeface="Arial" panose="020B0604020202020204" pitchFamily="34" charset="0"/>
              </a:rPr>
              <a:t>Comprendre et préconiser le renforcement des systèmes d'enregistrement des naissances, des mariages et des divorces.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
                  <a:solidFill>
                    <a:srgbClr val="FFC000"/>
                  </a:solidFill>
                </a:uFill>
                <a:latin typeface="Calibri" panose="020F0502020204030204" pitchFamily="34" charset="0"/>
                <a:ea typeface="Calibri" panose="020F0502020204030204" pitchFamily="34" charset="0"/>
                <a:cs typeface="Arial" panose="020B0604020202020204" pitchFamily="34" charset="0"/>
              </a:rPr>
              <a:t>Plaider en faveur de lois et de politiques équitables pour les femmes, notamment en fixant l'âge légal du mariage à 18 ans. </a:t>
            </a:r>
          </a:p>
          <a:p>
            <a:endParaRPr lang="en-US" sz="1000"/>
          </a:p>
          <a:p>
            <a:endParaRPr lang="en-US" sz="1000"/>
          </a:p>
          <a:p>
            <a:endParaRPr lang="en-US" sz="1000"/>
          </a:p>
          <a:p>
            <a:pPr marL="0" marR="0">
              <a:lnSpc>
                <a:spcPct val="107000"/>
              </a:lnSpc>
              <a:spcBef>
                <a:spcPts val="0"/>
              </a:spcBef>
              <a:spcAft>
                <a:spcPts val="800"/>
              </a:spcAft>
            </a:pPr>
            <a:endParaRPr lang="en-US" sz="1000"/>
          </a:p>
          <a:p>
            <a:endParaRPr lang="en-US" sz="1200"/>
          </a:p>
          <a:p>
            <a:endParaRPr lang="en-US"/>
          </a:p>
        </p:txBody>
      </p:sp>
      <p:sp>
        <p:nvSpPr>
          <p:cNvPr id="4" name="Slide Number Placeholder 3"/>
          <p:cNvSpPr>
            <a:spLocks noGrp="1"/>
          </p:cNvSpPr>
          <p:nvPr>
            <p:ph type="sldNum" sz="quarter" idx="5"/>
          </p:nvPr>
        </p:nvSpPr>
        <p:spPr/>
        <p:txBody>
          <a:bodyPr/>
          <a:lstStyle/>
          <a:p>
            <a:fld id="{624FFB71-E2BC-4CC9-B2DB-C620CD9420D8}" type="slidenum">
              <a:rPr lang="en-US" smtClean="0"/>
              <a:t>9</a:t>
            </a:fld>
            <a:endParaRPr lang="en-US"/>
          </a:p>
        </p:txBody>
      </p:sp>
    </p:spTree>
    <p:extLst>
      <p:ext uri="{BB962C8B-B14F-4D97-AF65-F5344CB8AC3E}">
        <p14:creationId xmlns:p14="http://schemas.microsoft.com/office/powerpoint/2010/main" val="2081365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0" u="none" strike="noStrike" kern="1200" cap="none" spc="0" normalizeH="0" baseline="0" noProof="0">
                <a:ln>
                  <a:noFill/>
                </a:ln>
                <a:solidFill>
                  <a:prstClr val="black"/>
                </a:solidFill>
                <a:effectLst/>
                <a:uLnTx/>
                <a:uFillTx/>
                <a:latin typeface="Calibri"/>
                <a:ea typeface="+mn-ea"/>
                <a:cs typeface="+mn-cs"/>
              </a:rPr>
              <a:t>Pour les domaines qui ne sont pas abordés dans Girl Shine, nous avons toujours un rôle important à jouer en matière de plaidoyer, et voici quelques-unes des choses que nous pouvons faire :  </a:t>
            </a:r>
            <a:endParaRPr kumimoji="0" lang="en-US" sz="1600" b="1"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Plaider pour que les acteurs fournissent des espaces où les filles peuvent se retrouver séparément des garçons pour des activités récréatives ou autres.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Utiliser les approches décrites dans la stratégie de sensibilisation de Girl Shine pour améliorer l'accès des filles aux services.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Collaboration étroite entre les acteurs de la CP et de la GBV pour s'assurer que les filles ne passent pas à travers les mailles du filet des services d'intervention.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
                  <a:solidFill>
                    <a:srgbClr val="FFC000"/>
                  </a:solidFill>
                </a:uFill>
                <a:latin typeface="Calibri" panose="020F0502020204030204" pitchFamily="34" charset="0"/>
                <a:ea typeface="Calibri" panose="020F0502020204030204" pitchFamily="34" charset="0"/>
                <a:cs typeface="Arial" panose="020B0604020202020204" pitchFamily="34" charset="0"/>
              </a:rPr>
              <a:t>Formation des prestataires de soins de santé à la santé sexuelle et reproductive, à l'égalité des sexes et à des services adaptés à la santé sexuelle et reproductive.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
                  <a:solidFill>
                    <a:srgbClr val="FFC000"/>
                  </a:solidFill>
                </a:uFill>
                <a:latin typeface="Calibri" panose="020F0502020204030204" pitchFamily="34" charset="0"/>
                <a:ea typeface="+mn-ea"/>
                <a:cs typeface="Arial" panose="020B0604020202020204" pitchFamily="34" charset="0"/>
              </a:rPr>
              <a:t>Mécanismes de signalement et d'orientation sûrs à l'école.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
                  <a:solidFill>
                    <a:srgbClr val="FFC000"/>
                  </a:solidFill>
                </a:uFill>
                <a:latin typeface="Calibri" panose="020F0502020204030204" pitchFamily="34" charset="0"/>
                <a:ea typeface="+mn-ea"/>
                <a:cs typeface="Arial" panose="020B0604020202020204" pitchFamily="34" charset="0"/>
              </a:rPr>
              <a:t>Plaider en faveur de l'éducation des filles, secondaire et alternative.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
                  <a:solidFill>
                    <a:srgbClr val="FFC000"/>
                  </a:solidFill>
                </a:uFill>
                <a:latin typeface="Calibri" panose="020F0502020204030204" pitchFamily="34" charset="0"/>
                <a:ea typeface="+mn-ea"/>
                <a:cs typeface="Arial" panose="020B0604020202020204" pitchFamily="34" charset="0"/>
              </a:rPr>
              <a:t>Plaider en faveur de l'enseignement des compétences nécessaires à la vie courante dans les écoles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
                  <a:solidFill>
                    <a:srgbClr val="FFC000"/>
                  </a:solidFill>
                </a:uFill>
                <a:latin typeface="Calibri" panose="020F0502020204030204" pitchFamily="34" charset="0"/>
                <a:ea typeface="Calibri" panose="020F0502020204030204" pitchFamily="34" charset="0"/>
                <a:cs typeface="Arial" panose="020B0604020202020204" pitchFamily="34" charset="0"/>
              </a:rPr>
              <a:t>Plaider en faveur d'une formation aux moyens de subsistance, d'opportunités génératrices de revenus ou d'apprentissages pour les adolescentes et/ou les personnes qui s'occupent d'elles.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FFB71-E2BC-4CC9-B2DB-C620CD9420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576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a:t>La mise en œuvre de ce projet nous a permis d'apprendre quelques-uns des éléments à prendre en compte lors de l'élaboration de programmes relatifs au mariage précoce des filles : (lire la diapositive) </a:t>
            </a:r>
          </a:p>
          <a:p>
            <a:pPr marL="0" indent="0">
              <a:buFont typeface="Arial" panose="020B0604020202020204" pitchFamily="34" charset="0"/>
              <a:buNone/>
            </a:pPr>
            <a:endParaRPr lang="en-US" b="0"/>
          </a:p>
          <a:p>
            <a:pPr marL="171450" indent="-171450">
              <a:buFont typeface="Arial" panose="020B0604020202020204" pitchFamily="34" charset="0"/>
              <a:buChar char="•"/>
            </a:pPr>
            <a:r>
              <a:rPr lang="en-US" b="0"/>
              <a:t>*Dans les situations où les filles handicapées sont confrontées à des obstacles à l'accès, des aménagements raisonnables doivent être prévus pour garantir leur participation, tels que des rampes d'accès, des ressources visuelles ou des services d'interprétation en langue des signes. Pour plus d'informations sur la procédure à suivre pour fournir des aménagements raisonnables, vous pouvez partager ces conseils.</a:t>
            </a:r>
          </a:p>
          <a:p>
            <a:pPr marL="171450" indent="-171450">
              <a:buFont typeface="Arial" panose="020B0604020202020204" pitchFamily="34" charset="0"/>
              <a:buChar char="•"/>
            </a:pPr>
            <a:r>
              <a:rPr lang="en-US" b="0"/>
              <a:t>Les filles LBTQI et les filles appartenant à des minorités ethniques ou religieuses feront également partie de la composition du groupe. Toutefois, il n'est pas recommandé de rechercher activement ces filles sur la base de leur orientation sexuelle ou de leur appartenance ethnique, car cela pourrait les mettre davantage en danger dans certains contextes, à moins que les équipes n'aient déjà l'expérience nécessaire pour le faire en toute sécurité et en toute confidentialité. En revanche, les équipes peuvent s'assurer que ces filles ne sont pas davantage exclues de la participation en raison d'un langage ou d'attitudes discriminatoires de la part des équipes et que ces dernières sont équipées pour répondre aux attitudes et croyances préjudiciables manifestées par les participants.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FFB71-E2BC-4CC9-B2DB-C620CD9420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964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a:t>Lorsque l'on travaille directement avec les filles, il faut prendre en compte certains éléments (lire diapositive). </a:t>
            </a:r>
          </a:p>
          <a:p>
            <a:pPr marL="171450" indent="-171450">
              <a:buFont typeface="Arial" panose="020B0604020202020204" pitchFamily="34" charset="0"/>
              <a:buChar char="•"/>
            </a:pPr>
            <a:endParaRPr lang="en-US" b="0"/>
          </a:p>
          <a:p>
            <a:pPr marL="171450" indent="-171450">
              <a:buFont typeface="Arial" panose="020B0604020202020204" pitchFamily="34" charset="0"/>
              <a:buChar char="•"/>
            </a:pPr>
            <a:r>
              <a:rPr lang="en-US" b="0"/>
              <a:t>Les filles mariées ont toujours besoin d'un réseau de soutien</a:t>
            </a:r>
          </a:p>
          <a:p>
            <a:pPr marL="171450" indent="-171450">
              <a:buFont typeface="Arial" panose="020B0604020202020204" pitchFamily="34" charset="0"/>
              <a:buChar char="•"/>
            </a:pPr>
            <a:r>
              <a:rPr lang="en-US" b="0"/>
              <a:t>Ne faites pas honte, ne jugez pas et ne punissez pas une fille qui exprime un intérêt ou des sentiments positifs à l'égard du mariage. Bien que le programme d'apprentissage de la vie Girl Shine vise à prévenir les mariages précoces, il reconnaît qu'il existe de nombreux facteurs complexes à l'origine des mariages précoces. Le fait de juger les filles qui expriment un intérêt pour le mariage les stigmatise et les dissuade de chercher le soutien dont elles ont besoin.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FFB71-E2BC-4CC9-B2DB-C620CD9420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646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8" name="Rectangle 7"/>
          <p:cNvSpPr/>
          <p:nvPr userDrawn="1"/>
        </p:nvSpPr>
        <p:spPr>
          <a:xfrm>
            <a:off x="0" y="1295400"/>
            <a:ext cx="9144000" cy="5562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676400"/>
            <a:ext cx="9144000" cy="3989070"/>
          </a:xfrm>
          <a:prstGeom prst="rect">
            <a:avLst/>
          </a:prstGeom>
        </p:spPr>
      </p:pic>
      <p:sp>
        <p:nvSpPr>
          <p:cNvPr id="2" name="Title 1"/>
          <p:cNvSpPr>
            <a:spLocks noGrp="1"/>
          </p:cNvSpPr>
          <p:nvPr>
            <p:ph type="ctrTitle"/>
          </p:nvPr>
        </p:nvSpPr>
        <p:spPr>
          <a:xfrm>
            <a:off x="457200" y="1752601"/>
            <a:ext cx="8229600" cy="2514599"/>
          </a:xfrm>
        </p:spPr>
        <p:txBody>
          <a:bodyPr>
            <a:noAutofit/>
          </a:bodyPr>
          <a:lstStyle>
            <a:lvl1pPr>
              <a:defRPr sz="7200" cap="all"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457200" y="4267200"/>
            <a:ext cx="8229600" cy="1066800"/>
          </a:xfrm>
        </p:spPr>
        <p:txBody>
          <a:bodyPr anchor="ctr">
            <a:normAutofit/>
          </a:bodyPr>
          <a:lstStyle>
            <a:lvl1pPr marL="0" indent="0" algn="ctr">
              <a:buNone/>
              <a:defRPr sz="2800" cap="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lgn="ctr">
              <a:defRPr sz="1800">
                <a:solidFill>
                  <a:schemeClr val="tx1">
                    <a:lumMod val="50000"/>
                  </a:schemeClr>
                </a:solidFill>
                <a:latin typeface="+mj-lt"/>
              </a:defRPr>
            </a:lvl1pPr>
          </a:lstStyle>
          <a:p>
            <a:fld id="{44CDA988-E53B-4089-86E7-AD5042731DD3}" type="datetimeFigureOut">
              <a:rPr lang="en-GB" smtClean="0"/>
              <a:pPr/>
              <a:t>29/08/2023</a:t>
            </a:fld>
            <a:endParaRPr lang="en-GB"/>
          </a:p>
        </p:txBody>
      </p:sp>
      <p:sp>
        <p:nvSpPr>
          <p:cNvPr id="5" name="Footer Placeholder 4"/>
          <p:cNvSpPr>
            <a:spLocks noGrp="1"/>
          </p:cNvSpPr>
          <p:nvPr>
            <p:ph type="ftr" sz="quarter" idx="11"/>
          </p:nvPr>
        </p:nvSpPr>
        <p:spPr/>
        <p:txBody>
          <a:bodyPr/>
          <a:lstStyle>
            <a:lvl1pPr algn="ctr">
              <a:defRPr sz="1800">
                <a:solidFill>
                  <a:schemeClr val="tx1">
                    <a:lumMod val="50000"/>
                  </a:schemeClr>
                </a:solidFill>
                <a:latin typeface="+mj-lt"/>
              </a:defRPr>
            </a:lvl1pPr>
          </a:lstStyle>
          <a:p>
            <a:endParaRPr lang="en-GB"/>
          </a:p>
        </p:txBody>
      </p:sp>
      <p:sp>
        <p:nvSpPr>
          <p:cNvPr id="6" name="Slide Number Placeholder 5"/>
          <p:cNvSpPr>
            <a:spLocks noGrp="1"/>
          </p:cNvSpPr>
          <p:nvPr>
            <p:ph type="sldNum" sz="quarter" idx="12"/>
          </p:nvPr>
        </p:nvSpPr>
        <p:spPr/>
        <p:txBody>
          <a:bodyPr/>
          <a:lstStyle>
            <a:lvl1pPr algn="ctr">
              <a:defRPr sz="1800">
                <a:solidFill>
                  <a:schemeClr val="tx1">
                    <a:lumMod val="50000"/>
                  </a:schemeClr>
                </a:solidFill>
                <a:latin typeface="+mj-lt"/>
              </a:defRPr>
            </a:lvl1pPr>
          </a:lstStyle>
          <a:p>
            <a:fld id="{575D0CC2-870C-4870-B06C-DE04CC661C6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00" y="533400"/>
            <a:ext cx="4572000" cy="501015"/>
          </a:xfrm>
          <a:prstGeom prst="rect">
            <a:avLst/>
          </a:prstGeom>
        </p:spPr>
      </p:pic>
    </p:spTree>
    <p:extLst>
      <p:ext uri="{BB962C8B-B14F-4D97-AF65-F5344CB8AC3E}">
        <p14:creationId xmlns:p14="http://schemas.microsoft.com/office/powerpoint/2010/main" val="2523893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Header + Img - L">
    <p:bg>
      <p:bgPr>
        <a:solidFill>
          <a:srgbClr val="FFFFFF"/>
        </a:solidFill>
        <a:effectLst/>
      </p:bgPr>
    </p:bg>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0" y="0"/>
            <a:ext cx="9144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3" name="Title 1"/>
          <p:cNvSpPr>
            <a:spLocks noGrp="1"/>
          </p:cNvSpPr>
          <p:nvPr>
            <p:ph type="title" hasCustomPrompt="1"/>
          </p:nvPr>
        </p:nvSpPr>
        <p:spPr>
          <a:xfrm>
            <a:off x="4572000" y="0"/>
            <a:ext cx="4572000" cy="6858000"/>
          </a:xfrm>
          <a:solidFill>
            <a:schemeClr val="accent1">
              <a:alpha val="95000"/>
            </a:schemeClr>
          </a:solidFill>
        </p:spPr>
        <p:txBody>
          <a:bodyPr lIns="457200" tIns="457200" rIns="457200" bIns="457200"/>
          <a:lstStyle>
            <a:lvl1pPr algn="l">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52842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DA988-E53B-4089-86E7-AD5042731DD3}" type="datetimeFigureOut">
              <a:rPr lang="en-GB" smtClean="0"/>
              <a:t>29/08/2023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248015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CDA988-E53B-4089-86E7-AD5042731DD3}" type="datetimeFigureOut">
              <a:rPr lang="en-GB" smtClean="0"/>
              <a:t>29/08/2023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1357904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8143" y="4724400"/>
            <a:ext cx="9162143" cy="2133600"/>
          </a:xfrm>
          <a:prstGeom prst="rect">
            <a:avLst/>
          </a:prstGeom>
        </p:spPr>
      </p:pic>
      <p:sp>
        <p:nvSpPr>
          <p:cNvPr id="2" name="Title 1"/>
          <p:cNvSpPr>
            <a:spLocks noGrp="1"/>
          </p:cNvSpPr>
          <p:nvPr>
            <p:ph type="title"/>
          </p:nvPr>
        </p:nvSpPr>
        <p:spPr>
          <a:xfrm>
            <a:off x="457200" y="5029200"/>
            <a:ext cx="8258628" cy="566738"/>
          </a:xfrm>
        </p:spPr>
        <p:txBody>
          <a:bodyPr anchor="b">
            <a:normAutofit/>
          </a:bodyPr>
          <a:lstStyle>
            <a:lvl1pPr algn="l">
              <a:defRPr sz="2400" b="1">
                <a:solidFill>
                  <a:schemeClr val="bg1"/>
                </a:solidFill>
              </a:defRPr>
            </a:lvl1pPr>
          </a:lstStyle>
          <a:p>
            <a:r>
              <a:rPr lang="en-US"/>
              <a:t>Click to edit Master title style</a:t>
            </a:r>
            <a:endParaRPr lang="en-GB"/>
          </a:p>
        </p:txBody>
      </p:sp>
      <p:sp>
        <p:nvSpPr>
          <p:cNvPr id="4" name="Text Placeholder 3"/>
          <p:cNvSpPr>
            <a:spLocks noGrp="1"/>
          </p:cNvSpPr>
          <p:nvPr>
            <p:ph type="body" sz="half" idx="2"/>
          </p:nvPr>
        </p:nvSpPr>
        <p:spPr>
          <a:xfrm>
            <a:off x="457200" y="5715000"/>
            <a:ext cx="8229600" cy="5334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CDA988-E53B-4089-86E7-AD5042731DD3}" type="datetimeFigureOut">
              <a:rPr lang="en-GB" smtClean="0"/>
              <a:t>29/08/2023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913240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FFFFFF"/>
        </a:solidFill>
        <a:effectLst/>
      </p:bgPr>
    </p:bg>
    <p:spTree>
      <p:nvGrpSpPr>
        <p:cNvPr id="1" name=""/>
        <p:cNvGrpSpPr/>
        <p:nvPr/>
      </p:nvGrpSpPr>
      <p:grpSpPr>
        <a:xfrm>
          <a:off x="0" y="0"/>
          <a:ext cx="0" cy="0"/>
          <a:chOff x="0" y="0"/>
          <a:chExt cx="0" cy="0"/>
        </a:xfrm>
      </p:grpSpPr>
      <p:sp>
        <p:nvSpPr>
          <p:cNvPr id="8" name="Rectangle 7"/>
          <p:cNvSpPr/>
          <p:nvPr userDrawn="1"/>
        </p:nvSpPr>
        <p:spPr>
          <a:xfrm>
            <a:off x="0" y="1295400"/>
            <a:ext cx="9144000" cy="426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b="-4829"/>
          <a:stretch/>
        </p:blipFill>
        <p:spPr>
          <a:xfrm>
            <a:off x="0" y="1295400"/>
            <a:ext cx="9144001" cy="3663043"/>
          </a:xfrm>
          <a:prstGeom prst="rect">
            <a:avLst/>
          </a:prstGeom>
        </p:spPr>
      </p:pic>
      <p:sp>
        <p:nvSpPr>
          <p:cNvPr id="2" name="Title 1"/>
          <p:cNvSpPr>
            <a:spLocks noGrp="1"/>
          </p:cNvSpPr>
          <p:nvPr>
            <p:ph type="ctrTitle" hasCustomPrompt="1"/>
          </p:nvPr>
        </p:nvSpPr>
        <p:spPr>
          <a:xfrm>
            <a:off x="457200" y="1295401"/>
            <a:ext cx="8229600" cy="2133599"/>
          </a:xfrm>
        </p:spPr>
        <p:txBody>
          <a:bodyPr>
            <a:noAutofit/>
          </a:bodyPr>
          <a:lstStyle>
            <a:lvl1pPr>
              <a:defRPr sz="11500" cap="all" baseline="0">
                <a:solidFill>
                  <a:schemeClr val="tx1"/>
                </a:solidFill>
              </a:defRPr>
            </a:lvl1pPr>
          </a:lstStyle>
          <a:p>
            <a:r>
              <a:rPr lang="en-US"/>
              <a:t>THANK YOU</a:t>
            </a:r>
            <a:endParaRPr lang="en-GB"/>
          </a:p>
        </p:txBody>
      </p:sp>
      <p:sp>
        <p:nvSpPr>
          <p:cNvPr id="3" name="Subtitle 2"/>
          <p:cNvSpPr>
            <a:spLocks noGrp="1"/>
          </p:cNvSpPr>
          <p:nvPr>
            <p:ph type="subTitle" idx="1"/>
          </p:nvPr>
        </p:nvSpPr>
        <p:spPr>
          <a:xfrm>
            <a:off x="457200" y="3429000"/>
            <a:ext cx="8229600" cy="609599"/>
          </a:xfrm>
        </p:spPr>
        <p:txBody>
          <a:bodyPr anchor="ctr">
            <a:normAutofit/>
          </a:bodyPr>
          <a:lstStyle>
            <a:lvl1pPr marL="0" indent="0" algn="ctr">
              <a:buNone/>
              <a:defRPr sz="2800" cap="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85800" y="4958443"/>
            <a:ext cx="2133600" cy="365125"/>
          </a:xfrm>
        </p:spPr>
        <p:txBody>
          <a:bodyPr/>
          <a:lstStyle>
            <a:lvl1pPr algn="ctr">
              <a:defRPr sz="1800">
                <a:solidFill>
                  <a:schemeClr val="tx1">
                    <a:lumMod val="50000"/>
                  </a:schemeClr>
                </a:solidFill>
                <a:latin typeface="+mj-lt"/>
              </a:defRPr>
            </a:lvl1pPr>
          </a:lstStyle>
          <a:p>
            <a:fld id="{44CDA988-E53B-4089-86E7-AD5042731DD3}" type="datetimeFigureOut">
              <a:rPr lang="en-GB" smtClean="0"/>
              <a:pPr/>
              <a:t>29/08/2023</a:t>
            </a:fld>
            <a:endParaRPr lang="en-GB"/>
          </a:p>
        </p:txBody>
      </p:sp>
      <p:sp>
        <p:nvSpPr>
          <p:cNvPr id="5" name="Footer Placeholder 4"/>
          <p:cNvSpPr>
            <a:spLocks noGrp="1"/>
          </p:cNvSpPr>
          <p:nvPr>
            <p:ph type="ftr" sz="quarter" idx="11"/>
          </p:nvPr>
        </p:nvSpPr>
        <p:spPr>
          <a:xfrm>
            <a:off x="3352800" y="4958443"/>
            <a:ext cx="2895600" cy="365125"/>
          </a:xfrm>
        </p:spPr>
        <p:txBody>
          <a:bodyPr/>
          <a:lstStyle>
            <a:lvl1pPr algn="ctr">
              <a:defRPr sz="1800">
                <a:solidFill>
                  <a:schemeClr val="tx1">
                    <a:lumMod val="50000"/>
                  </a:schemeClr>
                </a:solidFill>
                <a:latin typeface="+mj-lt"/>
              </a:defRPr>
            </a:lvl1pPr>
          </a:lstStyle>
          <a:p>
            <a:endParaRPr lang="en-GB"/>
          </a:p>
        </p:txBody>
      </p:sp>
      <p:sp>
        <p:nvSpPr>
          <p:cNvPr id="6" name="Slide Number Placeholder 5"/>
          <p:cNvSpPr>
            <a:spLocks noGrp="1"/>
          </p:cNvSpPr>
          <p:nvPr>
            <p:ph type="sldNum" sz="quarter" idx="12"/>
          </p:nvPr>
        </p:nvSpPr>
        <p:spPr>
          <a:xfrm>
            <a:off x="6324600" y="4958443"/>
            <a:ext cx="2133600" cy="365125"/>
          </a:xfrm>
        </p:spPr>
        <p:txBody>
          <a:bodyPr/>
          <a:lstStyle>
            <a:lvl1pPr algn="ctr">
              <a:defRPr sz="1800">
                <a:solidFill>
                  <a:schemeClr val="tx1">
                    <a:lumMod val="50000"/>
                  </a:schemeClr>
                </a:solidFill>
                <a:latin typeface="+mj-lt"/>
              </a:defRPr>
            </a:lvl1pPr>
          </a:lstStyle>
          <a:p>
            <a:fld id="{575D0CC2-870C-4870-B06C-DE04CC661C6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00" y="533400"/>
            <a:ext cx="4572000" cy="501015"/>
          </a:xfrm>
          <a:prstGeom prst="rect">
            <a:avLst/>
          </a:prstGeom>
        </p:spPr>
      </p:pic>
      <p:sp>
        <p:nvSpPr>
          <p:cNvPr id="10" name="Date Placeholder 3"/>
          <p:cNvSpPr txBox="1">
            <a:spLocks/>
          </p:cNvSpPr>
          <p:nvPr userDrawn="1"/>
        </p:nvSpPr>
        <p:spPr>
          <a:xfrm>
            <a:off x="678543" y="60960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200" b="0" i="0" u="none" strike="noStrike" kern="1200" baseline="30000">
                <a:solidFill>
                  <a:schemeClr val="accent2"/>
                </a:solidFill>
                <a:latin typeface="FontAwesome" pitchFamily="50" charset="0"/>
                <a:ea typeface="+mn-ea"/>
                <a:cs typeface="+mn-cs"/>
              </a:rPr>
              <a:t> </a:t>
            </a:r>
            <a:r>
              <a:rPr lang="en-GB" sz="3200" b="0" i="0" u="none" strike="noStrike" kern="1200" baseline="30000">
                <a:solidFill>
                  <a:schemeClr val="tx1">
                    <a:lumMod val="50000"/>
                  </a:schemeClr>
                </a:solidFill>
                <a:latin typeface="+mj-lt"/>
                <a:ea typeface="+mn-ea"/>
                <a:cs typeface="+mn-cs"/>
              </a:rPr>
              <a:t>GirlsNotBrides</a:t>
            </a:r>
          </a:p>
        </p:txBody>
      </p:sp>
      <p:sp>
        <p:nvSpPr>
          <p:cNvPr id="11" name="Footer Placeholder 4"/>
          <p:cNvSpPr txBox="1">
            <a:spLocks/>
          </p:cNvSpPr>
          <p:nvPr userDrawn="1"/>
        </p:nvSpPr>
        <p:spPr>
          <a:xfrm>
            <a:off x="2957286" y="6110514"/>
            <a:ext cx="2224314"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30000" noProof="0">
                <a:ln>
                  <a:noFill/>
                </a:ln>
                <a:solidFill>
                  <a:srgbClr val="FAA819"/>
                </a:solidFill>
                <a:effectLst/>
                <a:uLnTx/>
                <a:uFillTx/>
                <a:latin typeface="FontAwesome" pitchFamily="50" charset="0"/>
                <a:ea typeface="+mn-ea"/>
                <a:cs typeface="+mn-cs"/>
              </a:rPr>
              <a:t> </a:t>
            </a:r>
            <a:r>
              <a:rPr kumimoji="0" lang="en-GB" sz="3200" b="0" i="0" u="none" strike="noStrike" kern="1200" cap="none" spc="0" normalizeH="0" baseline="30000" noProof="0">
                <a:ln>
                  <a:noFill/>
                </a:ln>
                <a:solidFill>
                  <a:srgbClr val="304048">
                    <a:lumMod val="50000"/>
                  </a:srgbClr>
                </a:solidFill>
                <a:effectLst/>
                <a:uLnTx/>
                <a:uFillTx/>
                <a:latin typeface="+mj-lt"/>
                <a:ea typeface="+mn-ea"/>
                <a:cs typeface="+mn-cs"/>
              </a:rPr>
              <a:t>GirlsNotBrides</a:t>
            </a:r>
          </a:p>
        </p:txBody>
      </p:sp>
      <p:sp>
        <p:nvSpPr>
          <p:cNvPr id="12" name="Slide Number Placeholder 5"/>
          <p:cNvSpPr txBox="1">
            <a:spLocks/>
          </p:cNvSpPr>
          <p:nvPr userDrawn="1"/>
        </p:nvSpPr>
        <p:spPr>
          <a:xfrm>
            <a:off x="4953000" y="6096000"/>
            <a:ext cx="3497943"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30000" noProof="0">
                <a:ln>
                  <a:noFill/>
                </a:ln>
                <a:solidFill>
                  <a:srgbClr val="FAA819"/>
                </a:solidFill>
                <a:effectLst/>
                <a:uLnTx/>
                <a:uFillTx/>
                <a:latin typeface="FontAwesome" pitchFamily="50" charset="0"/>
                <a:ea typeface="+mn-ea"/>
                <a:cs typeface="+mn-cs"/>
              </a:rPr>
              <a:t> </a:t>
            </a:r>
            <a:r>
              <a:rPr kumimoji="0" lang="en-GB" sz="3200" b="0" i="0" u="none" strike="noStrike" kern="1200" cap="none" spc="0" normalizeH="0" baseline="30000" noProof="0">
                <a:ln>
                  <a:noFill/>
                </a:ln>
                <a:solidFill>
                  <a:srgbClr val="304048">
                    <a:lumMod val="50000"/>
                  </a:srgbClr>
                </a:solidFill>
                <a:effectLst/>
                <a:uLnTx/>
                <a:uFillTx/>
                <a:latin typeface="+mj-lt"/>
                <a:ea typeface="+mn-ea"/>
                <a:cs typeface="+mn-cs"/>
              </a:rPr>
              <a:t>0044 (0)20 1234 5678</a:t>
            </a:r>
          </a:p>
        </p:txBody>
      </p:sp>
    </p:spTree>
    <p:extLst>
      <p:ext uri="{BB962C8B-B14F-4D97-AF65-F5344CB8AC3E}">
        <p14:creationId xmlns:p14="http://schemas.microsoft.com/office/powerpoint/2010/main" val="2768353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951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bIns="0"/>
          <a:lstStyle/>
          <a:p>
            <a:r>
              <a:rPr lang="en-US"/>
              <a:t>Click to edit Master title style</a:t>
            </a:r>
          </a:p>
        </p:txBody>
      </p:sp>
      <p:sp>
        <p:nvSpPr>
          <p:cNvPr id="6" name="Content Placeholder 2"/>
          <p:cNvSpPr>
            <a:spLocks noGrp="1"/>
          </p:cNvSpPr>
          <p:nvPr>
            <p:ph sz="half" idx="1"/>
          </p:nvPr>
        </p:nvSpPr>
        <p:spPr>
          <a:xfrm>
            <a:off x="457200" y="2057400"/>
            <a:ext cx="4038600" cy="3124200"/>
          </a:xfrm>
        </p:spPr>
        <p:txBody>
          <a:bodyPr/>
          <a:lstStyle>
            <a:lvl1pPr marL="0" indent="0">
              <a:defRPr sz="2100"/>
            </a:lvl1pPr>
            <a:lvl2pPr>
              <a:defRPr sz="1800"/>
            </a:lvl2pPr>
            <a:lvl3pPr>
              <a:defRPr sz="1500"/>
            </a:lvl3pPr>
            <a:lvl4pPr>
              <a:defRPr sz="135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half" idx="10"/>
          </p:nvPr>
        </p:nvSpPr>
        <p:spPr>
          <a:xfrm>
            <a:off x="4648200" y="2057400"/>
            <a:ext cx="4038600" cy="3124200"/>
          </a:xfrm>
        </p:spPr>
        <p:txBody>
          <a:bodyPr/>
          <a:lstStyle>
            <a:lvl1pPr marL="0" indent="0">
              <a:defRPr sz="2100"/>
            </a:lvl1pPr>
            <a:lvl2pPr>
              <a:defRPr sz="1800"/>
            </a:lvl2pPr>
            <a:lvl3pPr>
              <a:defRPr sz="1500"/>
            </a:lvl3pPr>
            <a:lvl4pPr>
              <a:defRPr sz="135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8298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7923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906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2" y="914400"/>
            <a:ext cx="3008313" cy="1162050"/>
          </a:xfrm>
        </p:spPr>
        <p:txBody>
          <a:bodyPr/>
          <a:lstStyle>
            <a:lvl1pPr algn="l">
              <a:defRPr sz="2100" b="1"/>
            </a:lvl1pPr>
          </a:lstStyle>
          <a:p>
            <a:r>
              <a:rPr lang="en-US"/>
              <a:t>Click to edit Master title style</a:t>
            </a:r>
          </a:p>
        </p:txBody>
      </p:sp>
      <p:sp>
        <p:nvSpPr>
          <p:cNvPr id="9" name="Content Placeholder 2"/>
          <p:cNvSpPr>
            <a:spLocks noGrp="1"/>
          </p:cNvSpPr>
          <p:nvPr>
            <p:ph idx="1"/>
          </p:nvPr>
        </p:nvSpPr>
        <p:spPr>
          <a:xfrm>
            <a:off x="3575050" y="914402"/>
            <a:ext cx="5111750" cy="5211763"/>
          </a:xfrm>
        </p:spPr>
        <p:txBody>
          <a:bodyPr/>
          <a:lstStyle>
            <a:lvl1pPr>
              <a:defRPr sz="2100"/>
            </a:lvl1pPr>
            <a:lvl2pPr>
              <a:defRPr sz="2100"/>
            </a:lvl2pPr>
            <a:lvl3pPr>
              <a:defRPr sz="1800"/>
            </a:lvl3pPr>
            <a:lvl4pPr>
              <a:defRPr sz="15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half" idx="2"/>
          </p:nvPr>
        </p:nvSpPr>
        <p:spPr>
          <a:xfrm>
            <a:off x="457202" y="2057404"/>
            <a:ext cx="3008313" cy="4068763"/>
          </a:xfrm>
        </p:spPr>
        <p:txBody>
          <a:bodyPr/>
          <a:lstStyle>
            <a:lvl1pPr marL="0" indent="0">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776037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CDA988-E53B-4089-86E7-AD5042731DD3}" type="datetimeFigureOut">
              <a:rPr lang="en-GB" smtClean="0"/>
              <a:t>29/08/2023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2794083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914400"/>
            <a:ext cx="5486400" cy="4114800"/>
          </a:xfrm>
        </p:spPr>
        <p:txBody>
          <a:bodyPr lIns="0" tIns="0" rIns="0" bIns="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019800" y="914400"/>
            <a:ext cx="2667000" cy="4114800"/>
          </a:xfrm>
        </p:spPr>
        <p:txBody>
          <a:bodyPr/>
          <a:lstStyle>
            <a:lvl1pPr marL="0" indent="0">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140472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9589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8" name="Rectangle 7"/>
          <p:cNvSpPr/>
          <p:nvPr userDrawn="1"/>
        </p:nvSpPr>
        <p:spPr>
          <a:xfrm>
            <a:off x="0" y="1295400"/>
            <a:ext cx="9144000" cy="5562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146" r="49672"/>
          <a:stretch/>
        </p:blipFill>
        <p:spPr>
          <a:xfrm>
            <a:off x="0" y="1676400"/>
            <a:ext cx="9144000" cy="3989070"/>
          </a:xfrm>
          <a:prstGeom prst="rect">
            <a:avLst/>
          </a:prstGeom>
        </p:spPr>
      </p:pic>
      <p:sp>
        <p:nvSpPr>
          <p:cNvPr id="2" name="Title 1"/>
          <p:cNvSpPr>
            <a:spLocks noGrp="1"/>
          </p:cNvSpPr>
          <p:nvPr>
            <p:ph type="ctrTitle"/>
          </p:nvPr>
        </p:nvSpPr>
        <p:spPr>
          <a:xfrm>
            <a:off x="457200" y="1752601"/>
            <a:ext cx="8229600" cy="2514599"/>
          </a:xfrm>
        </p:spPr>
        <p:txBody>
          <a:bodyPr>
            <a:noAutofit/>
          </a:bodyPr>
          <a:lstStyle>
            <a:lvl1pPr>
              <a:defRPr sz="7200" cap="all" baseline="0">
                <a:solidFill>
                  <a:schemeClr val="bg1"/>
                </a:solidFill>
              </a:defRPr>
            </a:lvl1pPr>
          </a:lstStyle>
          <a:p>
            <a:r>
              <a:rPr lang="en-GB"/>
              <a:t>Click to edit Master title style</a:t>
            </a:r>
          </a:p>
        </p:txBody>
      </p:sp>
      <p:sp>
        <p:nvSpPr>
          <p:cNvPr id="3" name="Subtitle 2"/>
          <p:cNvSpPr>
            <a:spLocks noGrp="1"/>
          </p:cNvSpPr>
          <p:nvPr>
            <p:ph type="subTitle" idx="1"/>
          </p:nvPr>
        </p:nvSpPr>
        <p:spPr>
          <a:xfrm>
            <a:off x="457200" y="4267200"/>
            <a:ext cx="8229600" cy="1066800"/>
          </a:xfrm>
        </p:spPr>
        <p:txBody>
          <a:bodyPr anchor="ctr">
            <a:normAutofit/>
          </a:bodyPr>
          <a:lstStyle>
            <a:lvl1pPr marL="0" indent="0" algn="ctr">
              <a:buNone/>
              <a:defRPr sz="2800" cap="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lvl1pPr algn="ctr">
              <a:defRPr sz="1800">
                <a:solidFill>
                  <a:schemeClr val="tx1">
                    <a:lumMod val="50000"/>
                  </a:schemeClr>
                </a:solidFill>
                <a:latin typeface="+mj-lt"/>
              </a:defRPr>
            </a:lvl1pPr>
          </a:lstStyle>
          <a:p>
            <a:fld id="{44CDA988-E53B-4089-86E7-AD5042731DD3}" type="datetimeFigureOut">
              <a:rPr lang="en-GB" smtClean="0"/>
              <a:pPr/>
              <a:t>29/08/2023</a:t>
            </a:fld>
            <a:endParaRPr lang="en-GB"/>
          </a:p>
        </p:txBody>
      </p:sp>
      <p:sp>
        <p:nvSpPr>
          <p:cNvPr id="5" name="Footer Placeholder 4"/>
          <p:cNvSpPr>
            <a:spLocks noGrp="1"/>
          </p:cNvSpPr>
          <p:nvPr>
            <p:ph type="ftr" sz="quarter" idx="11"/>
          </p:nvPr>
        </p:nvSpPr>
        <p:spPr/>
        <p:txBody>
          <a:bodyPr/>
          <a:lstStyle>
            <a:lvl1pPr algn="ctr">
              <a:defRPr sz="1800">
                <a:solidFill>
                  <a:schemeClr val="tx1">
                    <a:lumMod val="50000"/>
                  </a:schemeClr>
                </a:solidFill>
                <a:latin typeface="+mj-lt"/>
              </a:defRPr>
            </a:lvl1pPr>
          </a:lstStyle>
          <a:p>
            <a:endParaRPr lang="en-GB"/>
          </a:p>
        </p:txBody>
      </p:sp>
      <p:sp>
        <p:nvSpPr>
          <p:cNvPr id="6" name="Slide Number Placeholder 5"/>
          <p:cNvSpPr>
            <a:spLocks noGrp="1"/>
          </p:cNvSpPr>
          <p:nvPr>
            <p:ph type="sldNum" sz="quarter" idx="12"/>
          </p:nvPr>
        </p:nvSpPr>
        <p:spPr/>
        <p:txBody>
          <a:bodyPr/>
          <a:lstStyle>
            <a:lvl1pPr algn="ctr">
              <a:defRPr sz="1800">
                <a:solidFill>
                  <a:schemeClr val="tx1">
                    <a:lumMod val="50000"/>
                  </a:schemeClr>
                </a:solidFill>
                <a:latin typeface="+mj-lt"/>
              </a:defRPr>
            </a:lvl1pPr>
          </a:lstStyle>
          <a:p>
            <a:fld id="{575D0CC2-870C-4870-B06C-DE04CC661C6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 y="533400"/>
            <a:ext cx="4572000" cy="501015"/>
          </a:xfrm>
          <a:prstGeom prst="rect">
            <a:avLst/>
          </a:prstGeom>
        </p:spPr>
      </p:pic>
    </p:spTree>
    <p:extLst>
      <p:ext uri="{BB962C8B-B14F-4D97-AF65-F5344CB8AC3E}">
        <p14:creationId xmlns:p14="http://schemas.microsoft.com/office/powerpoint/2010/main" val="547388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44CDA988-E53B-4089-86E7-AD5042731DD3}" type="datetimeFigureOut">
              <a:rPr lang="en-GB" smtClean="0"/>
              <a:t>29/08/2023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3790878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332" t="-11848" r="12586" b="-5493"/>
          <a:stretch/>
        </p:blipFill>
        <p:spPr>
          <a:xfrm>
            <a:off x="0" y="3614056"/>
            <a:ext cx="9144000" cy="3018973"/>
          </a:xfrm>
          <a:prstGeom prst="rect">
            <a:avLst/>
          </a:prstGeom>
        </p:spPr>
      </p:pic>
      <p:sp>
        <p:nvSpPr>
          <p:cNvPr id="2" name="Title 1"/>
          <p:cNvSpPr>
            <a:spLocks noGrp="1"/>
          </p:cNvSpPr>
          <p:nvPr>
            <p:ph type="title" hasCustomPrompt="1"/>
          </p:nvPr>
        </p:nvSpPr>
        <p:spPr>
          <a:xfrm>
            <a:off x="722313" y="4406900"/>
            <a:ext cx="7772400" cy="1362075"/>
          </a:xfrm>
        </p:spPr>
        <p:txBody>
          <a:bodyPr anchor="t"/>
          <a:lstStyle>
            <a:lvl1pPr algn="ctr">
              <a:defRPr sz="4000" b="1" cap="none">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722313" y="457201"/>
            <a:ext cx="7772400" cy="533399"/>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lgn="ctr">
              <a:defRPr sz="1600">
                <a:solidFill>
                  <a:schemeClr val="tx1"/>
                </a:solidFill>
                <a:latin typeface="+mj-lt"/>
              </a:defRPr>
            </a:lvl1pPr>
          </a:lstStyle>
          <a:p>
            <a:fld id="{44CDA988-E53B-4089-86E7-AD5042731DD3}" type="datetimeFigureOut">
              <a:rPr lang="en-GB" smtClean="0"/>
              <a:pPr/>
              <a:t>29/08/2023</a:t>
            </a:fld>
            <a:endParaRPr lang="en-GB"/>
          </a:p>
        </p:txBody>
      </p:sp>
      <p:sp>
        <p:nvSpPr>
          <p:cNvPr id="5" name="Footer Placeholder 4"/>
          <p:cNvSpPr>
            <a:spLocks noGrp="1"/>
          </p:cNvSpPr>
          <p:nvPr>
            <p:ph type="ftr" sz="quarter" idx="11"/>
          </p:nvPr>
        </p:nvSpPr>
        <p:spPr/>
        <p:txBody>
          <a:bodyPr/>
          <a:lstStyle>
            <a:lvl1pPr algn="ctr">
              <a:defRPr sz="1600">
                <a:solidFill>
                  <a:schemeClr val="tx1"/>
                </a:solidFill>
                <a:latin typeface="+mj-lt"/>
              </a:defRPr>
            </a:lvl1pPr>
          </a:lstStyle>
          <a:p>
            <a:endParaRPr lang="en-GB"/>
          </a:p>
        </p:txBody>
      </p:sp>
      <p:sp>
        <p:nvSpPr>
          <p:cNvPr id="6" name="Slide Number Placeholder 5"/>
          <p:cNvSpPr>
            <a:spLocks noGrp="1"/>
          </p:cNvSpPr>
          <p:nvPr>
            <p:ph type="sldNum" sz="quarter" idx="12"/>
          </p:nvPr>
        </p:nvSpPr>
        <p:spPr/>
        <p:txBody>
          <a:bodyPr/>
          <a:lstStyle>
            <a:lvl1pPr algn="ctr">
              <a:defRPr sz="1600">
                <a:solidFill>
                  <a:schemeClr val="tx1"/>
                </a:solidFill>
                <a:latin typeface="+mj-lt"/>
              </a:defRPr>
            </a:lvl1pPr>
          </a:lstStyle>
          <a:p>
            <a:fld id="{575D0CC2-870C-4870-B06C-DE04CC661C67}" type="slidenum">
              <a:rPr lang="en-GB" smtClean="0"/>
              <a:pPr/>
              <a:t>‹#›</a:t>
            </a:fld>
            <a:endParaRPr lang="en-GB"/>
          </a:p>
        </p:txBody>
      </p:sp>
    </p:spTree>
    <p:extLst>
      <p:ext uri="{BB962C8B-B14F-4D97-AF65-F5344CB8AC3E}">
        <p14:creationId xmlns:p14="http://schemas.microsoft.com/office/powerpoint/2010/main" val="1468987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44CDA988-E53B-4089-86E7-AD5042731DD3}" type="datetimeFigureOut">
              <a:rPr lang="en-GB" smtClean="0"/>
              <a:t>29/08/2023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1813027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44CDA988-E53B-4089-86E7-AD5042731DD3}" type="datetimeFigureOut">
              <a:rPr lang="en-GB" smtClean="0"/>
              <a:t>29/08/2023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1351097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5821362"/>
          </a:xfrm>
        </p:spPr>
        <p:txBody>
          <a:bodyPr>
            <a:normAutofit/>
          </a:bodyPr>
          <a:lstStyle>
            <a:lvl1pPr>
              <a:defRPr sz="720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44CDA988-E53B-4089-86E7-AD5042731DD3}" type="datetimeFigureOut">
              <a:rPr lang="en-GB" smtClean="0"/>
              <a:t>29/08/2023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2044704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 + Img - L">
    <p:bg>
      <p:bgPr>
        <a:solidFill>
          <a:srgbClr val="FFFFFF"/>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4572000" y="0"/>
            <a:ext cx="457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2" name="Title 1"/>
          <p:cNvSpPr>
            <a:spLocks noGrp="1"/>
          </p:cNvSpPr>
          <p:nvPr>
            <p:ph type="title" hasCustomPrompt="1"/>
          </p:nvPr>
        </p:nvSpPr>
        <p:spPr>
          <a:xfrm>
            <a:off x="0" y="0"/>
            <a:ext cx="4572000" cy="6858000"/>
          </a:xfrm>
          <a:solidFill>
            <a:srgbClr val="FFFFFF"/>
          </a:solidFill>
        </p:spPr>
        <p:txBody>
          <a:bodyPr lIns="457200" tIns="457200" rIns="457200" bIns="457200"/>
          <a:lstStyle>
            <a:lvl1pPr algn="l">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42863321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Header + Img - L">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457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2" name="Title 1"/>
          <p:cNvSpPr>
            <a:spLocks noGrp="1"/>
          </p:cNvSpPr>
          <p:nvPr>
            <p:ph type="title" hasCustomPrompt="1"/>
          </p:nvPr>
        </p:nvSpPr>
        <p:spPr>
          <a:xfrm>
            <a:off x="4557486" y="0"/>
            <a:ext cx="4572000" cy="6858000"/>
          </a:xfrm>
          <a:solidFill>
            <a:srgbClr val="FFFFFF"/>
          </a:solidFill>
        </p:spPr>
        <p:txBody>
          <a:bodyPr lIns="457200" tIns="457200" rIns="457200" bIns="457200"/>
          <a:lstStyle>
            <a:lvl1pPr algn="l">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3817065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t="-11848" b="-5493"/>
          <a:stretch/>
        </p:blipFill>
        <p:spPr>
          <a:xfrm>
            <a:off x="0" y="3614056"/>
            <a:ext cx="9144000" cy="3018973"/>
          </a:xfrm>
          <a:prstGeom prst="rect">
            <a:avLst/>
          </a:prstGeom>
        </p:spPr>
      </p:pic>
      <p:sp>
        <p:nvSpPr>
          <p:cNvPr id="2" name="Title 1"/>
          <p:cNvSpPr>
            <a:spLocks noGrp="1"/>
          </p:cNvSpPr>
          <p:nvPr>
            <p:ph type="title" hasCustomPrompt="1"/>
          </p:nvPr>
        </p:nvSpPr>
        <p:spPr>
          <a:xfrm>
            <a:off x="722313" y="4406900"/>
            <a:ext cx="7772400" cy="1362075"/>
          </a:xfrm>
        </p:spPr>
        <p:txBody>
          <a:bodyPr anchor="t"/>
          <a:lstStyle>
            <a:lvl1pPr algn="ctr">
              <a:defRPr sz="4000" b="1" cap="none">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722313" y="457201"/>
            <a:ext cx="7772400" cy="533399"/>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ctr">
              <a:defRPr sz="1600">
                <a:solidFill>
                  <a:schemeClr val="tx1"/>
                </a:solidFill>
                <a:latin typeface="+mj-lt"/>
              </a:defRPr>
            </a:lvl1pPr>
          </a:lstStyle>
          <a:p>
            <a:fld id="{44CDA988-E53B-4089-86E7-AD5042731DD3}" type="datetimeFigureOut">
              <a:rPr lang="en-GB" smtClean="0"/>
              <a:pPr/>
              <a:t>29/08/2023</a:t>
            </a:fld>
            <a:endParaRPr lang="en-GB"/>
          </a:p>
        </p:txBody>
      </p:sp>
      <p:sp>
        <p:nvSpPr>
          <p:cNvPr id="5" name="Footer Placeholder 4"/>
          <p:cNvSpPr>
            <a:spLocks noGrp="1"/>
          </p:cNvSpPr>
          <p:nvPr>
            <p:ph type="ftr" sz="quarter" idx="11"/>
          </p:nvPr>
        </p:nvSpPr>
        <p:spPr/>
        <p:txBody>
          <a:bodyPr/>
          <a:lstStyle>
            <a:lvl1pPr algn="ctr">
              <a:defRPr sz="1600">
                <a:solidFill>
                  <a:schemeClr val="tx1"/>
                </a:solidFill>
                <a:latin typeface="+mj-lt"/>
              </a:defRPr>
            </a:lvl1pPr>
          </a:lstStyle>
          <a:p>
            <a:endParaRPr lang="en-GB"/>
          </a:p>
        </p:txBody>
      </p:sp>
      <p:sp>
        <p:nvSpPr>
          <p:cNvPr id="6" name="Slide Number Placeholder 5"/>
          <p:cNvSpPr>
            <a:spLocks noGrp="1"/>
          </p:cNvSpPr>
          <p:nvPr>
            <p:ph type="sldNum" sz="quarter" idx="12"/>
          </p:nvPr>
        </p:nvSpPr>
        <p:spPr/>
        <p:txBody>
          <a:bodyPr/>
          <a:lstStyle>
            <a:lvl1pPr algn="ctr">
              <a:defRPr sz="1600">
                <a:solidFill>
                  <a:schemeClr val="tx1"/>
                </a:solidFill>
                <a:latin typeface="+mj-lt"/>
              </a:defRPr>
            </a:lvl1pPr>
          </a:lstStyle>
          <a:p>
            <a:fld id="{575D0CC2-870C-4870-B06C-DE04CC661C67}" type="slidenum">
              <a:rPr lang="en-GB" smtClean="0"/>
              <a:pPr/>
              <a:t>‹#›</a:t>
            </a:fld>
            <a:endParaRPr lang="en-GB"/>
          </a:p>
        </p:txBody>
      </p:sp>
    </p:spTree>
    <p:extLst>
      <p:ext uri="{BB962C8B-B14F-4D97-AF65-F5344CB8AC3E}">
        <p14:creationId xmlns:p14="http://schemas.microsoft.com/office/powerpoint/2010/main" val="2835783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Header + Img - L">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2" name="Title 1"/>
          <p:cNvSpPr>
            <a:spLocks noGrp="1"/>
          </p:cNvSpPr>
          <p:nvPr>
            <p:ph type="title" hasCustomPrompt="1"/>
          </p:nvPr>
        </p:nvSpPr>
        <p:spPr>
          <a:xfrm>
            <a:off x="0" y="0"/>
            <a:ext cx="4572000" cy="6858000"/>
          </a:xfrm>
          <a:solidFill>
            <a:schemeClr val="accent1">
              <a:alpha val="95000"/>
            </a:schemeClr>
          </a:solidFill>
        </p:spPr>
        <p:txBody>
          <a:bodyPr lIns="457200" tIns="457200" rIns="457200" bIns="457200"/>
          <a:lstStyle>
            <a:lvl1pPr algn="l">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35052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Header + Img - L">
    <p:bg>
      <p:bgPr>
        <a:solidFill>
          <a:srgbClr val="FFFFFF"/>
        </a:solidFill>
        <a:effectLst/>
      </p:bgPr>
    </p:bg>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0" y="0"/>
            <a:ext cx="9144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3" name="Title 1"/>
          <p:cNvSpPr>
            <a:spLocks noGrp="1"/>
          </p:cNvSpPr>
          <p:nvPr>
            <p:ph type="title" hasCustomPrompt="1"/>
          </p:nvPr>
        </p:nvSpPr>
        <p:spPr>
          <a:xfrm>
            <a:off x="4572000" y="0"/>
            <a:ext cx="4572000" cy="6858000"/>
          </a:xfrm>
          <a:solidFill>
            <a:schemeClr val="accent1">
              <a:alpha val="95000"/>
            </a:schemeClr>
          </a:solidFill>
        </p:spPr>
        <p:txBody>
          <a:bodyPr lIns="457200" tIns="457200" rIns="457200" bIns="457200"/>
          <a:lstStyle>
            <a:lvl1pPr algn="l">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087188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DA988-E53B-4089-86E7-AD5042731DD3}" type="datetimeFigureOut">
              <a:rPr lang="en-GB" smtClean="0"/>
              <a:t>29/08/2023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1868469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4CDA988-E53B-4089-86E7-AD5042731DD3}" type="datetimeFigureOut">
              <a:rPr lang="en-GB" smtClean="0"/>
              <a:t>29/08/2023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3005135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147" r="17019" b="9677"/>
          <a:stretch/>
        </p:blipFill>
        <p:spPr>
          <a:xfrm>
            <a:off x="-18143" y="4724400"/>
            <a:ext cx="9162143" cy="2133600"/>
          </a:xfrm>
          <a:prstGeom prst="rect">
            <a:avLst/>
          </a:prstGeom>
        </p:spPr>
      </p:pic>
      <p:sp>
        <p:nvSpPr>
          <p:cNvPr id="2" name="Title 1"/>
          <p:cNvSpPr>
            <a:spLocks noGrp="1"/>
          </p:cNvSpPr>
          <p:nvPr>
            <p:ph type="title"/>
          </p:nvPr>
        </p:nvSpPr>
        <p:spPr>
          <a:xfrm>
            <a:off x="457200" y="5029200"/>
            <a:ext cx="8258628" cy="566738"/>
          </a:xfrm>
        </p:spPr>
        <p:txBody>
          <a:bodyPr anchor="b">
            <a:normAutofit/>
          </a:bodyPr>
          <a:lstStyle>
            <a:lvl1pPr algn="l">
              <a:defRPr sz="2400" b="1">
                <a:solidFill>
                  <a:schemeClr val="bg1"/>
                </a:solidFill>
              </a:defRPr>
            </a:lvl1pPr>
          </a:lstStyle>
          <a:p>
            <a:r>
              <a:rPr lang="en-GB"/>
              <a:t>Click to edit Master title style</a:t>
            </a:r>
          </a:p>
        </p:txBody>
      </p:sp>
      <p:sp>
        <p:nvSpPr>
          <p:cNvPr id="4" name="Text Placeholder 3"/>
          <p:cNvSpPr>
            <a:spLocks noGrp="1"/>
          </p:cNvSpPr>
          <p:nvPr>
            <p:ph type="body" sz="half" idx="2"/>
          </p:nvPr>
        </p:nvSpPr>
        <p:spPr>
          <a:xfrm>
            <a:off x="457200" y="5715000"/>
            <a:ext cx="8229600" cy="5334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4CDA988-E53B-4089-86E7-AD5042731DD3}" type="datetimeFigureOut">
              <a:rPr lang="en-GB" smtClean="0"/>
              <a:t>29/08/2023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4009507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FFFFFF"/>
        </a:solidFill>
        <a:effectLst/>
      </p:bgPr>
    </p:bg>
    <p:spTree>
      <p:nvGrpSpPr>
        <p:cNvPr id="1" name=""/>
        <p:cNvGrpSpPr/>
        <p:nvPr/>
      </p:nvGrpSpPr>
      <p:grpSpPr>
        <a:xfrm>
          <a:off x="0" y="0"/>
          <a:ext cx="0" cy="0"/>
          <a:chOff x="0" y="0"/>
          <a:chExt cx="0" cy="0"/>
        </a:xfrm>
      </p:grpSpPr>
      <p:sp>
        <p:nvSpPr>
          <p:cNvPr id="8" name="Rectangle 7"/>
          <p:cNvSpPr/>
          <p:nvPr userDrawn="1"/>
        </p:nvSpPr>
        <p:spPr>
          <a:xfrm>
            <a:off x="0" y="1295400"/>
            <a:ext cx="9144000" cy="426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9721" t="7575" r="13783" b="-4463"/>
          <a:stretch/>
        </p:blipFill>
        <p:spPr>
          <a:xfrm>
            <a:off x="0" y="1295400"/>
            <a:ext cx="9144001" cy="3663043"/>
          </a:xfrm>
          <a:prstGeom prst="rect">
            <a:avLst/>
          </a:prstGeom>
        </p:spPr>
      </p:pic>
      <p:sp>
        <p:nvSpPr>
          <p:cNvPr id="2" name="Title 1"/>
          <p:cNvSpPr>
            <a:spLocks noGrp="1"/>
          </p:cNvSpPr>
          <p:nvPr>
            <p:ph type="ctrTitle" hasCustomPrompt="1"/>
          </p:nvPr>
        </p:nvSpPr>
        <p:spPr>
          <a:xfrm>
            <a:off x="457200" y="1295401"/>
            <a:ext cx="8229600" cy="2133599"/>
          </a:xfrm>
        </p:spPr>
        <p:txBody>
          <a:bodyPr>
            <a:noAutofit/>
          </a:bodyPr>
          <a:lstStyle>
            <a:lvl1pPr>
              <a:defRPr sz="11500" cap="all" baseline="0">
                <a:solidFill>
                  <a:schemeClr val="tx1"/>
                </a:solidFill>
              </a:defRPr>
            </a:lvl1pPr>
          </a:lstStyle>
          <a:p>
            <a:r>
              <a:rPr lang="en-US"/>
              <a:t>THANK YOU</a:t>
            </a:r>
            <a:endParaRPr lang="en-GB"/>
          </a:p>
        </p:txBody>
      </p:sp>
      <p:sp>
        <p:nvSpPr>
          <p:cNvPr id="3" name="Subtitle 2"/>
          <p:cNvSpPr>
            <a:spLocks noGrp="1"/>
          </p:cNvSpPr>
          <p:nvPr>
            <p:ph type="subTitle" idx="1"/>
          </p:nvPr>
        </p:nvSpPr>
        <p:spPr>
          <a:xfrm>
            <a:off x="457200" y="3429000"/>
            <a:ext cx="8229600" cy="609599"/>
          </a:xfrm>
        </p:spPr>
        <p:txBody>
          <a:bodyPr anchor="ctr">
            <a:normAutofit/>
          </a:bodyPr>
          <a:lstStyle>
            <a:lvl1pPr marL="0" indent="0" algn="ctr">
              <a:buNone/>
              <a:defRPr sz="2800" cap="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a:xfrm>
            <a:off x="685800" y="4958443"/>
            <a:ext cx="2133600" cy="365125"/>
          </a:xfrm>
        </p:spPr>
        <p:txBody>
          <a:bodyPr/>
          <a:lstStyle>
            <a:lvl1pPr algn="ctr">
              <a:defRPr sz="1800">
                <a:solidFill>
                  <a:schemeClr val="tx1">
                    <a:lumMod val="50000"/>
                  </a:schemeClr>
                </a:solidFill>
                <a:latin typeface="+mj-lt"/>
              </a:defRPr>
            </a:lvl1pPr>
          </a:lstStyle>
          <a:p>
            <a:fld id="{44CDA988-E53B-4089-86E7-AD5042731DD3}" type="datetimeFigureOut">
              <a:rPr lang="en-GB" smtClean="0"/>
              <a:pPr/>
              <a:t>29/08/2023</a:t>
            </a:fld>
            <a:endParaRPr lang="en-GB"/>
          </a:p>
        </p:txBody>
      </p:sp>
      <p:sp>
        <p:nvSpPr>
          <p:cNvPr id="5" name="Footer Placeholder 4"/>
          <p:cNvSpPr>
            <a:spLocks noGrp="1"/>
          </p:cNvSpPr>
          <p:nvPr>
            <p:ph type="ftr" sz="quarter" idx="11"/>
          </p:nvPr>
        </p:nvSpPr>
        <p:spPr>
          <a:xfrm>
            <a:off x="3352800" y="4958443"/>
            <a:ext cx="2895600" cy="365125"/>
          </a:xfrm>
        </p:spPr>
        <p:txBody>
          <a:bodyPr/>
          <a:lstStyle>
            <a:lvl1pPr algn="ctr">
              <a:defRPr sz="1800">
                <a:solidFill>
                  <a:schemeClr val="tx1">
                    <a:lumMod val="50000"/>
                  </a:schemeClr>
                </a:solidFill>
                <a:latin typeface="+mj-lt"/>
              </a:defRPr>
            </a:lvl1pPr>
          </a:lstStyle>
          <a:p>
            <a:endParaRPr lang="en-GB"/>
          </a:p>
        </p:txBody>
      </p:sp>
      <p:sp>
        <p:nvSpPr>
          <p:cNvPr id="6" name="Slide Number Placeholder 5"/>
          <p:cNvSpPr>
            <a:spLocks noGrp="1"/>
          </p:cNvSpPr>
          <p:nvPr>
            <p:ph type="sldNum" sz="quarter" idx="12"/>
          </p:nvPr>
        </p:nvSpPr>
        <p:spPr>
          <a:xfrm>
            <a:off x="6324600" y="4958443"/>
            <a:ext cx="2133600" cy="365125"/>
          </a:xfrm>
        </p:spPr>
        <p:txBody>
          <a:bodyPr/>
          <a:lstStyle>
            <a:lvl1pPr algn="ctr">
              <a:defRPr sz="1800">
                <a:solidFill>
                  <a:schemeClr val="tx1">
                    <a:lumMod val="50000"/>
                  </a:schemeClr>
                </a:solidFill>
                <a:latin typeface="+mj-lt"/>
              </a:defRPr>
            </a:lvl1pPr>
          </a:lstStyle>
          <a:p>
            <a:fld id="{575D0CC2-870C-4870-B06C-DE04CC661C6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 y="533400"/>
            <a:ext cx="4572000" cy="501015"/>
          </a:xfrm>
          <a:prstGeom prst="rect">
            <a:avLst/>
          </a:prstGeom>
        </p:spPr>
      </p:pic>
      <p:sp>
        <p:nvSpPr>
          <p:cNvPr id="10" name="Date Placeholder 3"/>
          <p:cNvSpPr txBox="1">
            <a:spLocks/>
          </p:cNvSpPr>
          <p:nvPr userDrawn="1"/>
        </p:nvSpPr>
        <p:spPr>
          <a:xfrm>
            <a:off x="678543" y="60960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200" b="0" i="0" u="none" strike="noStrike" kern="1200" baseline="30000">
                <a:solidFill>
                  <a:schemeClr val="accent2"/>
                </a:solidFill>
                <a:latin typeface="FontAwesome" pitchFamily="50" charset="0"/>
                <a:ea typeface="+mn-ea"/>
                <a:cs typeface="+mn-cs"/>
              </a:rPr>
              <a:t> </a:t>
            </a:r>
            <a:r>
              <a:rPr lang="en-GB" sz="3200" b="0" i="0" u="none" strike="noStrike" kern="1200" baseline="30000">
                <a:solidFill>
                  <a:schemeClr val="tx1">
                    <a:lumMod val="50000"/>
                  </a:schemeClr>
                </a:solidFill>
                <a:latin typeface="+mj-lt"/>
                <a:ea typeface="+mn-ea"/>
                <a:cs typeface="+mn-cs"/>
              </a:rPr>
              <a:t>GirlsNotBrides</a:t>
            </a:r>
          </a:p>
        </p:txBody>
      </p:sp>
      <p:sp>
        <p:nvSpPr>
          <p:cNvPr id="11" name="Footer Placeholder 4"/>
          <p:cNvSpPr txBox="1">
            <a:spLocks/>
          </p:cNvSpPr>
          <p:nvPr userDrawn="1"/>
        </p:nvSpPr>
        <p:spPr>
          <a:xfrm>
            <a:off x="2957286" y="6110514"/>
            <a:ext cx="2224314"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30000" noProof="0">
                <a:ln>
                  <a:noFill/>
                </a:ln>
                <a:solidFill>
                  <a:srgbClr val="FAA819"/>
                </a:solidFill>
                <a:effectLst/>
                <a:uLnTx/>
                <a:uFillTx/>
                <a:latin typeface="FontAwesome" pitchFamily="50" charset="0"/>
                <a:ea typeface="+mn-ea"/>
                <a:cs typeface="+mn-cs"/>
              </a:rPr>
              <a:t> </a:t>
            </a:r>
            <a:r>
              <a:rPr kumimoji="0" lang="en-GB" sz="3200" b="0" i="0" u="none" strike="noStrike" kern="1200" cap="none" spc="0" normalizeH="0" baseline="30000" noProof="0">
                <a:ln>
                  <a:noFill/>
                </a:ln>
                <a:solidFill>
                  <a:srgbClr val="304048">
                    <a:lumMod val="50000"/>
                  </a:srgbClr>
                </a:solidFill>
                <a:effectLst/>
                <a:uLnTx/>
                <a:uFillTx/>
                <a:latin typeface="+mj-lt"/>
                <a:ea typeface="+mn-ea"/>
                <a:cs typeface="+mn-cs"/>
              </a:rPr>
              <a:t>GirlsNotBrides</a:t>
            </a:r>
          </a:p>
        </p:txBody>
      </p:sp>
      <p:sp>
        <p:nvSpPr>
          <p:cNvPr id="12" name="Slide Number Placeholder 5"/>
          <p:cNvSpPr txBox="1">
            <a:spLocks/>
          </p:cNvSpPr>
          <p:nvPr userDrawn="1"/>
        </p:nvSpPr>
        <p:spPr>
          <a:xfrm>
            <a:off x="4953000" y="6096000"/>
            <a:ext cx="3497943"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30000" noProof="0">
                <a:ln>
                  <a:noFill/>
                </a:ln>
                <a:solidFill>
                  <a:srgbClr val="FAA819"/>
                </a:solidFill>
                <a:effectLst/>
                <a:uLnTx/>
                <a:uFillTx/>
                <a:latin typeface="FontAwesome" pitchFamily="50" charset="0"/>
                <a:ea typeface="+mn-ea"/>
                <a:cs typeface="+mn-cs"/>
              </a:rPr>
              <a:t> </a:t>
            </a:r>
            <a:r>
              <a:rPr kumimoji="0" lang="en-GB" sz="3200" b="0" i="0" u="none" strike="noStrike" kern="1200" cap="none" spc="0" normalizeH="0" baseline="30000" noProof="0">
                <a:ln>
                  <a:noFill/>
                </a:ln>
                <a:solidFill>
                  <a:srgbClr val="304048">
                    <a:lumMod val="50000"/>
                  </a:srgbClr>
                </a:solidFill>
                <a:effectLst/>
                <a:uLnTx/>
                <a:uFillTx/>
                <a:latin typeface="+mj-lt"/>
                <a:ea typeface="+mn-ea"/>
                <a:cs typeface="+mn-cs"/>
              </a:rPr>
              <a:t>0044 (0)20 1234 5678</a:t>
            </a:r>
          </a:p>
        </p:txBody>
      </p:sp>
    </p:spTree>
    <p:extLst>
      <p:ext uri="{BB962C8B-B14F-4D97-AF65-F5344CB8AC3E}">
        <p14:creationId xmlns:p14="http://schemas.microsoft.com/office/powerpoint/2010/main" val="357998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4CDA988-E53B-4089-86E7-AD5042731DD3}" type="datetimeFigureOut">
              <a:rPr lang="en-GB" smtClean="0"/>
              <a:t>29/08/2023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3217672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4CDA988-E53B-4089-86E7-AD5042731DD3}" type="datetimeFigureOut">
              <a:rPr lang="en-GB" smtClean="0"/>
              <a:t>29/08/2023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2793353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5821362"/>
          </a:xfrm>
        </p:spPr>
        <p:txBody>
          <a:bodyPr>
            <a:normAutofit/>
          </a:bodyPr>
          <a:lstStyle>
            <a:lvl1pPr>
              <a:defRPr sz="720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44CDA988-E53B-4089-86E7-AD5042731DD3}" type="datetimeFigureOut">
              <a:rPr lang="en-GB" smtClean="0"/>
              <a:t>29/08/2023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2259367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 Img - L">
    <p:bg>
      <p:bgPr>
        <a:solidFill>
          <a:srgbClr val="FFFFFF"/>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4572000" y="0"/>
            <a:ext cx="457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2" name="Title 1"/>
          <p:cNvSpPr>
            <a:spLocks noGrp="1"/>
          </p:cNvSpPr>
          <p:nvPr>
            <p:ph type="title" hasCustomPrompt="1"/>
          </p:nvPr>
        </p:nvSpPr>
        <p:spPr>
          <a:xfrm>
            <a:off x="0" y="0"/>
            <a:ext cx="4572000" cy="6858000"/>
          </a:xfrm>
          <a:solidFill>
            <a:srgbClr val="FFFFFF"/>
          </a:solidFill>
        </p:spPr>
        <p:txBody>
          <a:bodyPr lIns="457200" tIns="457200" rIns="457200" bIns="457200"/>
          <a:lstStyle>
            <a:lvl1pPr algn="l">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1181562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Header + Img - L">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457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2" name="Title 1"/>
          <p:cNvSpPr>
            <a:spLocks noGrp="1"/>
          </p:cNvSpPr>
          <p:nvPr>
            <p:ph type="title" hasCustomPrompt="1"/>
          </p:nvPr>
        </p:nvSpPr>
        <p:spPr>
          <a:xfrm>
            <a:off x="4557486" y="0"/>
            <a:ext cx="4572000" cy="6858000"/>
          </a:xfrm>
          <a:solidFill>
            <a:srgbClr val="FFFFFF"/>
          </a:solidFill>
        </p:spPr>
        <p:txBody>
          <a:bodyPr lIns="457200" tIns="457200" rIns="457200" bIns="457200"/>
          <a:lstStyle>
            <a:lvl1pPr algn="l">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2366958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Header + Img - L">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2" name="Title 1"/>
          <p:cNvSpPr>
            <a:spLocks noGrp="1"/>
          </p:cNvSpPr>
          <p:nvPr>
            <p:ph type="title" hasCustomPrompt="1"/>
          </p:nvPr>
        </p:nvSpPr>
        <p:spPr>
          <a:xfrm>
            <a:off x="0" y="0"/>
            <a:ext cx="4572000" cy="6858000"/>
          </a:xfrm>
          <a:solidFill>
            <a:schemeClr val="accent1">
              <a:alpha val="95000"/>
            </a:schemeClr>
          </a:solidFill>
        </p:spPr>
        <p:txBody>
          <a:bodyPr lIns="457200" tIns="457200" rIns="457200" bIns="457200"/>
          <a:lstStyle>
            <a:lvl1pPr algn="l">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50215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4.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CDA988-E53B-4089-86E7-AD5042731DD3}" type="datetimeFigureOut">
              <a:rPr lang="en-GB" smtClean="0"/>
              <a:t>29/08/2023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5D0CC2-870C-4870-B06C-DE04CC661C67}" type="slidenum">
              <a:rPr lang="en-GB" smtClean="0"/>
              <a:t>‹#›</a:t>
            </a:fld>
            <a:endParaRPr lang="en-GB"/>
          </a:p>
        </p:txBody>
      </p:sp>
    </p:spTree>
    <p:extLst>
      <p:ext uri="{BB962C8B-B14F-4D97-AF65-F5344CB8AC3E}">
        <p14:creationId xmlns:p14="http://schemas.microsoft.com/office/powerpoint/2010/main" val="1904013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8" r:id="rId7"/>
    <p:sldLayoutId id="2147483659" r:id="rId8"/>
    <p:sldLayoutId id="2147483740" r:id="rId9"/>
    <p:sldLayoutId id="2147483741" r:id="rId10"/>
    <p:sldLayoutId id="2147483655" r:id="rId11"/>
    <p:sldLayoutId id="2147483656" r:id="rId12"/>
    <p:sldLayoutId id="2147483657" r:id="rId13"/>
    <p:sldLayoutId id="2147483662" r:id="rId14"/>
  </p:sldLayoutIdLst>
  <p:txStyles>
    <p:titleStyle>
      <a:lvl1pPr algn="ctr" defTabSz="914400" rtl="0" eaLnBrk="1" latinLnBrk="0" hangingPunct="1">
        <a:spcBef>
          <a:spcPct val="0"/>
        </a:spcBef>
        <a:buNone/>
        <a:defRPr sz="44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914400"/>
            <a:ext cx="8305800" cy="1219200"/>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Cliquez pour modifier le style du titre principal</a:t>
            </a:r>
          </a:p>
        </p:txBody>
      </p:sp>
      <p:sp>
        <p:nvSpPr>
          <p:cNvPr id="1027" name="Rectangle 4"/>
          <p:cNvSpPr>
            <a:spLocks noGrp="1" noChangeArrowheads="1"/>
          </p:cNvSpPr>
          <p:nvPr>
            <p:ph type="body" idx="1"/>
          </p:nvPr>
        </p:nvSpPr>
        <p:spPr bwMode="auto">
          <a:xfrm>
            <a:off x="457200" y="2133600"/>
            <a:ext cx="8305800" cy="3429000"/>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Cliquez pour modifier les styles de texte du Master</a:t>
            </a:r>
          </a:p>
          <a:p>
            <a:pPr lvl="1"/>
            <a:r>
              <a:rPr lang="en-US" altLang="en-US"/>
              <a:t>Deuxième niveau</a:t>
            </a:r>
          </a:p>
          <a:p>
            <a:pPr lvl="2"/>
            <a:r>
              <a:rPr lang="en-US" altLang="en-US"/>
              <a:t>Troisième niveau</a:t>
            </a:r>
          </a:p>
          <a:p>
            <a:pPr lvl="3"/>
            <a:r>
              <a:rPr lang="en-US" altLang="en-US"/>
              <a:t>Quatrième niveau</a:t>
            </a:r>
          </a:p>
          <a:p>
            <a:pPr lvl="4"/>
            <a:r>
              <a:rPr lang="en-US" altLang="en-US"/>
              <a:t>Cinquième niveau</a:t>
            </a:r>
          </a:p>
        </p:txBody>
      </p:sp>
      <p:sp>
        <p:nvSpPr>
          <p:cNvPr id="1028" name="Rectangle 3"/>
          <p:cNvSpPr>
            <a:spLocks noChangeArrowheads="1"/>
          </p:cNvSpPr>
          <p:nvPr userDrawn="1"/>
        </p:nvSpPr>
        <p:spPr bwMode="auto">
          <a:xfrm>
            <a:off x="228600" y="5715000"/>
            <a:ext cx="8686800" cy="914400"/>
          </a:xfrm>
          <a:prstGeom prst="rect">
            <a:avLst/>
          </a:prstGeom>
          <a:solidFill>
            <a:srgbClr val="FDC82F"/>
          </a:solidFill>
          <a:ln>
            <a:noFill/>
          </a:ln>
          <a:extLs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wrap="none" anchor="ct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0" fontAlgn="base" hangingPunct="0">
              <a:spcBef>
                <a:spcPct val="0"/>
              </a:spcBef>
              <a:spcAft>
                <a:spcPct val="0"/>
              </a:spcAft>
              <a:defRPr/>
            </a:pPr>
            <a:endParaRPr lang="en-US" altLang="en-US" sz="1800">
              <a:solidFill>
                <a:prstClr val="black"/>
              </a:solidFill>
            </a:endParaRPr>
          </a:p>
        </p:txBody>
      </p:sp>
      <p:pic>
        <p:nvPicPr>
          <p:cNvPr id="1029" name="Picture 6" descr="irc_logo_rgb"/>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8229600" y="5715000"/>
            <a:ext cx="685800" cy="914400"/>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pic>
      <p:sp>
        <p:nvSpPr>
          <p:cNvPr id="10" name="Text Box 8"/>
          <p:cNvSpPr txBox="1">
            <a:spLocks noChangeArrowheads="1"/>
          </p:cNvSpPr>
          <p:nvPr userDrawn="1"/>
        </p:nvSpPr>
        <p:spPr bwMode="auto">
          <a:xfrm>
            <a:off x="457200" y="5867400"/>
            <a:ext cx="762000" cy="115416"/>
          </a:xfrm>
          <a:prstGeom prst="rect">
            <a:avLst/>
          </a:prstGeom>
          <a:noFill/>
          <a:ln w="9525">
            <a:noFill/>
            <a:miter lim="800000"/>
            <a:headEnd/>
            <a:tailEnd/>
          </a:ln>
        </p:spPr>
        <p:txBody>
          <a:bodyPr lIns="0" tIns="0" rIns="0" bIns="0">
            <a:spAutoFit/>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0" fontAlgn="base" hangingPunct="0">
              <a:spcBef>
                <a:spcPct val="50000"/>
              </a:spcBef>
              <a:spcAft>
                <a:spcPct val="0"/>
              </a:spcAft>
              <a:defRPr/>
            </a:pPr>
            <a:fld id="{73339997-0B12-47AF-829E-BC53EEA23F93}" type="slidenum">
              <a:rPr lang="en-US" altLang="en-US" sz="750" b="1" smtClean="0">
                <a:solidFill>
                  <a:prstClr val="black"/>
                </a:solidFill>
              </a:rPr>
              <a:t>‹#›</a:t>
            </a:fld>
            <a:endParaRPr lang="en-US" altLang="en-US" sz="750" b="1">
              <a:solidFill>
                <a:prstClr val="black"/>
              </a:solidFill>
            </a:endParaRPr>
          </a:p>
        </p:txBody>
      </p:sp>
      <p:sp>
        <p:nvSpPr>
          <p:cNvPr id="2055" name="Text Box 8"/>
          <p:cNvSpPr txBox="1">
            <a:spLocks noChangeArrowheads="1"/>
          </p:cNvSpPr>
          <p:nvPr userDrawn="1"/>
        </p:nvSpPr>
        <p:spPr bwMode="auto">
          <a:xfrm>
            <a:off x="457200" y="6439372"/>
            <a:ext cx="2971800" cy="115416"/>
          </a:xfrm>
          <a:prstGeom prst="rect">
            <a:avLst/>
          </a:prstGeom>
          <a:noFill/>
          <a:ln>
            <a:noFill/>
          </a:ln>
        </p:spPr>
        <p:txBody>
          <a:bodyPr lIns="0" tIns="0" rIns="0" bIns="0" anchor="b">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defRPr>
            </a:lvl2pPr>
            <a:lvl3pPr marL="1143000" indent="-228600">
              <a:defRPr sz="2400">
                <a:solidFill>
                  <a:schemeClr val="tx1"/>
                </a:solidFill>
                <a:latin typeface="Arial" charset="0"/>
                <a:ea typeface="ヒラギノ角ゴ Pro W3" charset="0"/>
              </a:defRPr>
            </a:lvl3pPr>
            <a:lvl4pPr marL="1600200" indent="-228600">
              <a:defRPr sz="2400">
                <a:solidFill>
                  <a:schemeClr val="tx1"/>
                </a:solidFill>
                <a:latin typeface="Arial" charset="0"/>
                <a:ea typeface="ヒラギノ角ゴ Pro W3" charset="0"/>
              </a:defRPr>
            </a:lvl4pPr>
            <a:lvl5pPr marL="2057400" indent="-22860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0" fontAlgn="base" hangingPunct="0">
              <a:spcBef>
                <a:spcPct val="50000"/>
              </a:spcBef>
              <a:spcAft>
                <a:spcPct val="0"/>
              </a:spcAft>
              <a:defRPr/>
            </a:pPr>
            <a:r>
              <a:rPr lang="en-US" sz="750" b="1">
                <a:solidFill>
                  <a:prstClr val="black"/>
                </a:solidFill>
                <a:cs typeface="Arial" charset="0"/>
              </a:rPr>
              <a:t>Du mal à la maison </a:t>
            </a:r>
            <a:r>
              <a:rPr lang="en-US" sz="750">
                <a:solidFill>
                  <a:prstClr val="black"/>
                </a:solidFill>
                <a:cs typeface="Arial" charset="0"/>
              </a:rPr>
              <a:t>| </a:t>
            </a:r>
            <a:r>
              <a:rPr lang="en-US" sz="750" b="1">
                <a:solidFill>
                  <a:prstClr val="black"/>
                </a:solidFill>
                <a:cs typeface="Arial" charset="0"/>
              </a:rPr>
              <a:t>Rescue.org</a:t>
            </a:r>
            <a:endParaRPr lang="en-US" sz="750">
              <a:solidFill>
                <a:prstClr val="black"/>
              </a:solidFill>
              <a:cs typeface="Arial" charset="0"/>
            </a:endParaRPr>
          </a:p>
        </p:txBody>
      </p:sp>
    </p:spTree>
    <p:extLst>
      <p:ext uri="{BB962C8B-B14F-4D97-AF65-F5344CB8AC3E}">
        <p14:creationId xmlns:p14="http://schemas.microsoft.com/office/powerpoint/2010/main" val="107909847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Lst>
  <p:txStyles>
    <p:titleStyle>
      <a:lvl1pPr algn="l" rtl="0" eaLnBrk="0" fontAlgn="base" hangingPunct="0">
        <a:spcBef>
          <a:spcPct val="0"/>
        </a:spcBef>
        <a:spcAft>
          <a:spcPct val="0"/>
        </a:spcAft>
        <a:defRPr sz="2700">
          <a:solidFill>
            <a:schemeClr val="tx1"/>
          </a:solidFill>
          <a:latin typeface="Arial"/>
          <a:ea typeface="MS PGothic" pitchFamily="34" charset="-128"/>
          <a:cs typeface="Arial"/>
        </a:defRPr>
      </a:lvl1pPr>
      <a:lvl2pPr algn="l" rtl="0" eaLnBrk="0" fontAlgn="base" hangingPunct="0">
        <a:spcBef>
          <a:spcPct val="0"/>
        </a:spcBef>
        <a:spcAft>
          <a:spcPct val="0"/>
        </a:spcAft>
        <a:defRPr sz="2700">
          <a:solidFill>
            <a:schemeClr val="tx1"/>
          </a:solidFill>
          <a:latin typeface="Arial" pitchFamily="-107" charset="0"/>
          <a:ea typeface="MS PGothic" pitchFamily="34" charset="-128"/>
          <a:cs typeface="Arial" pitchFamily="34" charset="0"/>
        </a:defRPr>
      </a:lvl2pPr>
      <a:lvl3pPr algn="l" rtl="0" eaLnBrk="0" fontAlgn="base" hangingPunct="0">
        <a:spcBef>
          <a:spcPct val="0"/>
        </a:spcBef>
        <a:spcAft>
          <a:spcPct val="0"/>
        </a:spcAft>
        <a:defRPr sz="2700">
          <a:solidFill>
            <a:schemeClr val="tx1"/>
          </a:solidFill>
          <a:latin typeface="Arial" pitchFamily="-107" charset="0"/>
          <a:ea typeface="MS PGothic" pitchFamily="34" charset="-128"/>
          <a:cs typeface="Arial" pitchFamily="34" charset="0"/>
        </a:defRPr>
      </a:lvl3pPr>
      <a:lvl4pPr algn="l" rtl="0" eaLnBrk="0" fontAlgn="base" hangingPunct="0">
        <a:spcBef>
          <a:spcPct val="0"/>
        </a:spcBef>
        <a:spcAft>
          <a:spcPct val="0"/>
        </a:spcAft>
        <a:defRPr sz="2700">
          <a:solidFill>
            <a:schemeClr val="tx1"/>
          </a:solidFill>
          <a:latin typeface="Arial" pitchFamily="-107" charset="0"/>
          <a:ea typeface="MS PGothic" pitchFamily="34" charset="-128"/>
          <a:cs typeface="Arial" pitchFamily="34" charset="0"/>
        </a:defRPr>
      </a:lvl4pPr>
      <a:lvl5pPr algn="l" rtl="0" eaLnBrk="0" fontAlgn="base" hangingPunct="0">
        <a:spcBef>
          <a:spcPct val="0"/>
        </a:spcBef>
        <a:spcAft>
          <a:spcPct val="0"/>
        </a:spcAft>
        <a:defRPr sz="2700">
          <a:solidFill>
            <a:schemeClr val="tx1"/>
          </a:solidFill>
          <a:latin typeface="Arial" pitchFamily="-107" charset="0"/>
          <a:ea typeface="MS PGothic" pitchFamily="34" charset="-128"/>
          <a:cs typeface="Arial" pitchFamily="34" charset="0"/>
        </a:defRPr>
      </a:lvl5pPr>
      <a:lvl6pPr marL="342900" algn="l" rtl="0" fontAlgn="base">
        <a:spcBef>
          <a:spcPct val="0"/>
        </a:spcBef>
        <a:spcAft>
          <a:spcPct val="0"/>
        </a:spcAft>
        <a:defRPr sz="2550">
          <a:solidFill>
            <a:schemeClr val="tx1"/>
          </a:solidFill>
          <a:latin typeface="Akzidenz Grotesk BE Super" pitchFamily="-110" charset="0"/>
          <a:ea typeface="ヒラギノ角ゴ Pro W3" pitchFamily="-110" charset="-128"/>
          <a:cs typeface="ヒラギノ角ゴ Pro W3" pitchFamily="-110" charset="-128"/>
        </a:defRPr>
      </a:lvl6pPr>
      <a:lvl7pPr marL="685800" algn="l" rtl="0" fontAlgn="base">
        <a:spcBef>
          <a:spcPct val="0"/>
        </a:spcBef>
        <a:spcAft>
          <a:spcPct val="0"/>
        </a:spcAft>
        <a:defRPr sz="2550">
          <a:solidFill>
            <a:schemeClr val="tx1"/>
          </a:solidFill>
          <a:latin typeface="Akzidenz Grotesk BE Super" pitchFamily="-110" charset="0"/>
          <a:ea typeface="ヒラギノ角ゴ Pro W3" pitchFamily="-110" charset="-128"/>
          <a:cs typeface="ヒラギノ角ゴ Pro W3" pitchFamily="-110" charset="-128"/>
        </a:defRPr>
      </a:lvl7pPr>
      <a:lvl8pPr marL="1028700" algn="l" rtl="0" fontAlgn="base">
        <a:spcBef>
          <a:spcPct val="0"/>
        </a:spcBef>
        <a:spcAft>
          <a:spcPct val="0"/>
        </a:spcAft>
        <a:defRPr sz="2550">
          <a:solidFill>
            <a:schemeClr val="tx1"/>
          </a:solidFill>
          <a:latin typeface="Akzidenz Grotesk BE Super" pitchFamily="-110" charset="0"/>
          <a:ea typeface="ヒラギノ角ゴ Pro W3" pitchFamily="-110" charset="-128"/>
          <a:cs typeface="ヒラギノ角ゴ Pro W3" pitchFamily="-110" charset="-128"/>
        </a:defRPr>
      </a:lvl8pPr>
      <a:lvl9pPr marL="1371600" algn="l" rtl="0" fontAlgn="base">
        <a:spcBef>
          <a:spcPct val="0"/>
        </a:spcBef>
        <a:spcAft>
          <a:spcPct val="0"/>
        </a:spcAft>
        <a:defRPr sz="2550">
          <a:solidFill>
            <a:schemeClr val="tx1"/>
          </a:solidFill>
          <a:latin typeface="Akzidenz Grotesk BE Super" pitchFamily="-110" charset="0"/>
          <a:ea typeface="ヒラギノ角ゴ Pro W3" pitchFamily="-110" charset="-128"/>
          <a:cs typeface="ヒラギノ角ゴ Pro W3" pitchFamily="-110" charset="-128"/>
        </a:defRPr>
      </a:lvl9pPr>
    </p:titleStyle>
    <p:bodyStyle>
      <a:lvl1pPr marL="257175" indent="-257175" algn="l" rtl="0" eaLnBrk="0" fontAlgn="base" hangingPunct="0">
        <a:spcBef>
          <a:spcPct val="20000"/>
        </a:spcBef>
        <a:spcAft>
          <a:spcPct val="0"/>
        </a:spcAft>
        <a:defRPr sz="2100">
          <a:solidFill>
            <a:schemeClr val="tx1"/>
          </a:solidFill>
          <a:latin typeface="+mn-lt"/>
          <a:ea typeface="MS PGothic" pitchFamily="34" charset="-128"/>
          <a:cs typeface="MS PGothic" charset="0"/>
        </a:defRPr>
      </a:lvl1pPr>
      <a:lvl2pPr marL="557213" indent="-214313" algn="l" rtl="0" eaLnBrk="0" fontAlgn="base" hangingPunct="0">
        <a:spcBef>
          <a:spcPct val="20000"/>
        </a:spcBef>
        <a:spcAft>
          <a:spcPct val="0"/>
        </a:spcAft>
        <a:buFont typeface="Times" pitchFamily="18" charset="0"/>
        <a:buChar char="•"/>
        <a:defRPr sz="2100">
          <a:solidFill>
            <a:schemeClr val="tx1"/>
          </a:solidFill>
          <a:latin typeface="+mn-lt"/>
          <a:ea typeface="MS PGothic" pitchFamily="34" charset="-128"/>
          <a:cs typeface="MS PGothic" charset="0"/>
        </a:defRPr>
      </a:lvl2pPr>
      <a:lvl3pPr marL="857250" indent="-171450" algn="l" rtl="0" eaLnBrk="0" fontAlgn="base" hangingPunct="0">
        <a:spcBef>
          <a:spcPct val="20000"/>
        </a:spcBef>
        <a:spcAft>
          <a:spcPct val="0"/>
        </a:spcAft>
        <a:buChar char="–"/>
        <a:defRPr sz="1800">
          <a:solidFill>
            <a:schemeClr val="tx1"/>
          </a:solidFill>
          <a:latin typeface="+mn-lt"/>
          <a:ea typeface="MS PGothic" pitchFamily="34" charset="-128"/>
          <a:cs typeface="MS PGothic" charset="0"/>
        </a:defRPr>
      </a:lvl3pPr>
      <a:lvl4pPr marL="1200150" indent="-171450" algn="l" rtl="0" eaLnBrk="0" fontAlgn="base" hangingPunct="0">
        <a:spcBef>
          <a:spcPct val="20000"/>
        </a:spcBef>
        <a:spcAft>
          <a:spcPct val="0"/>
        </a:spcAft>
        <a:buFont typeface="Times" pitchFamily="18" charset="0"/>
        <a:buChar char="•"/>
        <a:defRPr sz="1500">
          <a:solidFill>
            <a:schemeClr val="tx1"/>
          </a:solidFill>
          <a:latin typeface="+mn-lt"/>
          <a:ea typeface="MS PGothic" pitchFamily="34" charset="-128"/>
          <a:cs typeface="MS PGothic" charset="0"/>
        </a:defRPr>
      </a:lvl4pPr>
      <a:lvl5pPr marL="1543050" indent="-171450" algn="l" rtl="0" eaLnBrk="0" fontAlgn="base" hangingPunct="0">
        <a:spcBef>
          <a:spcPct val="20000"/>
        </a:spcBef>
        <a:spcAft>
          <a:spcPct val="0"/>
        </a:spcAft>
        <a:buChar char="»"/>
        <a:defRPr sz="1200">
          <a:solidFill>
            <a:schemeClr val="tx1"/>
          </a:solidFill>
          <a:latin typeface="+mn-lt"/>
          <a:ea typeface="MS PGothic" pitchFamily="34" charset="-128"/>
          <a:cs typeface="MS PGothic" charset="0"/>
        </a:defRPr>
      </a:lvl5pPr>
      <a:lvl6pPr marL="1885950" indent="-171450" algn="l" rtl="0" fontAlgn="base">
        <a:spcBef>
          <a:spcPct val="20000"/>
        </a:spcBef>
        <a:spcAft>
          <a:spcPct val="0"/>
        </a:spcAft>
        <a:buChar char="»"/>
        <a:defRPr sz="1500">
          <a:solidFill>
            <a:schemeClr val="tx1"/>
          </a:solidFill>
          <a:latin typeface="+mn-lt"/>
          <a:ea typeface="+mn-ea"/>
          <a:cs typeface="+mn-cs"/>
        </a:defRPr>
      </a:lvl6pPr>
      <a:lvl7pPr marL="2228850" indent="-171450" algn="l" rtl="0" fontAlgn="base">
        <a:spcBef>
          <a:spcPct val="20000"/>
        </a:spcBef>
        <a:spcAft>
          <a:spcPct val="0"/>
        </a:spcAft>
        <a:buChar char="»"/>
        <a:defRPr sz="1500">
          <a:solidFill>
            <a:schemeClr val="tx1"/>
          </a:solidFill>
          <a:latin typeface="+mn-lt"/>
          <a:ea typeface="+mn-ea"/>
          <a:cs typeface="+mn-cs"/>
        </a:defRPr>
      </a:lvl7pPr>
      <a:lvl8pPr marL="2571750" indent="-171450" algn="l" rtl="0" fontAlgn="base">
        <a:spcBef>
          <a:spcPct val="20000"/>
        </a:spcBef>
        <a:spcAft>
          <a:spcPct val="0"/>
        </a:spcAft>
        <a:buChar char="»"/>
        <a:defRPr sz="1500">
          <a:solidFill>
            <a:schemeClr val="tx1"/>
          </a:solidFill>
          <a:latin typeface="+mn-lt"/>
          <a:ea typeface="+mn-ea"/>
          <a:cs typeface="+mn-cs"/>
        </a:defRPr>
      </a:lvl8pPr>
      <a:lvl9pPr marL="2914650" indent="-171450" algn="l" rtl="0" fontAlgn="base">
        <a:spcBef>
          <a:spcPct val="20000"/>
        </a:spcBef>
        <a:spcAft>
          <a:spcPct val="0"/>
        </a:spcAft>
        <a:buChar char="»"/>
        <a:defRPr sz="15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ChangeArrowheads="1"/>
          </p:cNvSpPr>
          <p:nvPr userDrawn="1"/>
        </p:nvSpPr>
        <p:spPr bwMode="auto">
          <a:xfrm>
            <a:off x="228600" y="228600"/>
            <a:ext cx="8686800" cy="6400800"/>
          </a:xfrm>
          <a:prstGeom prst="rect">
            <a:avLst/>
          </a:prstGeom>
          <a:solidFill>
            <a:srgbClr val="FDC82F"/>
          </a:solidFill>
          <a:ln>
            <a:noFill/>
          </a:ln>
        </p:spPr>
        <p:txBody>
          <a:bodyPr wrap="none" anchor="ctr"/>
          <a:lstStyle>
            <a:lvl1pPr>
              <a:defRPr sz="2400">
                <a:solidFill>
                  <a:schemeClr val="tx1"/>
                </a:solidFill>
                <a:latin typeface="Arial" panose="020B0604020202020204" pitchFamily="34" charset="0"/>
                <a:ea typeface="ヒラギノ角ゴ Pro W3" pitchFamily="14" charset="-128"/>
              </a:defRPr>
            </a:lvl1pPr>
            <a:lvl2pPr marL="742950" indent="-285750">
              <a:defRPr sz="2400">
                <a:solidFill>
                  <a:schemeClr val="tx1"/>
                </a:solidFill>
                <a:latin typeface="Arial" panose="020B0604020202020204" pitchFamily="34" charset="0"/>
                <a:ea typeface="ヒラギノ角ゴ Pro W3" pitchFamily="14" charset="-128"/>
              </a:defRPr>
            </a:lvl2pPr>
            <a:lvl3pPr marL="1143000" indent="-228600">
              <a:defRPr sz="2400">
                <a:solidFill>
                  <a:schemeClr val="tx1"/>
                </a:solidFill>
                <a:latin typeface="Arial" panose="020B0604020202020204" pitchFamily="34" charset="0"/>
                <a:ea typeface="ヒラギノ角ゴ Pro W3" pitchFamily="14" charset="-128"/>
              </a:defRPr>
            </a:lvl3pPr>
            <a:lvl4pPr marL="1600200" indent="-228600">
              <a:defRPr sz="2400">
                <a:solidFill>
                  <a:schemeClr val="tx1"/>
                </a:solidFill>
                <a:latin typeface="Arial" panose="020B0604020202020204" pitchFamily="34" charset="0"/>
                <a:ea typeface="ヒラギノ角ゴ Pro W3" pitchFamily="14" charset="-128"/>
              </a:defRPr>
            </a:lvl4pPr>
            <a:lvl5pPr marL="2057400" indent="-228600">
              <a:defRPr sz="2400">
                <a:solidFill>
                  <a:schemeClr val="tx1"/>
                </a:solidFill>
                <a:latin typeface="Arial" panose="020B0604020202020204" pitchFamily="34" charset="0"/>
                <a:ea typeface="ヒラギノ角ゴ Pro W3" pitchFamily="1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9pPr>
          </a:lstStyle>
          <a:p>
            <a:pPr eaLnBrk="0" fontAlgn="base" hangingPunct="0">
              <a:spcBef>
                <a:spcPct val="0"/>
              </a:spcBef>
              <a:spcAft>
                <a:spcPct val="0"/>
              </a:spcAft>
              <a:defRPr/>
            </a:pPr>
            <a:endParaRPr lang="en-US" altLang="en-US" sz="1800">
              <a:solidFill>
                <a:srgbClr val="000000"/>
              </a:solidFill>
            </a:endParaRPr>
          </a:p>
        </p:txBody>
      </p:sp>
      <p:pic>
        <p:nvPicPr>
          <p:cNvPr id="2051" name="Picture 4" descr="irc_logo_rgb"/>
          <p:cNvPicPr>
            <a:picLocks noChangeAspect="1" noChangeArrowheads="1"/>
          </p:cNvPicPr>
          <p:nvPr userDrawn="1"/>
        </p:nvPicPr>
        <p:blipFill>
          <a:blip r:embed="rId3">
            <a:extLst>
              <a:ext uri="{28A0092B-C50C-407E-A947-70E740481C1C}">
                <a14:useLocalDpi xmlns:a14="http://schemas.microsoft.com/office/drawing/2010/main" val="0"/>
              </a:ext>
            </a:extLst>
          </a:blip>
          <a:srcRect l="331" t="249" r="331" b="249"/>
          <a:stretch>
            <a:fillRect/>
          </a:stretch>
        </p:blipFill>
        <p:spPr bwMode="auto">
          <a:xfrm>
            <a:off x="228600" y="228600"/>
            <a:ext cx="1944688" cy="2590800"/>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pic>
      <p:sp>
        <p:nvSpPr>
          <p:cNvPr id="10" name="Rectangle 3"/>
          <p:cNvSpPr>
            <a:spLocks noGrp="1" noChangeArrowheads="1"/>
          </p:cNvSpPr>
          <p:nvPr>
            <p:ph type="title"/>
          </p:nvPr>
        </p:nvSpPr>
        <p:spPr bwMode="auto">
          <a:xfrm>
            <a:off x="457200" y="4114800"/>
            <a:ext cx="8305800" cy="1524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Cliquez pour modifier le style du titre principal</a:t>
            </a:r>
          </a:p>
        </p:txBody>
      </p:sp>
      <p:sp>
        <p:nvSpPr>
          <p:cNvPr id="3077" name="Text Box 8"/>
          <p:cNvSpPr txBox="1">
            <a:spLocks noChangeArrowheads="1"/>
          </p:cNvSpPr>
          <p:nvPr userDrawn="1"/>
        </p:nvSpPr>
        <p:spPr bwMode="auto">
          <a:xfrm>
            <a:off x="457200" y="6439372"/>
            <a:ext cx="2971800" cy="115416"/>
          </a:xfrm>
          <a:prstGeom prst="rect">
            <a:avLst/>
          </a:prstGeom>
          <a:noFill/>
          <a:ln>
            <a:noFill/>
          </a:ln>
        </p:spPr>
        <p:txBody>
          <a:bodyPr lIns="0" tIns="0" rIns="0" bIns="0" anchor="b">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defRPr>
            </a:lvl2pPr>
            <a:lvl3pPr marL="1143000" indent="-228600">
              <a:defRPr sz="2400">
                <a:solidFill>
                  <a:schemeClr val="tx1"/>
                </a:solidFill>
                <a:latin typeface="Arial" charset="0"/>
                <a:ea typeface="ヒラギノ角ゴ Pro W3" charset="0"/>
              </a:defRPr>
            </a:lvl3pPr>
            <a:lvl4pPr marL="1600200" indent="-228600">
              <a:defRPr sz="2400">
                <a:solidFill>
                  <a:schemeClr val="tx1"/>
                </a:solidFill>
                <a:latin typeface="Arial" charset="0"/>
                <a:ea typeface="ヒラギノ角ゴ Pro W3" charset="0"/>
              </a:defRPr>
            </a:lvl4pPr>
            <a:lvl5pPr marL="2057400" indent="-22860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0" fontAlgn="base" hangingPunct="0">
              <a:spcBef>
                <a:spcPct val="50000"/>
              </a:spcBef>
              <a:spcAft>
                <a:spcPct val="0"/>
              </a:spcAft>
              <a:defRPr/>
            </a:pPr>
            <a:r>
              <a:rPr lang="en-US" sz="750" b="1">
                <a:solidFill>
                  <a:srgbClr val="000000"/>
                </a:solidFill>
                <a:cs typeface="Arial" charset="0"/>
              </a:rPr>
              <a:t>Du mal à la maison </a:t>
            </a:r>
            <a:r>
              <a:rPr lang="en-US" sz="750">
                <a:solidFill>
                  <a:srgbClr val="000000"/>
                </a:solidFill>
                <a:cs typeface="Arial" charset="0"/>
              </a:rPr>
              <a:t>| </a:t>
            </a:r>
            <a:r>
              <a:rPr lang="en-US" sz="750" b="1">
                <a:solidFill>
                  <a:srgbClr val="000000"/>
                </a:solidFill>
                <a:cs typeface="Arial" charset="0"/>
              </a:rPr>
              <a:t>Rescue.org</a:t>
            </a:r>
            <a:endParaRPr lang="en-US" sz="750">
              <a:solidFill>
                <a:srgbClr val="000000"/>
              </a:solidFill>
              <a:cs typeface="Arial" charset="0"/>
            </a:endParaRPr>
          </a:p>
        </p:txBody>
      </p:sp>
    </p:spTree>
    <p:extLst>
      <p:ext uri="{BB962C8B-B14F-4D97-AF65-F5344CB8AC3E}">
        <p14:creationId xmlns:p14="http://schemas.microsoft.com/office/powerpoint/2010/main" val="3926281412"/>
      </p:ext>
    </p:extLst>
  </p:cSld>
  <p:clrMap bg1="lt1" tx1="dk1" bg2="lt2" tx2="dk2" accent1="accent1" accent2="accent2" accent3="accent3" accent4="accent4" accent5="accent5" accent6="accent6" hlink="hlink" folHlink="folHlink"/>
  <p:sldLayoutIdLst>
    <p:sldLayoutId id="2147483752" r:id="rId1"/>
  </p:sldLayoutIdLst>
  <p:txStyles>
    <p:titleStyle>
      <a:lvl1pPr algn="l" rtl="0" eaLnBrk="0" fontAlgn="base" hangingPunct="0">
        <a:spcBef>
          <a:spcPct val="0"/>
        </a:spcBef>
        <a:spcAft>
          <a:spcPct val="0"/>
        </a:spcAft>
        <a:defRPr sz="2700" b="1" spc="-75">
          <a:solidFill>
            <a:schemeClr val="tx1"/>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2700" b="1">
          <a:solidFill>
            <a:schemeClr val="tx1"/>
          </a:solidFill>
          <a:latin typeface="Arial" pitchFamily="-107" charset="0"/>
          <a:ea typeface="MS PGothic" panose="020B0600070205080204" pitchFamily="34" charset="-128"/>
          <a:cs typeface="MS PGothic" charset="0"/>
        </a:defRPr>
      </a:lvl2pPr>
      <a:lvl3pPr algn="l" rtl="0" eaLnBrk="0" fontAlgn="base" hangingPunct="0">
        <a:spcBef>
          <a:spcPct val="0"/>
        </a:spcBef>
        <a:spcAft>
          <a:spcPct val="0"/>
        </a:spcAft>
        <a:defRPr sz="2700" b="1">
          <a:solidFill>
            <a:schemeClr val="tx1"/>
          </a:solidFill>
          <a:latin typeface="Arial" pitchFamily="-107" charset="0"/>
          <a:ea typeface="MS PGothic" panose="020B0600070205080204" pitchFamily="34" charset="-128"/>
          <a:cs typeface="MS PGothic" charset="0"/>
        </a:defRPr>
      </a:lvl3pPr>
      <a:lvl4pPr algn="l" rtl="0" eaLnBrk="0" fontAlgn="base" hangingPunct="0">
        <a:spcBef>
          <a:spcPct val="0"/>
        </a:spcBef>
        <a:spcAft>
          <a:spcPct val="0"/>
        </a:spcAft>
        <a:defRPr sz="2700" b="1">
          <a:solidFill>
            <a:schemeClr val="tx1"/>
          </a:solidFill>
          <a:latin typeface="Arial" pitchFamily="-107" charset="0"/>
          <a:ea typeface="MS PGothic" panose="020B0600070205080204" pitchFamily="34" charset="-128"/>
          <a:cs typeface="MS PGothic" charset="0"/>
        </a:defRPr>
      </a:lvl4pPr>
      <a:lvl5pPr algn="l" rtl="0" eaLnBrk="0" fontAlgn="base" hangingPunct="0">
        <a:spcBef>
          <a:spcPct val="0"/>
        </a:spcBef>
        <a:spcAft>
          <a:spcPct val="0"/>
        </a:spcAft>
        <a:defRPr sz="2700" b="1">
          <a:solidFill>
            <a:schemeClr val="tx1"/>
          </a:solidFill>
          <a:latin typeface="Arial" pitchFamily="-107" charset="0"/>
          <a:ea typeface="MS PGothic" panose="020B0600070205080204" pitchFamily="34" charset="-128"/>
          <a:cs typeface="MS PGothic" charset="0"/>
        </a:defRPr>
      </a:lvl5pPr>
      <a:lvl6pPr marL="342900" algn="l" rtl="0" fontAlgn="base">
        <a:spcBef>
          <a:spcPct val="0"/>
        </a:spcBef>
        <a:spcAft>
          <a:spcPct val="0"/>
        </a:spcAft>
        <a:defRPr sz="2550">
          <a:solidFill>
            <a:srgbClr val="FDC82F"/>
          </a:solidFill>
          <a:latin typeface="Akzidenz Grotesk BE Super" pitchFamily="-110" charset="0"/>
          <a:ea typeface="ヒラギノ角ゴ Pro W3" pitchFamily="-110" charset="-128"/>
          <a:cs typeface="ヒラギノ角ゴ Pro W3" pitchFamily="-110" charset="-128"/>
        </a:defRPr>
      </a:lvl6pPr>
      <a:lvl7pPr marL="685800" algn="l" rtl="0" fontAlgn="base">
        <a:spcBef>
          <a:spcPct val="0"/>
        </a:spcBef>
        <a:spcAft>
          <a:spcPct val="0"/>
        </a:spcAft>
        <a:defRPr sz="2550">
          <a:solidFill>
            <a:srgbClr val="FDC82F"/>
          </a:solidFill>
          <a:latin typeface="Akzidenz Grotesk BE Super" pitchFamily="-110" charset="0"/>
          <a:ea typeface="ヒラギノ角ゴ Pro W3" pitchFamily="-110" charset="-128"/>
          <a:cs typeface="ヒラギノ角ゴ Pro W3" pitchFamily="-110" charset="-128"/>
        </a:defRPr>
      </a:lvl7pPr>
      <a:lvl8pPr marL="1028700" algn="l" rtl="0" fontAlgn="base">
        <a:spcBef>
          <a:spcPct val="0"/>
        </a:spcBef>
        <a:spcAft>
          <a:spcPct val="0"/>
        </a:spcAft>
        <a:defRPr sz="2550">
          <a:solidFill>
            <a:srgbClr val="FDC82F"/>
          </a:solidFill>
          <a:latin typeface="Akzidenz Grotesk BE Super" pitchFamily="-110" charset="0"/>
          <a:ea typeface="ヒラギノ角ゴ Pro W3" pitchFamily="-110" charset="-128"/>
          <a:cs typeface="ヒラギノ角ゴ Pro W3" pitchFamily="-110" charset="-128"/>
        </a:defRPr>
      </a:lvl8pPr>
      <a:lvl9pPr marL="1371600" algn="l" rtl="0" fontAlgn="base">
        <a:spcBef>
          <a:spcPct val="0"/>
        </a:spcBef>
        <a:spcAft>
          <a:spcPct val="0"/>
        </a:spcAft>
        <a:defRPr sz="2550">
          <a:solidFill>
            <a:srgbClr val="FDC82F"/>
          </a:solidFill>
          <a:latin typeface="Akzidenz Grotesk BE Super" pitchFamily="-110" charset="0"/>
          <a:ea typeface="ヒラギノ角ゴ Pro W3" pitchFamily="-110" charset="-128"/>
          <a:cs typeface="ヒラギノ角ゴ Pro W3" pitchFamily="-110" charset="-128"/>
        </a:defRPr>
      </a:lvl9pPr>
    </p:titleStyle>
    <p:bodyStyle>
      <a:lvl1pPr marL="257175" indent="-257175" algn="l" rtl="0" eaLnBrk="0" fontAlgn="base" hangingPunct="0">
        <a:spcBef>
          <a:spcPct val="20000"/>
        </a:spcBef>
        <a:spcAft>
          <a:spcPct val="0"/>
        </a:spcAft>
        <a:defRPr sz="2400">
          <a:solidFill>
            <a:schemeClr val="tx1"/>
          </a:solidFill>
          <a:latin typeface="+mn-lt"/>
          <a:ea typeface="MS PGothic" panose="020B0600070205080204" pitchFamily="34" charset="-128"/>
          <a:cs typeface="MS PGothic" charset="0"/>
        </a:defRPr>
      </a:lvl1pPr>
      <a:lvl2pPr marL="557213" indent="-214313" algn="l" rtl="0" eaLnBrk="0" fontAlgn="base" hangingPunct="0">
        <a:spcBef>
          <a:spcPct val="20000"/>
        </a:spcBef>
        <a:spcAft>
          <a:spcPct val="0"/>
        </a:spcAft>
        <a:buFont typeface="Times" panose="02020603050405020304" pitchFamily="18" charset="0"/>
        <a:buChar char="•"/>
        <a:defRPr sz="2100">
          <a:solidFill>
            <a:schemeClr val="tx1"/>
          </a:solidFill>
          <a:latin typeface="+mn-lt"/>
          <a:ea typeface="MS PGothic" panose="020B0600070205080204" pitchFamily="34" charset="-128"/>
          <a:cs typeface="MS PGothic" charset="0"/>
        </a:defRPr>
      </a:lvl2pPr>
      <a:lvl3pPr marL="857250" indent="-171450" algn="l" rtl="0" eaLnBrk="0" fontAlgn="base" hangingPunct="0">
        <a:spcBef>
          <a:spcPct val="20000"/>
        </a:spcBef>
        <a:spcAft>
          <a:spcPct val="0"/>
        </a:spcAft>
        <a:buChar char="–"/>
        <a:defRPr sz="1800">
          <a:solidFill>
            <a:schemeClr val="tx1"/>
          </a:solidFill>
          <a:latin typeface="+mn-lt"/>
          <a:ea typeface="MS PGothic" panose="020B0600070205080204" pitchFamily="34" charset="-128"/>
          <a:cs typeface="MS PGothic" charset="0"/>
        </a:defRPr>
      </a:lvl3pPr>
      <a:lvl4pPr marL="1200150" indent="-171450" algn="l" rtl="0" eaLnBrk="0" fontAlgn="base" hangingPunct="0">
        <a:spcBef>
          <a:spcPct val="20000"/>
        </a:spcBef>
        <a:spcAft>
          <a:spcPct val="0"/>
        </a:spcAft>
        <a:buFont typeface="Times" panose="02020603050405020304" pitchFamily="18" charset="0"/>
        <a:buChar char="•"/>
        <a:defRPr sz="1500">
          <a:solidFill>
            <a:schemeClr val="tx1"/>
          </a:solidFill>
          <a:latin typeface="+mn-lt"/>
          <a:ea typeface="MS PGothic" panose="020B0600070205080204" pitchFamily="34" charset="-128"/>
          <a:cs typeface="MS PGothic" charset="0"/>
        </a:defRPr>
      </a:lvl4pPr>
      <a:lvl5pPr marL="1543050" indent="-171450" algn="l" rtl="0" eaLnBrk="0" fontAlgn="base" hangingPunct="0">
        <a:spcBef>
          <a:spcPct val="20000"/>
        </a:spcBef>
        <a:spcAft>
          <a:spcPct val="0"/>
        </a:spcAft>
        <a:buChar char="»"/>
        <a:defRPr sz="1500">
          <a:solidFill>
            <a:schemeClr val="tx1"/>
          </a:solidFill>
          <a:latin typeface="+mn-lt"/>
          <a:ea typeface="MS PGothic" panose="020B0600070205080204" pitchFamily="34" charset="-128"/>
          <a:cs typeface="MS PGothic" charset="0"/>
        </a:defRPr>
      </a:lvl5pPr>
      <a:lvl6pPr marL="1885950" indent="-171450" algn="l" rtl="0" fontAlgn="base">
        <a:spcBef>
          <a:spcPct val="20000"/>
        </a:spcBef>
        <a:spcAft>
          <a:spcPct val="0"/>
        </a:spcAft>
        <a:buChar char="»"/>
        <a:defRPr sz="1500">
          <a:solidFill>
            <a:schemeClr val="tx1"/>
          </a:solidFill>
          <a:latin typeface="+mn-lt"/>
          <a:ea typeface="+mn-ea"/>
          <a:cs typeface="+mn-cs"/>
        </a:defRPr>
      </a:lvl6pPr>
      <a:lvl7pPr marL="2228850" indent="-171450" algn="l" rtl="0" fontAlgn="base">
        <a:spcBef>
          <a:spcPct val="20000"/>
        </a:spcBef>
        <a:spcAft>
          <a:spcPct val="0"/>
        </a:spcAft>
        <a:buChar char="»"/>
        <a:defRPr sz="1500">
          <a:solidFill>
            <a:schemeClr val="tx1"/>
          </a:solidFill>
          <a:latin typeface="+mn-lt"/>
          <a:ea typeface="+mn-ea"/>
          <a:cs typeface="+mn-cs"/>
        </a:defRPr>
      </a:lvl7pPr>
      <a:lvl8pPr marL="2571750" indent="-171450" algn="l" rtl="0" fontAlgn="base">
        <a:spcBef>
          <a:spcPct val="20000"/>
        </a:spcBef>
        <a:spcAft>
          <a:spcPct val="0"/>
        </a:spcAft>
        <a:buChar char="»"/>
        <a:defRPr sz="1500">
          <a:solidFill>
            <a:schemeClr val="tx1"/>
          </a:solidFill>
          <a:latin typeface="+mn-lt"/>
          <a:ea typeface="+mn-ea"/>
          <a:cs typeface="+mn-cs"/>
        </a:defRPr>
      </a:lvl8pPr>
      <a:lvl9pPr marL="2914650" indent="-171450" algn="l" rtl="0" fontAlgn="base">
        <a:spcBef>
          <a:spcPct val="20000"/>
        </a:spcBef>
        <a:spcAft>
          <a:spcPct val="0"/>
        </a:spcAft>
        <a:buChar char="»"/>
        <a:defRPr sz="15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CDA988-E53B-4089-86E7-AD5042731DD3}" type="datetimeFigureOut">
              <a:rPr lang="en-GB" smtClean="0"/>
              <a:t>29/08/2023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5D0CC2-870C-4870-B06C-DE04CC661C67}" type="slidenum">
              <a:rPr lang="en-GB" smtClean="0"/>
              <a:t>‹#›</a:t>
            </a:fld>
            <a:endParaRPr lang="en-GB"/>
          </a:p>
        </p:txBody>
      </p:sp>
    </p:spTree>
    <p:extLst>
      <p:ext uri="{BB962C8B-B14F-4D97-AF65-F5344CB8AC3E}">
        <p14:creationId xmlns:p14="http://schemas.microsoft.com/office/powerpoint/2010/main" val="262593855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txStyles>
    <p:titleStyle>
      <a:lvl1pPr algn="ctr" defTabSz="914400" rtl="0" eaLnBrk="1" latinLnBrk="0" hangingPunct="1">
        <a:spcBef>
          <a:spcPct val="0"/>
        </a:spcBef>
        <a:buNone/>
        <a:defRPr sz="44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5" Type="http://schemas.openxmlformats.org/officeDocument/2006/relationships/hyperlink" Target="https://kayaconnect.org/course/info.php?id=3913" TargetMode="External"/><Relationship Id="rId4" Type="http://schemas.openxmlformats.org/officeDocument/2006/relationships/hyperlink" Target="https://gbvresponders.org/adolescent-girls/girl-shine"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www.girlsnotbrides.org/learning-resources/resource-centre/" TargetMode="External"/><Relationship Id="rId3" Type="http://schemas.openxmlformats.org/officeDocument/2006/relationships/hyperlink" Target="https://www.girlsnotbrides.org/learning-resources/resource-centre/conflict-related-sexual-violence-child-marriage/" TargetMode="External"/><Relationship Id="rId7" Type="http://schemas.openxmlformats.org/officeDocument/2006/relationships/hyperlink" Target="https://www.girlsnotbrides.org/learning-resources/resource-centre/child-marriage-in-humanitarian-contexts/" TargetMode="External"/><Relationship Id="rId2" Type="http://schemas.openxmlformats.org/officeDocument/2006/relationships/hyperlink" Target="https://kayaconnect.org/course/info.php?id=3958" TargetMode="External"/><Relationship Id="rId1" Type="http://schemas.openxmlformats.org/officeDocument/2006/relationships/slideLayout" Target="../slideLayouts/slideLayout2.xml"/><Relationship Id="rId6" Type="http://schemas.openxmlformats.org/officeDocument/2006/relationships/hyperlink" Target="https://www.girlsnotbrides.org/learning-resources/resource-centre/crank-evidence-review-child-marriage-interventions-and-research-from-2020-to-2022/" TargetMode="External"/><Relationship Id="rId5" Type="http://schemas.openxmlformats.org/officeDocument/2006/relationships/hyperlink" Target="https://www.girlsnotbrides.org/learning-resources/resource-centre/crank-research-spotlight-reach-the-most-marginalised-girls/?_ga=2.90841247.464577739.1692008476-208542104.1641808974" TargetMode="External"/><Relationship Id="rId4" Type="http://schemas.openxmlformats.org/officeDocument/2006/relationships/hyperlink" Target="https://www.girlsnotbrides.org/learning-resources/resource-centre/crank-research-spotlight-child-marriage-conflict-crisis-setting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9288" y="2276872"/>
            <a:ext cx="8229600" cy="2514599"/>
          </a:xfrm>
        </p:spPr>
        <p:txBody>
          <a:bodyPr/>
          <a:lstStyle/>
          <a:p>
            <a:r>
              <a:rPr lang="en-GB" sz="4000" dirty="0" err="1"/>
              <a:t>Programmation</a:t>
            </a:r>
            <a:r>
              <a:rPr lang="en-GB" sz="4000" dirty="0"/>
              <a:t> et PRÉVENTION du MARIAGE DES ENFANTS dans les situations de </a:t>
            </a:r>
            <a:r>
              <a:rPr lang="en-GB" sz="4000" dirty="0" err="1"/>
              <a:t>conflit</a:t>
            </a:r>
            <a:r>
              <a:rPr lang="en-GB" sz="4000" dirty="0"/>
              <a:t> et D’URGENCE.</a:t>
            </a:r>
            <a:br>
              <a:rPr lang="en-GB" dirty="0"/>
            </a:br>
            <a:endParaRPr lang="en-GB" dirty="0"/>
          </a:p>
        </p:txBody>
      </p:sp>
      <p:sp>
        <p:nvSpPr>
          <p:cNvPr id="3" name="Subtitle 2"/>
          <p:cNvSpPr>
            <a:spLocks noGrp="1"/>
          </p:cNvSpPr>
          <p:nvPr>
            <p:ph type="subTitle" idx="1"/>
          </p:nvPr>
        </p:nvSpPr>
        <p:spPr>
          <a:xfrm>
            <a:off x="549288" y="5589240"/>
            <a:ext cx="8229600" cy="1066800"/>
          </a:xfrm>
        </p:spPr>
        <p:txBody>
          <a:bodyPr/>
          <a:lstStyle/>
          <a:p>
            <a:r>
              <a:rPr lang="en-GB" i="1"/>
              <a:t>Série d'apprentissage Filles Pas Epouses, AOÛT 2023</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9552" y="476672"/>
            <a:ext cx="5729103" cy="576064"/>
          </a:xfrm>
          <a:prstGeom prst="rect">
            <a:avLst/>
          </a:prstGeom>
        </p:spPr>
      </p:pic>
    </p:spTree>
    <p:extLst>
      <p:ext uri="{BB962C8B-B14F-4D97-AF65-F5344CB8AC3E}">
        <p14:creationId xmlns:p14="http://schemas.microsoft.com/office/powerpoint/2010/main" val="3058722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956" y="127917"/>
            <a:ext cx="8608622" cy="3693700"/>
            <a:chOff x="-2225501" y="912096"/>
            <a:chExt cx="12833736" cy="7004350"/>
          </a:xfrm>
        </p:grpSpPr>
        <p:sp>
          <p:nvSpPr>
            <p:cNvPr id="3" name="TextBox 3"/>
            <p:cNvSpPr txBox="1"/>
            <p:nvPr/>
          </p:nvSpPr>
          <p:spPr>
            <a:xfrm>
              <a:off x="-2225501" y="912096"/>
              <a:ext cx="12833736" cy="1867634"/>
            </a:xfrm>
            <a:prstGeom prst="rect">
              <a:avLst/>
            </a:prstGeom>
          </p:spPr>
          <p:txBody>
            <a:bodyPr wrap="square" lIns="0" tIns="0" rIns="0" bIns="0" rtlCol="0" anchor="t">
              <a:spAutoFit/>
            </a:bodyPr>
            <a:lstStyle/>
            <a:p>
              <a:pPr algn="ctr" defTabSz="642938">
                <a:defRPr/>
              </a:pPr>
              <a:r>
                <a:rPr lang="en-US" sz="3200" b="1">
                  <a:solidFill>
                    <a:prstClr val="black"/>
                  </a:solidFill>
                </a:rPr>
                <a:t>Plaidoyer en faveur d'une approche holistique de la lutte contre les mariages précoces </a:t>
              </a:r>
              <a:endParaRPr lang="en-US" sz="1600">
                <a:solidFill>
                  <a:prstClr val="black"/>
                </a:solidFill>
              </a:endParaRPr>
            </a:p>
          </p:txBody>
        </p:sp>
        <p:sp>
          <p:nvSpPr>
            <p:cNvPr id="4" name="TextBox 4"/>
            <p:cNvSpPr txBox="1"/>
            <p:nvPr/>
          </p:nvSpPr>
          <p:spPr>
            <a:xfrm>
              <a:off x="2561514" y="6438875"/>
              <a:ext cx="8046721" cy="1477571"/>
            </a:xfrm>
            <a:prstGeom prst="rect">
              <a:avLst/>
            </a:prstGeom>
          </p:spPr>
          <p:txBody>
            <a:bodyPr wrap="square" lIns="0" tIns="0" rIns="0" bIns="0" rtlCol="0" anchor="t">
              <a:spAutoFit/>
            </a:bodyPr>
            <a:lstStyle/>
            <a:p>
              <a:pPr marL="625358" lvl="1" indent="-361652" defTabSz="642938">
                <a:buFontTx/>
                <a:buAutoNum type="arabicPeriod"/>
                <a:defRPr/>
              </a:pPr>
              <a:endParaRPr lang="en-US" sz="1266">
                <a:solidFill>
                  <a:prstClr val="black"/>
                </a:solidFill>
                <a:latin typeface="Calibri"/>
              </a:endParaRPr>
            </a:p>
            <a:p>
              <a:pPr marL="625358" lvl="1" indent="-361652" defTabSz="642938">
                <a:buFontTx/>
                <a:buAutoNum type="arabicPeriod"/>
                <a:defRPr/>
              </a:pPr>
              <a:endParaRPr lang="en-US" sz="1266">
                <a:solidFill>
                  <a:prstClr val="black"/>
                </a:solidFill>
                <a:latin typeface="Calibri"/>
              </a:endParaRPr>
            </a:p>
            <a:p>
              <a:pPr defTabSz="642938">
                <a:defRPr/>
              </a:pPr>
              <a:endParaRPr lang="en-US" sz="1266">
                <a:solidFill>
                  <a:prstClr val="black"/>
                </a:solidFill>
                <a:latin typeface="Calibri"/>
              </a:endParaRPr>
            </a:p>
            <a:p>
              <a:pPr defTabSz="642938">
                <a:defRPr/>
              </a:pPr>
              <a:endParaRPr lang="en-US" sz="1266">
                <a:solidFill>
                  <a:prstClr val="black"/>
                </a:solidFill>
                <a:latin typeface="Calibri"/>
              </a:endParaRPr>
            </a:p>
          </p:txBody>
        </p:sp>
      </p:grpSp>
      <p:sp>
        <p:nvSpPr>
          <p:cNvPr id="13" name="TextBox 12">
            <a:extLst>
              <a:ext uri="{FF2B5EF4-FFF2-40B4-BE49-F238E27FC236}">
                <a16:creationId xmlns:a16="http://schemas.microsoft.com/office/drawing/2014/main" id="{60231DE8-E793-7554-559C-5B4E990367F7}"/>
              </a:ext>
            </a:extLst>
          </p:cNvPr>
          <p:cNvSpPr txBox="1"/>
          <p:nvPr/>
        </p:nvSpPr>
        <p:spPr>
          <a:xfrm>
            <a:off x="132599" y="1327689"/>
            <a:ext cx="5539151" cy="632480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a:ln>
                  <a:noFill/>
                </a:ln>
                <a:solidFill>
                  <a:prstClr val="black"/>
                </a:solidFill>
                <a:effectLst/>
                <a:uLnTx/>
                <a:uFillTx/>
                <a:ea typeface="+mn-ea"/>
                <a:cs typeface="+mn-cs"/>
              </a:rPr>
              <a:t>Prévoir des espaces pour que les filles puissent se réunir séparément des garçons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a:ln>
                  <a:noFill/>
                </a:ln>
                <a:solidFill>
                  <a:prstClr val="black"/>
                </a:solidFill>
                <a:effectLst/>
                <a:uLnTx/>
                <a:uFillTx/>
                <a:ea typeface="+mn-ea"/>
                <a:cs typeface="+mn-cs"/>
              </a:rPr>
              <a:t>Collaboration étroite entre la PC et les acteurs de la lutte contre la violence liée au sexe en matière de réponse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a:ln>
                  <a:noFill/>
                </a:ln>
                <a:solidFill>
                  <a:prstClr val="black"/>
                </a:solidFill>
                <a:effectLst/>
                <a:uLnTx/>
                <a:uFill>
                  <a:solidFill>
                    <a:srgbClr val="FFC000"/>
                  </a:solidFill>
                </a:uFill>
                <a:ea typeface="Calibri" panose="020F0502020204030204" pitchFamily="34" charset="0"/>
                <a:cs typeface="Arial" panose="020B0604020202020204" pitchFamily="34" charset="0"/>
              </a:rPr>
              <a:t>Formation des prestataires de soins de santé à l'égalité des sexes et aux services de santé sexuelle et reproductive.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a:ln>
                  <a:noFill/>
                </a:ln>
                <a:solidFill>
                  <a:prstClr val="black"/>
                </a:solidFill>
                <a:effectLst/>
                <a:uLnTx/>
                <a:uFill>
                  <a:solidFill>
                    <a:srgbClr val="FFC000"/>
                  </a:solidFill>
                </a:uFill>
                <a:ea typeface="+mn-ea"/>
                <a:cs typeface="Arial" panose="020B0604020202020204" pitchFamily="34" charset="0"/>
              </a:rPr>
              <a:t>Mécanismes de signalement et d'orientation sûrs à l'école.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a:ln>
                  <a:noFill/>
                </a:ln>
                <a:solidFill>
                  <a:prstClr val="black"/>
                </a:solidFill>
                <a:effectLst/>
                <a:uLnTx/>
                <a:uFill>
                  <a:solidFill>
                    <a:srgbClr val="FFC000"/>
                  </a:solidFill>
                </a:uFill>
                <a:ea typeface="+mn-ea"/>
                <a:cs typeface="Arial" panose="020B0604020202020204" pitchFamily="34" charset="0"/>
              </a:rPr>
              <a:t>Plaider en faveur de l'éducation des filles, secondaire et alternative.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a:ln>
                  <a:noFill/>
                </a:ln>
                <a:solidFill>
                  <a:prstClr val="black"/>
                </a:solidFill>
                <a:effectLst/>
                <a:uLnTx/>
                <a:uFill>
                  <a:solidFill>
                    <a:srgbClr val="FFC000"/>
                  </a:solidFill>
                </a:uFill>
                <a:ea typeface="+mn-ea"/>
                <a:cs typeface="Arial" panose="020B0604020202020204" pitchFamily="34" charset="0"/>
              </a:rPr>
              <a:t>Plaider en faveur de l'enseignement des compétences nécessaires à la vie courante dans les écoles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a:ln>
                  <a:noFill/>
                </a:ln>
                <a:solidFill>
                  <a:prstClr val="black"/>
                </a:solidFill>
                <a:effectLst/>
                <a:uLnTx/>
                <a:uFill>
                  <a:solidFill>
                    <a:srgbClr val="FFC000"/>
                  </a:solidFill>
                </a:uFill>
                <a:ea typeface="Calibri" panose="020F0502020204030204" pitchFamily="34" charset="0"/>
                <a:cs typeface="Arial" panose="020B0604020202020204" pitchFamily="34" charset="0"/>
              </a:rPr>
              <a:t>Plaider en faveur d'une formation aux moyens de subsistance, d'opportunités génératrices de revenus ou d'apprentissages pour les adolescentes et/ou les personnes qui s'occupent d'elles.</a:t>
            </a:r>
          </a:p>
          <a:p>
            <a:pPr marL="342900" indent="-342900">
              <a:buFont typeface="Wingdings" panose="05000000000000000000" pitchFamily="2" charset="2"/>
              <a:buChar char="Ø"/>
            </a:pPr>
            <a:endParaRPr lang="en-US" sz="2500">
              <a:solidFill>
                <a:prstClr val="black"/>
              </a:solidFill>
              <a:latin typeface="Calibri"/>
            </a:endParaRPr>
          </a:p>
          <a:p>
            <a:pPr marL="342900" indent="-342900">
              <a:buFont typeface="Wingdings" panose="05000000000000000000" pitchFamily="2" charset="2"/>
              <a:buChar char="Ø"/>
            </a:pPr>
            <a:endParaRPr lang="en-US" sz="2500">
              <a:solidFill>
                <a:prstClr val="black"/>
              </a:solidFill>
              <a:latin typeface="Calibri"/>
            </a:endParaRPr>
          </a:p>
          <a:p>
            <a:pPr marL="342900" indent="-342900">
              <a:buFont typeface="Wingdings" panose="05000000000000000000" pitchFamily="2" charset="2"/>
              <a:buChar char="Ø"/>
            </a:pPr>
            <a:endParaRPr lang="en-US" sz="2500">
              <a:solidFill>
                <a:prstClr val="black"/>
              </a:solidFill>
              <a:latin typeface="Calibri"/>
            </a:endParaRPr>
          </a:p>
          <a:p>
            <a:r>
              <a:rPr lang="en-US" sz="2500">
                <a:solidFill>
                  <a:prstClr val="black"/>
                </a:solidFill>
                <a:latin typeface="Calibri"/>
              </a:rPr>
              <a:t> </a:t>
            </a:r>
          </a:p>
          <a:p>
            <a:pPr defTabSz="642938">
              <a:defRPr/>
            </a:pPr>
            <a:endParaRPr lang="en-US" sz="2500">
              <a:solidFill>
                <a:prstClr val="black"/>
              </a:solidFill>
              <a:latin typeface="Calibri"/>
            </a:endParaRPr>
          </a:p>
        </p:txBody>
      </p:sp>
      <p:pic>
        <p:nvPicPr>
          <p:cNvPr id="5" name="Picture 4">
            <a:extLst>
              <a:ext uri="{FF2B5EF4-FFF2-40B4-BE49-F238E27FC236}">
                <a16:creationId xmlns:a16="http://schemas.microsoft.com/office/drawing/2014/main" id="{63C01E0F-866B-01C2-BBD5-1E1EE5C0D15E}"/>
              </a:ext>
            </a:extLst>
          </p:cNvPr>
          <p:cNvPicPr>
            <a:picLocks noChangeAspect="1"/>
          </p:cNvPicPr>
          <p:nvPr/>
        </p:nvPicPr>
        <p:blipFill>
          <a:blip r:embed="rId3"/>
          <a:stretch>
            <a:fillRect/>
          </a:stretch>
        </p:blipFill>
        <p:spPr>
          <a:xfrm>
            <a:off x="6053168" y="1636066"/>
            <a:ext cx="2797595" cy="3585868"/>
          </a:xfrm>
          <a:prstGeom prst="rect">
            <a:avLst/>
          </a:prstGeom>
        </p:spPr>
      </p:pic>
    </p:spTree>
    <p:extLst>
      <p:ext uri="{BB962C8B-B14F-4D97-AF65-F5344CB8AC3E}">
        <p14:creationId xmlns:p14="http://schemas.microsoft.com/office/powerpoint/2010/main" val="3753828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53DAAB-CEBB-02CE-F93F-5F493AA82086}"/>
              </a:ext>
            </a:extLst>
          </p:cNvPr>
          <p:cNvPicPr>
            <a:picLocks noChangeAspect="1"/>
          </p:cNvPicPr>
          <p:nvPr/>
        </p:nvPicPr>
        <p:blipFill rotWithShape="1">
          <a:blip r:embed="rId3">
            <a:alphaModFix/>
          </a:blip>
          <a:srcRect l="50668" t="1156"/>
          <a:stretch/>
        </p:blipFill>
        <p:spPr>
          <a:xfrm>
            <a:off x="185351" y="1865242"/>
            <a:ext cx="3149541" cy="3374023"/>
          </a:xfrm>
          <a:prstGeom prst="rect">
            <a:avLst/>
          </a:prstGeom>
          <a:effectLst>
            <a:outerShdw blurRad="50800" dist="50800" dir="5400000" algn="ctr" rotWithShape="0">
              <a:srgbClr val="000000">
                <a:alpha val="0"/>
              </a:srgbClr>
            </a:outerShdw>
          </a:effectLst>
        </p:spPr>
      </p:pic>
      <p:grpSp>
        <p:nvGrpSpPr>
          <p:cNvPr id="2" name="Group 2"/>
          <p:cNvGrpSpPr/>
          <p:nvPr/>
        </p:nvGrpSpPr>
        <p:grpSpPr>
          <a:xfrm>
            <a:off x="107886" y="399765"/>
            <a:ext cx="8850763" cy="3693700"/>
            <a:chOff x="-2586485" y="912096"/>
            <a:chExt cx="13194720" cy="7004350"/>
          </a:xfrm>
        </p:grpSpPr>
        <p:sp>
          <p:nvSpPr>
            <p:cNvPr id="3" name="TextBox 3"/>
            <p:cNvSpPr txBox="1"/>
            <p:nvPr/>
          </p:nvSpPr>
          <p:spPr>
            <a:xfrm>
              <a:off x="-2586485" y="912096"/>
              <a:ext cx="13194720" cy="1634179"/>
            </a:xfrm>
            <a:prstGeom prst="rect">
              <a:avLst/>
            </a:prstGeom>
          </p:spPr>
          <p:txBody>
            <a:bodyPr wrap="square" lIns="0" tIns="0" rIns="0" bIns="0" rtlCol="0" anchor="t">
              <a:spAutoFit/>
            </a:bodyPr>
            <a:lstStyle/>
            <a:p>
              <a:pPr algn="ctr" defTabSz="642938">
                <a:defRPr/>
              </a:pPr>
              <a:r>
                <a:rPr lang="en-US" sz="2800" b="1">
                  <a:solidFill>
                    <a:prstClr val="black"/>
                  </a:solidFill>
                </a:rPr>
                <a:t>Programme sur le mariage précoce </a:t>
              </a:r>
            </a:p>
            <a:p>
              <a:pPr algn="ctr" defTabSz="642938">
                <a:defRPr/>
              </a:pPr>
              <a:r>
                <a:rPr lang="en-US" sz="2800" b="1">
                  <a:solidFill>
                    <a:prstClr val="black"/>
                  </a:solidFill>
                </a:rPr>
                <a:t>dans les situations humanitaires</a:t>
              </a:r>
              <a:endParaRPr lang="en-US" sz="1400">
                <a:solidFill>
                  <a:prstClr val="black"/>
                </a:solidFill>
              </a:endParaRPr>
            </a:p>
          </p:txBody>
        </p:sp>
        <p:sp>
          <p:nvSpPr>
            <p:cNvPr id="4" name="TextBox 4"/>
            <p:cNvSpPr txBox="1"/>
            <p:nvPr/>
          </p:nvSpPr>
          <p:spPr>
            <a:xfrm>
              <a:off x="2561514" y="6438875"/>
              <a:ext cx="8046721" cy="1477571"/>
            </a:xfrm>
            <a:prstGeom prst="rect">
              <a:avLst/>
            </a:prstGeom>
          </p:spPr>
          <p:txBody>
            <a:bodyPr wrap="square" lIns="0" tIns="0" rIns="0" bIns="0" rtlCol="0" anchor="t">
              <a:spAutoFit/>
            </a:bodyPr>
            <a:lstStyle/>
            <a:p>
              <a:pPr marL="625358" lvl="1" indent="-361652" defTabSz="642938">
                <a:buFontTx/>
                <a:buAutoNum type="arabicPeriod"/>
                <a:defRPr/>
              </a:pPr>
              <a:endParaRPr lang="en-US" sz="1266">
                <a:solidFill>
                  <a:prstClr val="black"/>
                </a:solidFill>
                <a:latin typeface="Calibri"/>
              </a:endParaRPr>
            </a:p>
            <a:p>
              <a:pPr marL="625358" lvl="1" indent="-361652" defTabSz="642938">
                <a:buFontTx/>
                <a:buAutoNum type="arabicPeriod"/>
                <a:defRPr/>
              </a:pPr>
              <a:endParaRPr lang="en-US" sz="1266">
                <a:solidFill>
                  <a:prstClr val="black"/>
                </a:solidFill>
                <a:latin typeface="Calibri"/>
              </a:endParaRPr>
            </a:p>
            <a:p>
              <a:pPr defTabSz="642938">
                <a:defRPr/>
              </a:pPr>
              <a:endParaRPr lang="en-US" sz="1266">
                <a:solidFill>
                  <a:prstClr val="black"/>
                </a:solidFill>
                <a:latin typeface="Calibri"/>
              </a:endParaRPr>
            </a:p>
            <a:p>
              <a:pPr defTabSz="642938">
                <a:defRPr/>
              </a:pPr>
              <a:endParaRPr lang="en-US" sz="1266">
                <a:solidFill>
                  <a:prstClr val="black"/>
                </a:solidFill>
                <a:latin typeface="Calibri"/>
              </a:endParaRPr>
            </a:p>
          </p:txBody>
        </p:sp>
      </p:grpSp>
      <p:sp>
        <p:nvSpPr>
          <p:cNvPr id="13" name="TextBox 12">
            <a:extLst>
              <a:ext uri="{FF2B5EF4-FFF2-40B4-BE49-F238E27FC236}">
                <a16:creationId xmlns:a16="http://schemas.microsoft.com/office/drawing/2014/main" id="{60231DE8-E793-7554-559C-5B4E990367F7}"/>
              </a:ext>
            </a:extLst>
          </p:cNvPr>
          <p:cNvSpPr txBox="1"/>
          <p:nvPr/>
        </p:nvSpPr>
        <p:spPr>
          <a:xfrm>
            <a:off x="3561064" y="1410057"/>
            <a:ext cx="5263979" cy="5843010"/>
          </a:xfrm>
          <a:prstGeom prst="rect">
            <a:avLst/>
          </a:prstGeom>
          <a:noFill/>
        </p:spPr>
        <p:txBody>
          <a:bodyPr wrap="square">
            <a:spAutoFit/>
          </a:bodyPr>
          <a:lstStyle/>
          <a:p>
            <a:pPr marL="342900" indent="-342900">
              <a:buFont typeface="Wingdings" panose="05000000000000000000" pitchFamily="2" charset="2"/>
              <a:buChar char="q"/>
            </a:pPr>
            <a:r>
              <a:rPr lang="en-US" sz="1900">
                <a:solidFill>
                  <a:prstClr val="black"/>
                </a:solidFill>
              </a:rPr>
              <a:t>Avoir mis en place des services de lutte contre la violence liée au sexe accessibles aux filles</a:t>
            </a:r>
          </a:p>
          <a:p>
            <a:pPr marL="342900" indent="-342900">
              <a:buFont typeface="Wingdings" panose="05000000000000000000" pitchFamily="2" charset="2"/>
              <a:buChar char="q"/>
            </a:pPr>
            <a:r>
              <a:rPr lang="en-US" sz="1900">
                <a:solidFill>
                  <a:prstClr val="black"/>
                </a:solidFill>
              </a:rPr>
              <a:t>Des voies d'orientation solides pour l'ensemble de la communauté</a:t>
            </a:r>
          </a:p>
          <a:p>
            <a:pPr marL="342900" indent="-342900">
              <a:buFont typeface="Wingdings" panose="05000000000000000000" pitchFamily="2" charset="2"/>
              <a:buChar char="q"/>
            </a:pPr>
            <a:r>
              <a:rPr lang="en-US" sz="1900">
                <a:solidFill>
                  <a:prstClr val="black"/>
                </a:solidFill>
              </a:rPr>
              <a:t>Envisager une terminologie sur la GECF avec les communautés </a:t>
            </a:r>
          </a:p>
          <a:p>
            <a:pPr marL="342900" indent="-342900">
              <a:buFont typeface="Wingdings" panose="05000000000000000000" pitchFamily="2" charset="2"/>
              <a:buChar char="q"/>
            </a:pPr>
            <a:r>
              <a:rPr lang="en-US" sz="1900">
                <a:solidFill>
                  <a:prstClr val="black"/>
                </a:solidFill>
              </a:rPr>
              <a:t>Investir dans une stratégie globale de sensibilisation </a:t>
            </a:r>
          </a:p>
          <a:p>
            <a:pPr marL="342900" indent="-342900">
              <a:buFont typeface="Wingdings" panose="05000000000000000000" pitchFamily="2" charset="2"/>
              <a:buChar char="q"/>
            </a:pPr>
            <a:r>
              <a:rPr lang="en-US" sz="1900">
                <a:solidFill>
                  <a:prstClr val="black"/>
                </a:solidFill>
              </a:rPr>
              <a:t>Trouver des moyens de diffuser des informations sur la santé sexuelle et génésique des adolescents </a:t>
            </a:r>
          </a:p>
          <a:p>
            <a:pPr marL="342900" indent="-342900">
              <a:buFont typeface="Wingdings" panose="05000000000000000000" pitchFamily="2" charset="2"/>
              <a:buChar char="q"/>
            </a:pPr>
            <a:r>
              <a:rPr lang="en-US" sz="1900">
                <a:solidFill>
                  <a:prstClr val="black"/>
                </a:solidFill>
              </a:rPr>
              <a:t>Faire des aménagements raisonnables pour les filles handicapées</a:t>
            </a:r>
          </a:p>
          <a:p>
            <a:pPr marL="342900" indent="-342900">
              <a:buFont typeface="Wingdings" panose="05000000000000000000" pitchFamily="2" charset="2"/>
              <a:buChar char="q"/>
            </a:pPr>
            <a:r>
              <a:rPr lang="en-US" sz="1900">
                <a:solidFill>
                  <a:prstClr val="black"/>
                </a:solidFill>
              </a:rPr>
              <a:t>Comprendre comment travailler de manière sensible avec des filles différentes</a:t>
            </a:r>
          </a:p>
          <a:p>
            <a:endParaRPr lang="en-US" sz="1600">
              <a:solidFill>
                <a:prstClr val="black"/>
              </a:solidFill>
              <a:latin typeface="Calibri"/>
            </a:endParaRPr>
          </a:p>
          <a:p>
            <a:pPr marL="342900" indent="-342900">
              <a:buFont typeface="Wingdings" panose="05000000000000000000" pitchFamily="2" charset="2"/>
              <a:buChar char="Ø"/>
            </a:pPr>
            <a:endParaRPr lang="en-US" sz="2000">
              <a:solidFill>
                <a:prstClr val="black"/>
              </a:solidFill>
              <a:latin typeface="Calibri"/>
            </a:endParaRPr>
          </a:p>
          <a:p>
            <a:pPr marL="342900" indent="-342900">
              <a:buFont typeface="Wingdings" panose="05000000000000000000" pitchFamily="2" charset="2"/>
              <a:buChar char="Ø"/>
            </a:pPr>
            <a:endParaRPr lang="en-US" sz="2000">
              <a:solidFill>
                <a:prstClr val="black"/>
              </a:solidFill>
              <a:latin typeface="Calibri"/>
            </a:endParaRPr>
          </a:p>
          <a:p>
            <a:r>
              <a:rPr lang="en-US">
                <a:solidFill>
                  <a:prstClr val="black"/>
                </a:solidFill>
                <a:latin typeface="Calibri"/>
              </a:rPr>
              <a:t> </a:t>
            </a:r>
          </a:p>
          <a:p>
            <a:pPr defTabSz="642938">
              <a:defRPr/>
            </a:pPr>
            <a:endParaRPr lang="en-US" sz="1969">
              <a:solidFill>
                <a:prstClr val="black"/>
              </a:solidFill>
              <a:latin typeface="Calibri"/>
            </a:endParaRPr>
          </a:p>
        </p:txBody>
      </p:sp>
    </p:spTree>
    <p:extLst>
      <p:ext uri="{BB962C8B-B14F-4D97-AF65-F5344CB8AC3E}">
        <p14:creationId xmlns:p14="http://schemas.microsoft.com/office/powerpoint/2010/main" val="362429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F2AC88-EA88-4FA5-0321-58AC24757AB2}"/>
              </a:ext>
            </a:extLst>
          </p:cNvPr>
          <p:cNvPicPr>
            <a:picLocks noChangeAspect="1"/>
          </p:cNvPicPr>
          <p:nvPr/>
        </p:nvPicPr>
        <p:blipFill>
          <a:blip r:embed="rId3"/>
          <a:stretch>
            <a:fillRect/>
          </a:stretch>
        </p:blipFill>
        <p:spPr>
          <a:xfrm>
            <a:off x="5172705" y="1767696"/>
            <a:ext cx="3785944" cy="3322608"/>
          </a:xfrm>
          <a:prstGeom prst="rect">
            <a:avLst/>
          </a:prstGeom>
        </p:spPr>
      </p:pic>
      <p:grpSp>
        <p:nvGrpSpPr>
          <p:cNvPr id="2" name="Group 2"/>
          <p:cNvGrpSpPr/>
          <p:nvPr/>
        </p:nvGrpSpPr>
        <p:grpSpPr>
          <a:xfrm>
            <a:off x="325598" y="213421"/>
            <a:ext cx="8633051" cy="4372398"/>
            <a:chOff x="-2070489" y="-374915"/>
            <a:chExt cx="12678724" cy="8291361"/>
          </a:xfrm>
        </p:grpSpPr>
        <p:sp>
          <p:nvSpPr>
            <p:cNvPr id="3" name="TextBox 3"/>
            <p:cNvSpPr txBox="1"/>
            <p:nvPr/>
          </p:nvSpPr>
          <p:spPr>
            <a:xfrm>
              <a:off x="-2070489" y="-374915"/>
              <a:ext cx="12472752" cy="1867634"/>
            </a:xfrm>
            <a:prstGeom prst="rect">
              <a:avLst/>
            </a:prstGeom>
          </p:spPr>
          <p:txBody>
            <a:bodyPr wrap="square" lIns="0" tIns="0" rIns="0" bIns="0" rtlCol="0" anchor="t">
              <a:spAutoFit/>
            </a:bodyPr>
            <a:lstStyle/>
            <a:p>
              <a:pPr algn="ctr" defTabSz="642938">
                <a:defRPr/>
              </a:pPr>
              <a:r>
                <a:rPr lang="en-US" sz="3200" b="1">
                  <a:solidFill>
                    <a:prstClr val="black"/>
                  </a:solidFill>
                </a:rPr>
                <a:t>Travailler avec les filles sur la prévention et la réponse au mariage précoce</a:t>
              </a:r>
              <a:endParaRPr lang="en-US">
                <a:solidFill>
                  <a:prstClr val="black"/>
                </a:solidFill>
              </a:endParaRPr>
            </a:p>
          </p:txBody>
        </p:sp>
        <p:sp>
          <p:nvSpPr>
            <p:cNvPr id="4" name="TextBox 4"/>
            <p:cNvSpPr txBox="1"/>
            <p:nvPr/>
          </p:nvSpPr>
          <p:spPr>
            <a:xfrm>
              <a:off x="2561514" y="6438875"/>
              <a:ext cx="8046721" cy="1477571"/>
            </a:xfrm>
            <a:prstGeom prst="rect">
              <a:avLst/>
            </a:prstGeom>
          </p:spPr>
          <p:txBody>
            <a:bodyPr wrap="square" lIns="0" tIns="0" rIns="0" bIns="0" rtlCol="0" anchor="t">
              <a:spAutoFit/>
            </a:bodyPr>
            <a:lstStyle/>
            <a:p>
              <a:pPr marL="625358" lvl="1" indent="-361652" defTabSz="642938">
                <a:buFontTx/>
                <a:buAutoNum type="arabicPeriod"/>
                <a:defRPr/>
              </a:pPr>
              <a:endParaRPr lang="en-US" sz="1266">
                <a:solidFill>
                  <a:prstClr val="black"/>
                </a:solidFill>
                <a:latin typeface="Calibri"/>
              </a:endParaRPr>
            </a:p>
            <a:p>
              <a:pPr marL="625358" lvl="1" indent="-361652" defTabSz="642938">
                <a:buFontTx/>
                <a:buAutoNum type="arabicPeriod"/>
                <a:defRPr/>
              </a:pPr>
              <a:endParaRPr lang="en-US" sz="1266">
                <a:solidFill>
                  <a:prstClr val="black"/>
                </a:solidFill>
                <a:latin typeface="Calibri"/>
              </a:endParaRPr>
            </a:p>
            <a:p>
              <a:pPr defTabSz="642938">
                <a:defRPr/>
              </a:pPr>
              <a:endParaRPr lang="en-US" sz="1266">
                <a:solidFill>
                  <a:prstClr val="black"/>
                </a:solidFill>
                <a:latin typeface="Calibri"/>
              </a:endParaRPr>
            </a:p>
            <a:p>
              <a:pPr defTabSz="642938">
                <a:defRPr/>
              </a:pPr>
              <a:endParaRPr lang="en-US" sz="1266">
                <a:solidFill>
                  <a:prstClr val="black"/>
                </a:solidFill>
                <a:latin typeface="Calibri"/>
              </a:endParaRPr>
            </a:p>
          </p:txBody>
        </p:sp>
      </p:grpSp>
      <p:sp>
        <p:nvSpPr>
          <p:cNvPr id="13" name="TextBox 12">
            <a:extLst>
              <a:ext uri="{FF2B5EF4-FFF2-40B4-BE49-F238E27FC236}">
                <a16:creationId xmlns:a16="http://schemas.microsoft.com/office/drawing/2014/main" id="{60231DE8-E793-7554-559C-5B4E990367F7}"/>
              </a:ext>
            </a:extLst>
          </p:cNvPr>
          <p:cNvSpPr txBox="1"/>
          <p:nvPr/>
        </p:nvSpPr>
        <p:spPr>
          <a:xfrm>
            <a:off x="185351" y="1680885"/>
            <a:ext cx="5214552" cy="6432530"/>
          </a:xfrm>
          <a:prstGeom prst="rect">
            <a:avLst/>
          </a:prstGeom>
          <a:noFill/>
        </p:spPr>
        <p:txBody>
          <a:bodyPr wrap="square">
            <a:spAutoFit/>
          </a:bodyPr>
          <a:lstStyle/>
          <a:p>
            <a:pPr marL="342900" indent="-342900">
              <a:buFont typeface="Wingdings" panose="05000000000000000000" pitchFamily="2" charset="2"/>
              <a:buChar char="q"/>
            </a:pPr>
            <a:r>
              <a:rPr lang="en-US" sz="2000">
                <a:solidFill>
                  <a:prstClr val="black"/>
                </a:solidFill>
              </a:rPr>
              <a:t>Réfléchir à la composition du groupe </a:t>
            </a:r>
          </a:p>
          <a:p>
            <a:pPr marL="342900" indent="-342900">
              <a:buFont typeface="Wingdings" panose="05000000000000000000" pitchFamily="2" charset="2"/>
              <a:buChar char="q"/>
            </a:pPr>
            <a:r>
              <a:rPr lang="en-US" sz="2000">
                <a:solidFill>
                  <a:prstClr val="black"/>
                </a:solidFill>
              </a:rPr>
              <a:t>Offrir des services de garde d'enfants et d'autres ressources dont les filles ont besoin</a:t>
            </a:r>
          </a:p>
          <a:p>
            <a:pPr marL="342900" indent="-342900">
              <a:buFont typeface="Wingdings" panose="05000000000000000000" pitchFamily="2" charset="2"/>
              <a:buChar char="q"/>
            </a:pPr>
            <a:r>
              <a:rPr lang="en-US" sz="2000" b="0">
                <a:cs typeface="Calibri" panose="020F0502020204030204" pitchFamily="34" charset="0"/>
              </a:rPr>
              <a:t>Ne pas faire honte, juger ou punir une fille qui exprime un intérêt ou des sentiments positifs à l'égard du mariage.</a:t>
            </a:r>
            <a:endParaRPr lang="en-US" sz="2000">
              <a:solidFill>
                <a:prstClr val="black"/>
              </a:solidFill>
              <a:cs typeface="Calibri" panose="020F0502020204030204" pitchFamily="34" charset="0"/>
            </a:endParaRPr>
          </a:p>
          <a:p>
            <a:pPr marL="342900" indent="-342900">
              <a:buFont typeface="Wingdings" panose="05000000000000000000" pitchFamily="2" charset="2"/>
              <a:buChar char="q"/>
            </a:pPr>
            <a:r>
              <a:rPr lang="en-US" sz="2000">
                <a:solidFill>
                  <a:prstClr val="black"/>
                </a:solidFill>
              </a:rPr>
              <a:t>Examiner comment le contenu et sa diffusion peuvent avoir un impact sur le sentiment de sécurité et d'autonomie des filles.</a:t>
            </a:r>
          </a:p>
          <a:p>
            <a:pPr marL="342900" indent="-342900">
              <a:buFont typeface="Wingdings" panose="05000000000000000000" pitchFamily="2" charset="2"/>
              <a:buChar char="q"/>
            </a:pPr>
            <a:r>
              <a:rPr lang="en-US" sz="2000">
                <a:solidFill>
                  <a:prstClr val="black"/>
                </a:solidFill>
              </a:rPr>
              <a:t>Ne posez pas aux filles de questions directes liées à leur expérience personnelle. </a:t>
            </a:r>
          </a:p>
          <a:p>
            <a:pPr marL="342900" indent="-342900">
              <a:buFont typeface="Wingdings" panose="05000000000000000000" pitchFamily="2" charset="2"/>
              <a:buChar char="q"/>
            </a:pPr>
            <a:r>
              <a:rPr lang="en-US" sz="2000">
                <a:solidFill>
                  <a:prstClr val="black"/>
                </a:solidFill>
              </a:rPr>
              <a:t>S'engager auprès des soignants</a:t>
            </a:r>
          </a:p>
          <a:p>
            <a:endParaRPr lang="en-US" sz="2000">
              <a:solidFill>
                <a:prstClr val="black"/>
              </a:solidFill>
              <a:latin typeface="Calibri"/>
            </a:endParaRPr>
          </a:p>
          <a:p>
            <a:pPr marL="342900" indent="-342900">
              <a:buFont typeface="Wingdings" panose="05000000000000000000" pitchFamily="2" charset="2"/>
              <a:buChar char="Ø"/>
            </a:pPr>
            <a:endParaRPr lang="en-US" sz="2400">
              <a:solidFill>
                <a:prstClr val="black"/>
              </a:solidFill>
              <a:latin typeface="Calibri"/>
            </a:endParaRPr>
          </a:p>
          <a:p>
            <a:pPr marL="342900" indent="-342900">
              <a:buFont typeface="Wingdings" panose="05000000000000000000" pitchFamily="2" charset="2"/>
              <a:buChar char="Ø"/>
            </a:pPr>
            <a:endParaRPr lang="en-US" sz="2400">
              <a:solidFill>
                <a:prstClr val="black"/>
              </a:solidFill>
              <a:latin typeface="Calibri"/>
            </a:endParaRPr>
          </a:p>
          <a:p>
            <a:r>
              <a:rPr lang="en-US" sz="2400">
                <a:solidFill>
                  <a:prstClr val="black"/>
                </a:solidFill>
                <a:latin typeface="Calibri"/>
              </a:rPr>
              <a:t> </a:t>
            </a:r>
          </a:p>
          <a:p>
            <a:endParaRPr lang="en-US" sz="2400">
              <a:solidFill>
                <a:prstClr val="black"/>
              </a:solidFill>
              <a:latin typeface="Calibri"/>
            </a:endParaRPr>
          </a:p>
          <a:p>
            <a:r>
              <a:rPr lang="en-US" sz="2400">
                <a:solidFill>
                  <a:prstClr val="black"/>
                </a:solidFill>
                <a:latin typeface="Calibri"/>
              </a:rPr>
              <a:t> </a:t>
            </a:r>
          </a:p>
          <a:p>
            <a:pPr defTabSz="642938">
              <a:defRPr/>
            </a:pPr>
            <a:endParaRPr lang="en-US" sz="2400">
              <a:solidFill>
                <a:prstClr val="black"/>
              </a:solidFill>
              <a:latin typeface="Calibri"/>
            </a:endParaRPr>
          </a:p>
        </p:txBody>
      </p:sp>
    </p:spTree>
    <p:extLst>
      <p:ext uri="{BB962C8B-B14F-4D97-AF65-F5344CB8AC3E}">
        <p14:creationId xmlns:p14="http://schemas.microsoft.com/office/powerpoint/2010/main" val="1761519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7060A-548C-4C26-A0A2-6D5FE5CC16B3}"/>
              </a:ext>
            </a:extLst>
          </p:cNvPr>
          <p:cNvSpPr>
            <a:spLocks noGrp="1"/>
          </p:cNvSpPr>
          <p:nvPr>
            <p:ph type="title"/>
          </p:nvPr>
        </p:nvSpPr>
        <p:spPr>
          <a:xfrm>
            <a:off x="419100" y="228285"/>
            <a:ext cx="8305800" cy="1219200"/>
          </a:xfrm>
        </p:spPr>
        <p:txBody>
          <a:bodyPr/>
          <a:lstStyle/>
          <a:p>
            <a:pPr algn="ctr"/>
            <a:r>
              <a:rPr lang="en-US" sz="2800" b="1">
                <a:latin typeface="+mj-lt"/>
              </a:rPr>
              <a:t>Aperçu des tests sur le terrain - Adolescentes</a:t>
            </a:r>
            <a:endParaRPr lang="en-US" b="1"/>
          </a:p>
        </p:txBody>
      </p:sp>
      <p:graphicFrame>
        <p:nvGraphicFramePr>
          <p:cNvPr id="8" name="Table 8">
            <a:extLst>
              <a:ext uri="{FF2B5EF4-FFF2-40B4-BE49-F238E27FC236}">
                <a16:creationId xmlns:a16="http://schemas.microsoft.com/office/drawing/2014/main" id="{673D9574-6B5A-4082-842C-34589A07C580}"/>
              </a:ext>
            </a:extLst>
          </p:cNvPr>
          <p:cNvGraphicFramePr>
            <a:graphicFrameLocks noGrp="1"/>
          </p:cNvGraphicFramePr>
          <p:nvPr>
            <p:ph idx="1"/>
            <p:extLst>
              <p:ext uri="{D42A27DB-BD31-4B8C-83A1-F6EECF244321}">
                <p14:modId xmlns:p14="http://schemas.microsoft.com/office/powerpoint/2010/main" val="1994112183"/>
              </p:ext>
            </p:extLst>
          </p:nvPr>
        </p:nvGraphicFramePr>
        <p:xfrm>
          <a:off x="419101" y="1256885"/>
          <a:ext cx="8343901" cy="3119170"/>
        </p:xfrm>
        <a:graphic>
          <a:graphicData uri="http://schemas.openxmlformats.org/drawingml/2006/table">
            <a:tbl>
              <a:tblPr firstRow="1" bandRow="1">
                <a:tableStyleId>{00A15C55-8517-42AA-B614-E9B94910E393}</a:tableStyleId>
              </a:tblPr>
              <a:tblGrid>
                <a:gridCol w="4117837">
                  <a:extLst>
                    <a:ext uri="{9D8B030D-6E8A-4147-A177-3AD203B41FA5}">
                      <a16:colId xmlns:a16="http://schemas.microsoft.com/office/drawing/2014/main" val="1892554414"/>
                    </a:ext>
                  </a:extLst>
                </a:gridCol>
                <a:gridCol w="1235352">
                  <a:extLst>
                    <a:ext uri="{9D8B030D-6E8A-4147-A177-3AD203B41FA5}">
                      <a16:colId xmlns:a16="http://schemas.microsoft.com/office/drawing/2014/main" val="253345766"/>
                    </a:ext>
                  </a:extLst>
                </a:gridCol>
                <a:gridCol w="1425405">
                  <a:extLst>
                    <a:ext uri="{9D8B030D-6E8A-4147-A177-3AD203B41FA5}">
                      <a16:colId xmlns:a16="http://schemas.microsoft.com/office/drawing/2014/main" val="604834631"/>
                    </a:ext>
                  </a:extLst>
                </a:gridCol>
                <a:gridCol w="1565307">
                  <a:extLst>
                    <a:ext uri="{9D8B030D-6E8A-4147-A177-3AD203B41FA5}">
                      <a16:colId xmlns:a16="http://schemas.microsoft.com/office/drawing/2014/main" val="3612389745"/>
                    </a:ext>
                  </a:extLst>
                </a:gridCol>
              </a:tblGrid>
              <a:tr h="623834">
                <a:tc>
                  <a:txBody>
                    <a:bodyPr/>
                    <a:lstStyle/>
                    <a:p>
                      <a:pPr algn="ctr"/>
                      <a:r>
                        <a:rPr lang="en-US" sz="2000" b="1"/>
                        <a:t>Adolescentes</a:t>
                      </a:r>
                    </a:p>
                  </a:txBody>
                  <a:tcPr/>
                </a:tc>
                <a:tc>
                  <a:txBody>
                    <a:bodyPr/>
                    <a:lstStyle/>
                    <a:p>
                      <a:pPr algn="ctr"/>
                      <a:r>
                        <a:rPr lang="en-US" sz="2000" b="1"/>
                        <a:t>Pré-test</a:t>
                      </a:r>
                    </a:p>
                  </a:txBody>
                  <a:tcPr/>
                </a:tc>
                <a:tc>
                  <a:txBody>
                    <a:bodyPr/>
                    <a:lstStyle/>
                    <a:p>
                      <a:pPr algn="ctr"/>
                      <a:r>
                        <a:rPr lang="en-US" sz="2000" b="1"/>
                        <a:t>Post-test</a:t>
                      </a:r>
                    </a:p>
                  </a:txBody>
                  <a:tcPr/>
                </a:tc>
                <a:tc>
                  <a:txBody>
                    <a:bodyPr/>
                    <a:lstStyle/>
                    <a:p>
                      <a:pPr algn="ctr"/>
                      <a:r>
                        <a:rPr lang="en-US" sz="2000" b="1"/>
                        <a:t>Différence </a:t>
                      </a:r>
                    </a:p>
                  </a:txBody>
                  <a:tcPr/>
                </a:tc>
                <a:extLst>
                  <a:ext uri="{0D108BD9-81ED-4DB2-BD59-A6C34878D82A}">
                    <a16:rowId xmlns:a16="http://schemas.microsoft.com/office/drawing/2014/main" val="44221023"/>
                  </a:ext>
                </a:extLst>
              </a:tr>
              <a:tr h="623834">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2000" b="1"/>
                        <a:t>Normes et attitudes</a:t>
                      </a:r>
                    </a:p>
                  </a:txBody>
                  <a:tcPr/>
                </a:tc>
                <a:tc>
                  <a:txBody>
                    <a:bodyPr/>
                    <a:lstStyle/>
                    <a:p>
                      <a:pPr algn="ctr"/>
                      <a:r>
                        <a:rPr lang="en-US" sz="2000"/>
                        <a:t>60%</a:t>
                      </a:r>
                    </a:p>
                  </a:txBody>
                  <a:tcPr/>
                </a:tc>
                <a:tc>
                  <a:txBody>
                    <a:bodyPr/>
                    <a:lstStyle/>
                    <a:p>
                      <a:pPr algn="ctr"/>
                      <a:r>
                        <a:rPr lang="en-US" sz="2000"/>
                        <a:t>97%</a:t>
                      </a:r>
                    </a:p>
                  </a:txBody>
                  <a:tcPr/>
                </a:tc>
                <a:tc>
                  <a:txBody>
                    <a:bodyPr/>
                    <a:lstStyle/>
                    <a:p>
                      <a:pPr algn="ctr"/>
                      <a:r>
                        <a:rPr lang="en-US" sz="2000"/>
                        <a:t>37% </a:t>
                      </a:r>
                    </a:p>
                  </a:txBody>
                  <a:tcPr/>
                </a:tc>
                <a:extLst>
                  <a:ext uri="{0D108BD9-81ED-4DB2-BD59-A6C34878D82A}">
                    <a16:rowId xmlns:a16="http://schemas.microsoft.com/office/drawing/2014/main" val="1967261735"/>
                  </a:ext>
                </a:extLst>
              </a:tr>
              <a:tr h="623834">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2000" b="1"/>
                        <a:t>Connaissance de l'assistance et des services</a:t>
                      </a:r>
                    </a:p>
                  </a:txBody>
                  <a:tcPr/>
                </a:tc>
                <a:tc>
                  <a:txBody>
                    <a:bodyPr/>
                    <a:lstStyle/>
                    <a:p>
                      <a:pPr algn="ctr"/>
                      <a:r>
                        <a:rPr lang="en-US" sz="2000"/>
                        <a:t>85%</a:t>
                      </a:r>
                    </a:p>
                  </a:txBody>
                  <a:tcPr/>
                </a:tc>
                <a:tc>
                  <a:txBody>
                    <a:bodyPr/>
                    <a:lstStyle/>
                    <a:p>
                      <a:pPr algn="ctr"/>
                      <a:r>
                        <a:rPr lang="en-US" sz="2000"/>
                        <a:t>100%</a:t>
                      </a:r>
                    </a:p>
                  </a:txBody>
                  <a:tcPr/>
                </a:tc>
                <a:tc>
                  <a:txBody>
                    <a:bodyPr/>
                    <a:lstStyle/>
                    <a:p>
                      <a:pPr algn="ctr"/>
                      <a:r>
                        <a:rPr lang="en-US" sz="2000"/>
                        <a:t>15% </a:t>
                      </a:r>
                    </a:p>
                  </a:txBody>
                  <a:tcPr/>
                </a:tc>
                <a:extLst>
                  <a:ext uri="{0D108BD9-81ED-4DB2-BD59-A6C34878D82A}">
                    <a16:rowId xmlns:a16="http://schemas.microsoft.com/office/drawing/2014/main" val="1142679195"/>
                  </a:ext>
                </a:extLst>
              </a:tr>
              <a:tr h="623834">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2000" b="1"/>
                        <a:t>Les relations</a:t>
                      </a:r>
                    </a:p>
                  </a:txBody>
                  <a:tcPr/>
                </a:tc>
                <a:tc>
                  <a:txBody>
                    <a:bodyPr/>
                    <a:lstStyle/>
                    <a:p>
                      <a:pPr algn="ctr"/>
                      <a:r>
                        <a:rPr lang="en-US" sz="2000"/>
                        <a:t>51%</a:t>
                      </a:r>
                    </a:p>
                  </a:txBody>
                  <a:tcPr/>
                </a:tc>
                <a:tc>
                  <a:txBody>
                    <a:bodyPr/>
                    <a:lstStyle/>
                    <a:p>
                      <a:pPr algn="ctr"/>
                      <a:r>
                        <a:rPr lang="en-US" sz="2000"/>
                        <a:t>84%</a:t>
                      </a:r>
                    </a:p>
                  </a:txBody>
                  <a:tcPr/>
                </a:tc>
                <a:tc>
                  <a:txBody>
                    <a:bodyPr/>
                    <a:lstStyle/>
                    <a:p>
                      <a:pPr algn="ctr"/>
                      <a:r>
                        <a:rPr lang="en-US" sz="2000"/>
                        <a:t>33% </a:t>
                      </a:r>
                    </a:p>
                  </a:txBody>
                  <a:tcPr/>
                </a:tc>
                <a:extLst>
                  <a:ext uri="{0D108BD9-81ED-4DB2-BD59-A6C34878D82A}">
                    <a16:rowId xmlns:a16="http://schemas.microsoft.com/office/drawing/2014/main" val="1247558129"/>
                  </a:ext>
                </a:extLst>
              </a:tr>
              <a:tr h="623834">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2000" b="1"/>
                        <a:t>Total</a:t>
                      </a:r>
                    </a:p>
                  </a:txBody>
                  <a:tcPr/>
                </a:tc>
                <a:tc>
                  <a:txBody>
                    <a:bodyPr/>
                    <a:lstStyle/>
                    <a:p>
                      <a:pPr algn="ctr"/>
                      <a:r>
                        <a:rPr lang="en-US" sz="2000"/>
                        <a:t>55%</a:t>
                      </a:r>
                    </a:p>
                  </a:txBody>
                  <a:tcPr/>
                </a:tc>
                <a:tc>
                  <a:txBody>
                    <a:bodyPr/>
                    <a:lstStyle/>
                    <a:p>
                      <a:pPr algn="ctr"/>
                      <a:r>
                        <a:rPr lang="en-US" sz="2000"/>
                        <a:t>90%</a:t>
                      </a:r>
                    </a:p>
                  </a:txBody>
                  <a:tcPr/>
                </a:tc>
                <a:tc>
                  <a:txBody>
                    <a:bodyPr/>
                    <a:lstStyle/>
                    <a:p>
                      <a:pPr algn="ctr"/>
                      <a:r>
                        <a:rPr lang="en-US" sz="2000"/>
                        <a:t>35% </a:t>
                      </a:r>
                    </a:p>
                  </a:txBody>
                  <a:tcPr/>
                </a:tc>
                <a:extLst>
                  <a:ext uri="{0D108BD9-81ED-4DB2-BD59-A6C34878D82A}">
                    <a16:rowId xmlns:a16="http://schemas.microsoft.com/office/drawing/2014/main" val="3563397120"/>
                  </a:ext>
                </a:extLst>
              </a:tr>
            </a:tbl>
          </a:graphicData>
        </a:graphic>
      </p:graphicFrame>
      <p:sp>
        <p:nvSpPr>
          <p:cNvPr id="9" name="Arrow: Up 8">
            <a:extLst>
              <a:ext uri="{FF2B5EF4-FFF2-40B4-BE49-F238E27FC236}">
                <a16:creationId xmlns:a16="http://schemas.microsoft.com/office/drawing/2014/main" id="{BEBE439D-C030-400E-9527-88D1644F2107}"/>
              </a:ext>
            </a:extLst>
          </p:cNvPr>
          <p:cNvSpPr/>
          <p:nvPr/>
        </p:nvSpPr>
        <p:spPr bwMode="auto">
          <a:xfrm>
            <a:off x="8355726" y="2004097"/>
            <a:ext cx="123496" cy="20495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endParaRPr>
          </a:p>
        </p:txBody>
      </p:sp>
      <p:sp>
        <p:nvSpPr>
          <p:cNvPr id="10" name="Arrow: Up 9">
            <a:extLst>
              <a:ext uri="{FF2B5EF4-FFF2-40B4-BE49-F238E27FC236}">
                <a16:creationId xmlns:a16="http://schemas.microsoft.com/office/drawing/2014/main" id="{4236B52C-6EDF-4D61-9E27-5697A7351AD9}"/>
              </a:ext>
            </a:extLst>
          </p:cNvPr>
          <p:cNvSpPr/>
          <p:nvPr/>
        </p:nvSpPr>
        <p:spPr bwMode="auto">
          <a:xfrm>
            <a:off x="8355726" y="2573438"/>
            <a:ext cx="123496" cy="20495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endParaRPr>
          </a:p>
        </p:txBody>
      </p:sp>
      <p:sp>
        <p:nvSpPr>
          <p:cNvPr id="12" name="Arrow: Up 11">
            <a:extLst>
              <a:ext uri="{FF2B5EF4-FFF2-40B4-BE49-F238E27FC236}">
                <a16:creationId xmlns:a16="http://schemas.microsoft.com/office/drawing/2014/main" id="{84106262-7CAD-4749-ABDA-9F6859626323}"/>
              </a:ext>
            </a:extLst>
          </p:cNvPr>
          <p:cNvSpPr/>
          <p:nvPr/>
        </p:nvSpPr>
        <p:spPr bwMode="auto">
          <a:xfrm>
            <a:off x="8355726" y="3195796"/>
            <a:ext cx="123496" cy="20495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endParaRPr>
          </a:p>
        </p:txBody>
      </p:sp>
      <p:sp>
        <p:nvSpPr>
          <p:cNvPr id="13" name="Arrow: Up 12">
            <a:extLst>
              <a:ext uri="{FF2B5EF4-FFF2-40B4-BE49-F238E27FC236}">
                <a16:creationId xmlns:a16="http://schemas.microsoft.com/office/drawing/2014/main" id="{21FBF434-CD16-48D1-922D-85E05EAC6074}"/>
              </a:ext>
            </a:extLst>
          </p:cNvPr>
          <p:cNvSpPr/>
          <p:nvPr/>
        </p:nvSpPr>
        <p:spPr bwMode="auto">
          <a:xfrm>
            <a:off x="8376748" y="3806990"/>
            <a:ext cx="123496" cy="20495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endParaRPr>
          </a:p>
        </p:txBody>
      </p:sp>
      <p:sp>
        <p:nvSpPr>
          <p:cNvPr id="14" name="TextBox 13">
            <a:extLst>
              <a:ext uri="{FF2B5EF4-FFF2-40B4-BE49-F238E27FC236}">
                <a16:creationId xmlns:a16="http://schemas.microsoft.com/office/drawing/2014/main" id="{69699209-AAD5-4C32-937D-BBD0ADB8AA2E}"/>
              </a:ext>
            </a:extLst>
          </p:cNvPr>
          <p:cNvSpPr txBox="1"/>
          <p:nvPr/>
        </p:nvSpPr>
        <p:spPr>
          <a:xfrm>
            <a:off x="457200" y="4702629"/>
            <a:ext cx="8305800" cy="707886"/>
          </a:xfrm>
          <a:prstGeom prst="rect">
            <a:avLst/>
          </a:prstGeom>
          <a:noFill/>
        </p:spPr>
        <p:txBody>
          <a:bodyPr wrap="square" rtlCol="0">
            <a:spAutoFit/>
          </a:bodyPr>
          <a:lstStyle/>
          <a:p>
            <a:r>
              <a:rPr lang="en-US" sz="2000"/>
              <a:t>Nombre d'adolescentes = 40</a:t>
            </a:r>
          </a:p>
          <a:p>
            <a:r>
              <a:rPr lang="en-US" sz="2000"/>
              <a:t>16-19 ans</a:t>
            </a:r>
          </a:p>
        </p:txBody>
      </p:sp>
    </p:spTree>
    <p:extLst>
      <p:ext uri="{BB962C8B-B14F-4D97-AF65-F5344CB8AC3E}">
        <p14:creationId xmlns:p14="http://schemas.microsoft.com/office/powerpoint/2010/main" val="922147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7060A-548C-4C26-A0A2-6D5FE5CC16B3}"/>
              </a:ext>
            </a:extLst>
          </p:cNvPr>
          <p:cNvSpPr>
            <a:spLocks noGrp="1"/>
          </p:cNvSpPr>
          <p:nvPr>
            <p:ph type="title"/>
          </p:nvPr>
        </p:nvSpPr>
        <p:spPr>
          <a:xfrm>
            <a:off x="457200" y="306563"/>
            <a:ext cx="8305800" cy="673151"/>
          </a:xfrm>
        </p:spPr>
        <p:txBody>
          <a:bodyPr/>
          <a:lstStyle/>
          <a:p>
            <a:pPr algn="ctr"/>
            <a:r>
              <a:rPr lang="en-US" sz="2800">
                <a:latin typeface="+mj-lt"/>
              </a:rPr>
              <a:t>Vue d'ensemble des tests sur le terrain - Soignants</a:t>
            </a:r>
            <a:endParaRPr lang="en-US"/>
          </a:p>
        </p:txBody>
      </p:sp>
      <p:graphicFrame>
        <p:nvGraphicFramePr>
          <p:cNvPr id="8" name="Table 8">
            <a:extLst>
              <a:ext uri="{FF2B5EF4-FFF2-40B4-BE49-F238E27FC236}">
                <a16:creationId xmlns:a16="http://schemas.microsoft.com/office/drawing/2014/main" id="{673D9574-6B5A-4082-842C-34589A07C580}"/>
              </a:ext>
            </a:extLst>
          </p:cNvPr>
          <p:cNvGraphicFramePr>
            <a:graphicFrameLocks noGrp="1"/>
          </p:cNvGraphicFramePr>
          <p:nvPr>
            <p:ph idx="1"/>
            <p:extLst>
              <p:ext uri="{D42A27DB-BD31-4B8C-83A1-F6EECF244321}">
                <p14:modId xmlns:p14="http://schemas.microsoft.com/office/powerpoint/2010/main" val="2335687011"/>
              </p:ext>
            </p:extLst>
          </p:nvPr>
        </p:nvGraphicFramePr>
        <p:xfrm>
          <a:off x="457200" y="961529"/>
          <a:ext cx="8305800" cy="3311650"/>
        </p:xfrm>
        <a:graphic>
          <a:graphicData uri="http://schemas.openxmlformats.org/drawingml/2006/table">
            <a:tbl>
              <a:tblPr firstRow="1" bandRow="1">
                <a:tableStyleId>{00A15C55-8517-42AA-B614-E9B94910E393}</a:tableStyleId>
              </a:tblPr>
              <a:tblGrid>
                <a:gridCol w="4099034">
                  <a:extLst>
                    <a:ext uri="{9D8B030D-6E8A-4147-A177-3AD203B41FA5}">
                      <a16:colId xmlns:a16="http://schemas.microsoft.com/office/drawing/2014/main" val="1892554414"/>
                    </a:ext>
                  </a:extLst>
                </a:gridCol>
                <a:gridCol w="1229711">
                  <a:extLst>
                    <a:ext uri="{9D8B030D-6E8A-4147-A177-3AD203B41FA5}">
                      <a16:colId xmlns:a16="http://schemas.microsoft.com/office/drawing/2014/main" val="253345766"/>
                    </a:ext>
                  </a:extLst>
                </a:gridCol>
                <a:gridCol w="1418896">
                  <a:extLst>
                    <a:ext uri="{9D8B030D-6E8A-4147-A177-3AD203B41FA5}">
                      <a16:colId xmlns:a16="http://schemas.microsoft.com/office/drawing/2014/main" val="604834631"/>
                    </a:ext>
                  </a:extLst>
                </a:gridCol>
                <a:gridCol w="1558159">
                  <a:extLst>
                    <a:ext uri="{9D8B030D-6E8A-4147-A177-3AD203B41FA5}">
                      <a16:colId xmlns:a16="http://schemas.microsoft.com/office/drawing/2014/main" val="3612389745"/>
                    </a:ext>
                  </a:extLst>
                </a:gridCol>
              </a:tblGrid>
              <a:tr h="562504">
                <a:tc>
                  <a:txBody>
                    <a:bodyPr/>
                    <a:lstStyle/>
                    <a:p>
                      <a:pPr algn="ctr"/>
                      <a:r>
                        <a:rPr lang="en-US" sz="2000" b="1"/>
                        <a:t>Soignants </a:t>
                      </a:r>
                    </a:p>
                  </a:txBody>
                  <a:tcPr/>
                </a:tc>
                <a:tc>
                  <a:txBody>
                    <a:bodyPr/>
                    <a:lstStyle/>
                    <a:p>
                      <a:pPr algn="ctr"/>
                      <a:r>
                        <a:rPr lang="en-US" sz="2000" b="1"/>
                        <a:t>Pré-test</a:t>
                      </a:r>
                    </a:p>
                  </a:txBody>
                  <a:tcPr/>
                </a:tc>
                <a:tc>
                  <a:txBody>
                    <a:bodyPr/>
                    <a:lstStyle/>
                    <a:p>
                      <a:pPr algn="ctr"/>
                      <a:r>
                        <a:rPr lang="en-US" sz="2000" b="1"/>
                        <a:t>Post-test</a:t>
                      </a:r>
                    </a:p>
                  </a:txBody>
                  <a:tcPr/>
                </a:tc>
                <a:tc>
                  <a:txBody>
                    <a:bodyPr/>
                    <a:lstStyle/>
                    <a:p>
                      <a:pPr algn="ctr"/>
                      <a:r>
                        <a:rPr lang="en-US" sz="2000" b="1"/>
                        <a:t>Différence </a:t>
                      </a:r>
                    </a:p>
                  </a:txBody>
                  <a:tcPr/>
                </a:tc>
                <a:extLst>
                  <a:ext uri="{0D108BD9-81ED-4DB2-BD59-A6C34878D82A}">
                    <a16:rowId xmlns:a16="http://schemas.microsoft.com/office/drawing/2014/main" val="44221023"/>
                  </a:ext>
                </a:extLst>
              </a:tr>
              <a:tr h="353715">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2000" b="1"/>
                        <a:t>Normes et attitudes </a:t>
                      </a:r>
                    </a:p>
                    <a:p>
                      <a:pPr marL="0" marR="0" lvl="0" indent="0" algn="l" defTabSz="342900" rtl="0" eaLnBrk="1" fontAlgn="auto" latinLnBrk="0" hangingPunct="1">
                        <a:lnSpc>
                          <a:spcPct val="100000"/>
                        </a:lnSpc>
                        <a:spcBef>
                          <a:spcPts val="0"/>
                        </a:spcBef>
                        <a:spcAft>
                          <a:spcPts val="0"/>
                        </a:spcAft>
                        <a:buClrTx/>
                        <a:buSzTx/>
                        <a:buFontTx/>
                        <a:buNone/>
                        <a:tabLst/>
                        <a:defRPr/>
                      </a:pPr>
                      <a:r>
                        <a:rPr lang="en-US" sz="1800" b="1"/>
                        <a:t>- Rôles des hommes et des femmes</a:t>
                      </a:r>
                    </a:p>
                  </a:txBody>
                  <a:tcPr/>
                </a:tc>
                <a:tc>
                  <a:txBody>
                    <a:bodyPr/>
                    <a:lstStyle/>
                    <a:p>
                      <a:pPr algn="ctr"/>
                      <a:r>
                        <a:rPr lang="en-US" sz="2000"/>
                        <a:t>67%</a:t>
                      </a:r>
                    </a:p>
                  </a:txBody>
                  <a:tcPr/>
                </a:tc>
                <a:tc>
                  <a:txBody>
                    <a:bodyPr/>
                    <a:lstStyle/>
                    <a:p>
                      <a:pPr algn="ctr"/>
                      <a:r>
                        <a:rPr lang="en-US" sz="2000"/>
                        <a:t>88%</a:t>
                      </a:r>
                    </a:p>
                  </a:txBody>
                  <a:tcPr/>
                </a:tc>
                <a:tc>
                  <a:txBody>
                    <a:bodyPr/>
                    <a:lstStyle/>
                    <a:p>
                      <a:pPr algn="ctr"/>
                      <a:r>
                        <a:rPr lang="en-US" sz="2000"/>
                        <a:t>21%</a:t>
                      </a:r>
                    </a:p>
                  </a:txBody>
                  <a:tcPr/>
                </a:tc>
                <a:extLst>
                  <a:ext uri="{0D108BD9-81ED-4DB2-BD59-A6C34878D82A}">
                    <a16:rowId xmlns:a16="http://schemas.microsoft.com/office/drawing/2014/main" val="1967261735"/>
                  </a:ext>
                </a:extLst>
              </a:tr>
              <a:tr h="353715">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2000" b="1"/>
                        <a:t>Normes et attitudes </a:t>
                      </a:r>
                    </a:p>
                    <a:p>
                      <a:pPr marL="0" marR="0" lvl="0" indent="0" algn="l" defTabSz="342900" rtl="0" eaLnBrk="1" fontAlgn="auto" latinLnBrk="0" hangingPunct="1">
                        <a:lnSpc>
                          <a:spcPct val="100000"/>
                        </a:lnSpc>
                        <a:spcBef>
                          <a:spcPts val="0"/>
                        </a:spcBef>
                        <a:spcAft>
                          <a:spcPts val="0"/>
                        </a:spcAft>
                        <a:buClrTx/>
                        <a:buSzTx/>
                        <a:buFontTx/>
                        <a:buNone/>
                        <a:tabLst/>
                        <a:defRPr/>
                      </a:pPr>
                      <a:r>
                        <a:rPr lang="en-US" sz="1750" b="1"/>
                        <a:t>- Violence à l'encontre des femmes et des filles</a:t>
                      </a:r>
                    </a:p>
                  </a:txBody>
                  <a:tcPr/>
                </a:tc>
                <a:tc>
                  <a:txBody>
                    <a:bodyPr/>
                    <a:lstStyle/>
                    <a:p>
                      <a:pPr algn="ctr"/>
                      <a:r>
                        <a:rPr lang="en-US" sz="2000"/>
                        <a:t>57%</a:t>
                      </a:r>
                    </a:p>
                  </a:txBody>
                  <a:tcPr/>
                </a:tc>
                <a:tc>
                  <a:txBody>
                    <a:bodyPr/>
                    <a:lstStyle/>
                    <a:p>
                      <a:pPr algn="ctr"/>
                      <a:r>
                        <a:rPr lang="en-US" sz="2000"/>
                        <a:t>91%</a:t>
                      </a:r>
                    </a:p>
                  </a:txBody>
                  <a:tcPr/>
                </a:tc>
                <a:tc>
                  <a:txBody>
                    <a:bodyPr/>
                    <a:lstStyle/>
                    <a:p>
                      <a:pPr algn="ctr"/>
                      <a:r>
                        <a:rPr lang="en-US" sz="2000"/>
                        <a:t>34%</a:t>
                      </a:r>
                    </a:p>
                  </a:txBody>
                  <a:tcPr/>
                </a:tc>
                <a:extLst>
                  <a:ext uri="{0D108BD9-81ED-4DB2-BD59-A6C34878D82A}">
                    <a16:rowId xmlns:a16="http://schemas.microsoft.com/office/drawing/2014/main" val="1142679195"/>
                  </a:ext>
                </a:extLst>
              </a:tr>
              <a:tr h="422761">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2000" b="1"/>
                        <a:t>Les relations</a:t>
                      </a:r>
                    </a:p>
                  </a:txBody>
                  <a:tcPr/>
                </a:tc>
                <a:tc>
                  <a:txBody>
                    <a:bodyPr/>
                    <a:lstStyle/>
                    <a:p>
                      <a:pPr algn="ctr"/>
                      <a:r>
                        <a:rPr lang="en-US" sz="2000"/>
                        <a:t>46%</a:t>
                      </a:r>
                    </a:p>
                  </a:txBody>
                  <a:tcPr/>
                </a:tc>
                <a:tc>
                  <a:txBody>
                    <a:bodyPr/>
                    <a:lstStyle/>
                    <a:p>
                      <a:pPr algn="ctr"/>
                      <a:r>
                        <a:rPr lang="en-US" sz="2000"/>
                        <a:t>82%</a:t>
                      </a:r>
                    </a:p>
                  </a:txBody>
                  <a:tcPr/>
                </a:tc>
                <a:tc>
                  <a:txBody>
                    <a:bodyPr/>
                    <a:lstStyle/>
                    <a:p>
                      <a:pPr algn="ctr"/>
                      <a:r>
                        <a:rPr lang="en-US" sz="2000"/>
                        <a:t>36%</a:t>
                      </a:r>
                    </a:p>
                  </a:txBody>
                  <a:tcPr/>
                </a:tc>
                <a:extLst>
                  <a:ext uri="{0D108BD9-81ED-4DB2-BD59-A6C34878D82A}">
                    <a16:rowId xmlns:a16="http://schemas.microsoft.com/office/drawing/2014/main" val="1247558129"/>
                  </a:ext>
                </a:extLst>
              </a:tr>
              <a:tr h="422761">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2000" b="1"/>
                        <a:t>Connaissance de l'assistance et des services</a:t>
                      </a:r>
                    </a:p>
                  </a:txBody>
                  <a:tcPr/>
                </a:tc>
                <a:tc>
                  <a:txBody>
                    <a:bodyPr/>
                    <a:lstStyle/>
                    <a:p>
                      <a:pPr algn="ctr"/>
                      <a:r>
                        <a:rPr lang="en-US" sz="2000"/>
                        <a:t>100%</a:t>
                      </a:r>
                    </a:p>
                  </a:txBody>
                  <a:tcPr/>
                </a:tc>
                <a:tc>
                  <a:txBody>
                    <a:bodyPr/>
                    <a:lstStyle/>
                    <a:p>
                      <a:pPr algn="ctr"/>
                      <a:r>
                        <a:rPr lang="en-US" sz="2000"/>
                        <a:t>100%</a:t>
                      </a:r>
                    </a:p>
                  </a:txBody>
                  <a:tcPr/>
                </a:tc>
                <a:tc>
                  <a:txBody>
                    <a:bodyPr/>
                    <a:lstStyle/>
                    <a:p>
                      <a:pPr algn="ctr"/>
                      <a:r>
                        <a:rPr lang="en-US" sz="2000"/>
                        <a:t>0%</a:t>
                      </a:r>
                    </a:p>
                  </a:txBody>
                  <a:tcPr/>
                </a:tc>
                <a:extLst>
                  <a:ext uri="{0D108BD9-81ED-4DB2-BD59-A6C34878D82A}">
                    <a16:rowId xmlns:a16="http://schemas.microsoft.com/office/drawing/2014/main" val="4004541264"/>
                  </a:ext>
                </a:extLst>
              </a:tr>
              <a:tr h="562504">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2000" b="1"/>
                        <a:t>Total</a:t>
                      </a:r>
                    </a:p>
                  </a:txBody>
                  <a:tcPr/>
                </a:tc>
                <a:tc>
                  <a:txBody>
                    <a:bodyPr/>
                    <a:lstStyle/>
                    <a:p>
                      <a:pPr algn="ctr"/>
                      <a:r>
                        <a:rPr lang="en-US" sz="2000"/>
                        <a:t>60%</a:t>
                      </a:r>
                    </a:p>
                  </a:txBody>
                  <a:tcPr/>
                </a:tc>
                <a:tc>
                  <a:txBody>
                    <a:bodyPr/>
                    <a:lstStyle/>
                    <a:p>
                      <a:pPr algn="ctr"/>
                      <a:r>
                        <a:rPr lang="en-US" sz="2000"/>
                        <a:t>88%</a:t>
                      </a:r>
                    </a:p>
                  </a:txBody>
                  <a:tcPr/>
                </a:tc>
                <a:tc>
                  <a:txBody>
                    <a:bodyPr/>
                    <a:lstStyle/>
                    <a:p>
                      <a:pPr algn="ctr"/>
                      <a:r>
                        <a:rPr lang="en-US" sz="2000"/>
                        <a:t>28%</a:t>
                      </a:r>
                    </a:p>
                  </a:txBody>
                  <a:tcPr/>
                </a:tc>
                <a:extLst>
                  <a:ext uri="{0D108BD9-81ED-4DB2-BD59-A6C34878D82A}">
                    <a16:rowId xmlns:a16="http://schemas.microsoft.com/office/drawing/2014/main" val="3563397120"/>
                  </a:ext>
                </a:extLst>
              </a:tr>
            </a:tbl>
          </a:graphicData>
        </a:graphic>
      </p:graphicFrame>
      <p:sp>
        <p:nvSpPr>
          <p:cNvPr id="14" name="TextBox 13">
            <a:extLst>
              <a:ext uri="{FF2B5EF4-FFF2-40B4-BE49-F238E27FC236}">
                <a16:creationId xmlns:a16="http://schemas.microsoft.com/office/drawing/2014/main" id="{69699209-AAD5-4C32-937D-BBD0ADB8AA2E}"/>
              </a:ext>
            </a:extLst>
          </p:cNvPr>
          <p:cNvSpPr txBox="1"/>
          <p:nvPr/>
        </p:nvSpPr>
        <p:spPr>
          <a:xfrm>
            <a:off x="457200" y="4702629"/>
            <a:ext cx="8305800" cy="707886"/>
          </a:xfrm>
          <a:prstGeom prst="rect">
            <a:avLst/>
          </a:prstGeom>
          <a:noFill/>
        </p:spPr>
        <p:txBody>
          <a:bodyPr wrap="square" rtlCol="0">
            <a:spAutoFit/>
          </a:bodyPr>
          <a:lstStyle/>
          <a:p>
            <a:r>
              <a:rPr lang="en-US" sz="2000"/>
              <a:t>Nombre de soignants = 45</a:t>
            </a:r>
          </a:p>
          <a:p>
            <a:r>
              <a:rPr lang="en-US" sz="2000"/>
              <a:t>Femme = 25 Homme = 20 </a:t>
            </a:r>
          </a:p>
        </p:txBody>
      </p:sp>
      <p:sp>
        <p:nvSpPr>
          <p:cNvPr id="4" name="Arrow: Up 3">
            <a:extLst>
              <a:ext uri="{FF2B5EF4-FFF2-40B4-BE49-F238E27FC236}">
                <a16:creationId xmlns:a16="http://schemas.microsoft.com/office/drawing/2014/main" id="{DF8C10FD-4A31-93A8-72F0-BCB497BBA1FC}"/>
              </a:ext>
            </a:extLst>
          </p:cNvPr>
          <p:cNvSpPr/>
          <p:nvPr/>
        </p:nvSpPr>
        <p:spPr bwMode="auto">
          <a:xfrm>
            <a:off x="8380440" y="1634680"/>
            <a:ext cx="123496" cy="20495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endParaRPr>
          </a:p>
        </p:txBody>
      </p:sp>
      <p:sp>
        <p:nvSpPr>
          <p:cNvPr id="5" name="Arrow: Up 4">
            <a:extLst>
              <a:ext uri="{FF2B5EF4-FFF2-40B4-BE49-F238E27FC236}">
                <a16:creationId xmlns:a16="http://schemas.microsoft.com/office/drawing/2014/main" id="{07E6808D-068B-4687-2EC2-E933091F321E}"/>
              </a:ext>
            </a:extLst>
          </p:cNvPr>
          <p:cNvSpPr/>
          <p:nvPr/>
        </p:nvSpPr>
        <p:spPr bwMode="auto">
          <a:xfrm>
            <a:off x="8380440" y="2289646"/>
            <a:ext cx="123496" cy="20495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endParaRPr>
          </a:p>
        </p:txBody>
      </p:sp>
      <p:sp>
        <p:nvSpPr>
          <p:cNvPr id="6" name="Arrow: Up 5">
            <a:extLst>
              <a:ext uri="{FF2B5EF4-FFF2-40B4-BE49-F238E27FC236}">
                <a16:creationId xmlns:a16="http://schemas.microsoft.com/office/drawing/2014/main" id="{E08F208E-6283-95F2-B15F-7BDD78A6759D}"/>
              </a:ext>
            </a:extLst>
          </p:cNvPr>
          <p:cNvSpPr/>
          <p:nvPr/>
        </p:nvSpPr>
        <p:spPr bwMode="auto">
          <a:xfrm>
            <a:off x="8380440" y="2921504"/>
            <a:ext cx="123496" cy="20495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endParaRPr>
          </a:p>
        </p:txBody>
      </p:sp>
      <p:sp>
        <p:nvSpPr>
          <p:cNvPr id="7" name="Arrow: Up 6">
            <a:extLst>
              <a:ext uri="{FF2B5EF4-FFF2-40B4-BE49-F238E27FC236}">
                <a16:creationId xmlns:a16="http://schemas.microsoft.com/office/drawing/2014/main" id="{E504C522-AFDB-0B8D-D608-5B4D0531EB20}"/>
              </a:ext>
            </a:extLst>
          </p:cNvPr>
          <p:cNvSpPr/>
          <p:nvPr/>
        </p:nvSpPr>
        <p:spPr bwMode="auto">
          <a:xfrm>
            <a:off x="8380440" y="3787711"/>
            <a:ext cx="123496" cy="20495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endParaRPr>
          </a:p>
        </p:txBody>
      </p:sp>
    </p:spTree>
    <p:extLst>
      <p:ext uri="{BB962C8B-B14F-4D97-AF65-F5344CB8AC3E}">
        <p14:creationId xmlns:p14="http://schemas.microsoft.com/office/powerpoint/2010/main" val="1301951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01268" y="220962"/>
            <a:ext cx="6098507" cy="610745"/>
          </a:xfrm>
          <a:prstGeom prst="rect">
            <a:avLst/>
          </a:prstGeom>
        </p:spPr>
        <p:txBody>
          <a:bodyPr wrap="square" lIns="0" tIns="0" rIns="0" bIns="0" rtlCol="0" anchor="t">
            <a:spAutoFit/>
          </a:bodyPr>
          <a:lstStyle/>
          <a:p>
            <a:pPr algn="ctr">
              <a:lnSpc>
                <a:spcPts val="5456"/>
              </a:lnSpc>
            </a:pPr>
            <a:r>
              <a:rPr lang="en-US" sz="2800" b="1" spc="113">
                <a:latin typeface="+mj-lt"/>
              </a:rPr>
              <a:t>Témoignages de participants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5856" t="1538" r="32131" b="58468"/>
          <a:stretch/>
        </p:blipFill>
        <p:spPr>
          <a:xfrm>
            <a:off x="94130" y="1042493"/>
            <a:ext cx="1857375" cy="18573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85" y="3729821"/>
            <a:ext cx="1821910" cy="1973737"/>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r="86458"/>
          <a:stretch/>
        </p:blipFill>
        <p:spPr>
          <a:xfrm>
            <a:off x="8239817" y="220962"/>
            <a:ext cx="371478" cy="5357813"/>
          </a:xfrm>
          <a:prstGeom prst="rect">
            <a:avLst/>
          </a:prstGeom>
        </p:spPr>
      </p:pic>
      <p:sp>
        <p:nvSpPr>
          <p:cNvPr id="6" name="Rounded Rectangular Callout 5"/>
          <p:cNvSpPr/>
          <p:nvPr/>
        </p:nvSpPr>
        <p:spPr>
          <a:xfrm>
            <a:off x="2291547" y="1209929"/>
            <a:ext cx="4784768" cy="2500313"/>
          </a:xfrm>
          <a:prstGeom prst="wedgeRoundRectCallout">
            <a:avLst>
              <a:gd name="adj1" fmla="val -62783"/>
              <a:gd name="adj2" fmla="val 25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7" name="TextBox 6"/>
          <p:cNvSpPr txBox="1"/>
          <p:nvPr/>
        </p:nvSpPr>
        <p:spPr>
          <a:xfrm>
            <a:off x="2407727" y="1485116"/>
            <a:ext cx="4345331" cy="2372509"/>
          </a:xfrm>
          <a:prstGeom prst="rect">
            <a:avLst/>
          </a:prstGeom>
          <a:noFill/>
        </p:spPr>
        <p:txBody>
          <a:bodyPr wrap="square" rtlCol="0">
            <a:spAutoFit/>
          </a:bodyPr>
          <a:lstStyle/>
          <a:p>
            <a:r>
              <a:rPr lang="en-US" sz="1313"/>
              <a:t>"J'avais beaucoup de problèmes dans mon mariage avec mon mari et ma belle-mère, mais je n'avais pas le courage d'en parler à mes parents parce que je pensais que les problèmes de mariage ne les concernaient pas. Je souffrais en silence et quand c'était trop, j'en parlais à ma belle-mère, mais elle me répondait que c'était ce que toutes les femmes vivaient dans le mariage. Cependant, depuis que j'ai rejoint ce programme, j'ai appris que je devais dire à mes parents ce que je vivais. C'est ce que j'ai fait et ils m'ont beaucoup soutenue". Elizabeth - Adolescente mariée</a:t>
            </a:r>
          </a:p>
          <a:p>
            <a:endParaRPr lang="en-US" sz="1688"/>
          </a:p>
        </p:txBody>
      </p:sp>
      <p:sp>
        <p:nvSpPr>
          <p:cNvPr id="8" name="Rounded Rectangular Callout 7"/>
          <p:cNvSpPr/>
          <p:nvPr/>
        </p:nvSpPr>
        <p:spPr>
          <a:xfrm>
            <a:off x="2341837" y="3864275"/>
            <a:ext cx="4784768" cy="1714500"/>
          </a:xfrm>
          <a:prstGeom prst="wedgeRoundRectCallout">
            <a:avLst>
              <a:gd name="adj1" fmla="val -58951"/>
              <a:gd name="adj2" fmla="val -20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9" name="TextBox 8"/>
          <p:cNvSpPr txBox="1"/>
          <p:nvPr/>
        </p:nvSpPr>
        <p:spPr>
          <a:xfrm>
            <a:off x="2621176" y="4083732"/>
            <a:ext cx="4224465" cy="1564339"/>
          </a:xfrm>
          <a:prstGeom prst="rect">
            <a:avLst/>
          </a:prstGeom>
          <a:noFill/>
        </p:spPr>
        <p:txBody>
          <a:bodyPr wrap="square" rtlCol="0">
            <a:spAutoFit/>
          </a:bodyPr>
          <a:lstStyle/>
          <a:p>
            <a:r>
              <a:rPr lang="en-US" sz="1313"/>
              <a:t>"J'avais l'habitude d'empêcher ma belle-fille de sortir de chez elle sous prétexte qu'elle est mariée et qu'elle doit s'occuper de toutes les tâches ménagères. Lorsqu'elle se plaignait, je lui criais dessus. Mais depuis que j'ai rejoint le programme sur les mariages précoces, j'ai appris qu'elle est toujours une fille et qu'elle a besoin de s'associer avec ses copines". </a:t>
            </a:r>
            <a:r>
              <a:rPr lang="en-US" sz="1313" err="1"/>
              <a:t>Dedebe </a:t>
            </a:r>
            <a:r>
              <a:rPr lang="en-US" sz="1313"/>
              <a:t>- Belle-mère</a:t>
            </a:r>
          </a:p>
          <a:p>
            <a:endParaRPr lang="en-US" sz="1688"/>
          </a:p>
        </p:txBody>
      </p:sp>
    </p:spTree>
    <p:extLst>
      <p:ext uri="{BB962C8B-B14F-4D97-AF65-F5344CB8AC3E}">
        <p14:creationId xmlns:p14="http://schemas.microsoft.com/office/powerpoint/2010/main" val="2631638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BEFC1A-681E-4E56-97DD-8C33853F90CB}"/>
              </a:ext>
            </a:extLst>
          </p:cNvPr>
          <p:cNvSpPr>
            <a:spLocks noGrp="1"/>
          </p:cNvSpPr>
          <p:nvPr>
            <p:ph type="title"/>
          </p:nvPr>
        </p:nvSpPr>
        <p:spPr>
          <a:xfrm>
            <a:off x="1643449" y="135925"/>
            <a:ext cx="8305800" cy="1219200"/>
          </a:xfrm>
        </p:spPr>
        <p:txBody>
          <a:bodyPr wrap="square" anchor="t">
            <a:normAutofit/>
          </a:bodyPr>
          <a:lstStyle/>
          <a:p>
            <a:r>
              <a:rPr lang="en-US"/>
              <a:t>Essais sur le terrain Enseignements tirés</a:t>
            </a:r>
          </a:p>
        </p:txBody>
      </p:sp>
      <p:pic>
        <p:nvPicPr>
          <p:cNvPr id="2" name="Picture 1">
            <a:extLst>
              <a:ext uri="{FF2B5EF4-FFF2-40B4-BE49-F238E27FC236}">
                <a16:creationId xmlns:a16="http://schemas.microsoft.com/office/drawing/2014/main" id="{5A915437-5C65-135B-539D-34598BA04D6E}"/>
              </a:ext>
            </a:extLst>
          </p:cNvPr>
          <p:cNvPicPr>
            <a:picLocks noChangeAspect="1"/>
          </p:cNvPicPr>
          <p:nvPr/>
        </p:nvPicPr>
        <p:blipFill rotWithShape="1">
          <a:blip r:embed="rId3"/>
          <a:srcRect t="15631" r="-2" b="26156"/>
          <a:stretch/>
        </p:blipFill>
        <p:spPr>
          <a:xfrm>
            <a:off x="160638" y="1686698"/>
            <a:ext cx="4038600" cy="3124200"/>
          </a:xfrm>
          <a:prstGeom prst="rect">
            <a:avLst/>
          </a:prstGeom>
          <a:noFill/>
        </p:spPr>
      </p:pic>
      <p:sp>
        <p:nvSpPr>
          <p:cNvPr id="6" name="Content Placeholder 5">
            <a:extLst>
              <a:ext uri="{FF2B5EF4-FFF2-40B4-BE49-F238E27FC236}">
                <a16:creationId xmlns:a16="http://schemas.microsoft.com/office/drawing/2014/main" id="{8287DED6-3B3E-42A1-A03D-9F0A9B061046}"/>
              </a:ext>
            </a:extLst>
          </p:cNvPr>
          <p:cNvSpPr>
            <a:spLocks noGrp="1"/>
          </p:cNvSpPr>
          <p:nvPr>
            <p:ph sz="half" idx="10"/>
          </p:nvPr>
        </p:nvSpPr>
        <p:spPr>
          <a:xfrm>
            <a:off x="4423719" y="1099750"/>
            <a:ext cx="4559643" cy="4609071"/>
          </a:xfrm>
        </p:spPr>
        <p:txBody>
          <a:bodyPr wrap="square" anchor="t">
            <a:normAutofit/>
          </a:bodyPr>
          <a:lstStyle/>
          <a:p>
            <a:pPr marL="457200" indent="-457200">
              <a:lnSpc>
                <a:spcPct val="90000"/>
              </a:lnSpc>
              <a:buFont typeface="Wingdings" panose="05000000000000000000" pitchFamily="2" charset="2"/>
              <a:buChar char="q"/>
            </a:pPr>
            <a:r>
              <a:rPr lang="en-US" sz="2000"/>
              <a:t>Difficultés à impliquer les hommes soignants dans un premier temps</a:t>
            </a:r>
          </a:p>
          <a:p>
            <a:pPr>
              <a:lnSpc>
                <a:spcPct val="90000"/>
              </a:lnSpc>
            </a:pPr>
            <a:endParaRPr lang="en-US" sz="2000"/>
          </a:p>
          <a:p>
            <a:pPr marL="457200" indent="-457200">
              <a:lnSpc>
                <a:spcPct val="90000"/>
              </a:lnSpc>
              <a:buFont typeface="Wingdings" panose="05000000000000000000" pitchFamily="2" charset="2"/>
              <a:buChar char="q"/>
            </a:pPr>
            <a:r>
              <a:rPr lang="en-US" sz="2000"/>
              <a:t>Importance d'identifier la bonne personne pour s'occuper des filles mariées </a:t>
            </a:r>
          </a:p>
          <a:p>
            <a:pPr>
              <a:lnSpc>
                <a:spcPct val="90000"/>
              </a:lnSpc>
            </a:pPr>
            <a:endParaRPr lang="en-US" sz="2000"/>
          </a:p>
          <a:p>
            <a:pPr marL="457200" indent="-457200">
              <a:lnSpc>
                <a:spcPct val="90000"/>
              </a:lnSpc>
              <a:buFont typeface="Wingdings" panose="05000000000000000000" pitchFamily="2" charset="2"/>
              <a:buChar char="q"/>
            </a:pPr>
            <a:r>
              <a:rPr lang="en-US" sz="2000"/>
              <a:t>Nécessité d'impliquer une communauté plus large </a:t>
            </a:r>
          </a:p>
          <a:p>
            <a:pPr>
              <a:lnSpc>
                <a:spcPct val="90000"/>
              </a:lnSpc>
            </a:pPr>
            <a:endParaRPr lang="en-US" sz="2000"/>
          </a:p>
          <a:p>
            <a:pPr marL="457200" indent="-457200">
              <a:lnSpc>
                <a:spcPct val="90000"/>
              </a:lnSpc>
              <a:buFont typeface="Wingdings" panose="05000000000000000000" pitchFamily="2" charset="2"/>
              <a:buChar char="q"/>
            </a:pPr>
            <a:r>
              <a:rPr lang="en-US" sz="2000"/>
              <a:t>Investir dans la formation du personnel et des mentors</a:t>
            </a:r>
          </a:p>
          <a:p>
            <a:pPr>
              <a:lnSpc>
                <a:spcPct val="90000"/>
              </a:lnSpc>
            </a:pPr>
            <a:r>
              <a:rPr lang="en-US" sz="2000"/>
              <a:t> </a:t>
            </a:r>
          </a:p>
          <a:p>
            <a:pPr marL="457200" indent="-457200">
              <a:lnSpc>
                <a:spcPct val="90000"/>
              </a:lnSpc>
              <a:buFont typeface="Wingdings" panose="05000000000000000000" pitchFamily="2" charset="2"/>
              <a:buChar char="q"/>
            </a:pPr>
            <a:r>
              <a:rPr lang="en-US" sz="2000"/>
              <a:t>La lutte contre les mariages précoces par le biais d'un seul </a:t>
            </a:r>
            <a:r>
              <a:rPr lang="en-US" sz="2000" err="1"/>
              <a:t>programme </a:t>
            </a:r>
            <a:r>
              <a:rPr lang="en-US" sz="2000"/>
              <a:t>n'aura pas l'impact souhaité</a:t>
            </a:r>
          </a:p>
          <a:p>
            <a:pPr marL="342900" indent="-342900">
              <a:lnSpc>
                <a:spcPct val="90000"/>
              </a:lnSpc>
              <a:buFont typeface="Arial" panose="020B0604020202020204" pitchFamily="34" charset="0"/>
              <a:buChar char="•"/>
            </a:pPr>
            <a:endParaRPr lang="en-US" sz="1600"/>
          </a:p>
          <a:p>
            <a:pPr>
              <a:lnSpc>
                <a:spcPct val="90000"/>
              </a:lnSpc>
            </a:pPr>
            <a:endParaRPr lang="en-US" sz="1600"/>
          </a:p>
        </p:txBody>
      </p:sp>
    </p:spTree>
    <p:extLst>
      <p:ext uri="{BB962C8B-B14F-4D97-AF65-F5344CB8AC3E}">
        <p14:creationId xmlns:p14="http://schemas.microsoft.com/office/powerpoint/2010/main" val="1501733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AFC541-E153-4E7B-9A98-A29D6E7CE2F3}"/>
              </a:ext>
            </a:extLst>
          </p:cNvPr>
          <p:cNvSpPr>
            <a:spLocks noGrp="1"/>
          </p:cNvSpPr>
          <p:nvPr>
            <p:ph type="title"/>
          </p:nvPr>
        </p:nvSpPr>
        <p:spPr>
          <a:xfrm>
            <a:off x="419100" y="0"/>
            <a:ext cx="8305800" cy="1504950"/>
          </a:xfrm>
        </p:spPr>
        <p:txBody>
          <a:bodyPr/>
          <a:lstStyle/>
          <a:p>
            <a:pPr algn="ctr"/>
            <a:r>
              <a:rPr lang="en-US" sz="6000"/>
              <a:t>Merci de votre attention !</a:t>
            </a:r>
          </a:p>
        </p:txBody>
      </p:sp>
      <p:pic>
        <p:nvPicPr>
          <p:cNvPr id="3" name="Picture 2">
            <a:extLst>
              <a:ext uri="{FF2B5EF4-FFF2-40B4-BE49-F238E27FC236}">
                <a16:creationId xmlns:a16="http://schemas.microsoft.com/office/drawing/2014/main" id="{67EB5663-727A-487A-AE66-4E4D557E2C71}"/>
              </a:ext>
            </a:extLst>
          </p:cNvPr>
          <p:cNvPicPr>
            <a:picLocks noChangeAspect="1"/>
          </p:cNvPicPr>
          <p:nvPr/>
        </p:nvPicPr>
        <p:blipFill>
          <a:blip r:embed="rId2"/>
          <a:stretch>
            <a:fillRect/>
          </a:stretch>
        </p:blipFill>
        <p:spPr>
          <a:xfrm>
            <a:off x="5046659" y="1504950"/>
            <a:ext cx="3865919" cy="2577279"/>
          </a:xfrm>
          <a:prstGeom prst="rect">
            <a:avLst/>
          </a:prstGeom>
        </p:spPr>
      </p:pic>
      <p:pic>
        <p:nvPicPr>
          <p:cNvPr id="4" name="Picture 3">
            <a:extLst>
              <a:ext uri="{FF2B5EF4-FFF2-40B4-BE49-F238E27FC236}">
                <a16:creationId xmlns:a16="http://schemas.microsoft.com/office/drawing/2014/main" id="{079D8932-86A9-4A20-809C-2DC98C3E3E5A}"/>
              </a:ext>
            </a:extLst>
          </p:cNvPr>
          <p:cNvPicPr>
            <a:picLocks noChangeAspect="1"/>
          </p:cNvPicPr>
          <p:nvPr/>
        </p:nvPicPr>
        <p:blipFill>
          <a:blip r:embed="rId3"/>
          <a:stretch>
            <a:fillRect/>
          </a:stretch>
        </p:blipFill>
        <p:spPr>
          <a:xfrm>
            <a:off x="231422" y="1504950"/>
            <a:ext cx="3865919" cy="2577279"/>
          </a:xfrm>
          <a:prstGeom prst="rect">
            <a:avLst/>
          </a:prstGeom>
        </p:spPr>
      </p:pic>
      <p:sp>
        <p:nvSpPr>
          <p:cNvPr id="2" name="TextBox 1">
            <a:extLst>
              <a:ext uri="{FF2B5EF4-FFF2-40B4-BE49-F238E27FC236}">
                <a16:creationId xmlns:a16="http://schemas.microsoft.com/office/drawing/2014/main" id="{5B52DA84-4A63-0852-3DC0-292A94A9A494}"/>
              </a:ext>
            </a:extLst>
          </p:cNvPr>
          <p:cNvSpPr txBox="1"/>
          <p:nvPr/>
        </p:nvSpPr>
        <p:spPr>
          <a:xfrm>
            <a:off x="231422" y="4641060"/>
            <a:ext cx="7985820" cy="923330"/>
          </a:xfrm>
          <a:prstGeom prst="rect">
            <a:avLst/>
          </a:prstGeom>
          <a:noFill/>
        </p:spPr>
        <p:txBody>
          <a:bodyPr wrap="square" rtlCol="0">
            <a:spAutoFit/>
          </a:bodyPr>
          <a:lstStyle/>
          <a:p>
            <a:r>
              <a:rPr lang="en-US"/>
              <a:t>Ressources Girl Shine </a:t>
            </a:r>
            <a:r>
              <a:rPr lang="en-US">
                <a:hlinkClick r:id="rId4"/>
              </a:rPr>
              <a:t>: https://gbvresponders.org/adolescent-girls/girl-shine</a:t>
            </a:r>
            <a:endParaRPr lang="en-US"/>
          </a:p>
          <a:p>
            <a:endParaRPr lang="en-US"/>
          </a:p>
          <a:p>
            <a:r>
              <a:rPr lang="en-US"/>
              <a:t>Formation en ligne Girl Shine </a:t>
            </a:r>
            <a:r>
              <a:rPr lang="en-US">
                <a:hlinkClick r:id="rId5"/>
              </a:rPr>
              <a:t>: </a:t>
            </a:r>
            <a:r>
              <a:rPr lang="en-US"/>
              <a:t>https://kayaconnect.org/course/info.php?id=3913 </a:t>
            </a:r>
          </a:p>
        </p:txBody>
      </p:sp>
    </p:spTree>
    <p:extLst>
      <p:ext uri="{BB962C8B-B14F-4D97-AF65-F5344CB8AC3E}">
        <p14:creationId xmlns:p14="http://schemas.microsoft.com/office/powerpoint/2010/main" val="1788277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772816"/>
            <a:ext cx="8229600" cy="2514599"/>
          </a:xfrm>
        </p:spPr>
        <p:txBody>
          <a:bodyPr/>
          <a:lstStyle/>
          <a:p>
            <a:r>
              <a:rPr lang="en-GB" sz="2800" err="1"/>
              <a:t>Résultats clés </a:t>
            </a:r>
            <a:r>
              <a:rPr lang="en-GB" sz="2800"/>
              <a:t>de la recherche </a:t>
            </a:r>
            <a:r>
              <a:rPr lang="en-GB" sz="2800" err="1"/>
              <a:t>menée </a:t>
            </a:r>
            <a:r>
              <a:rPr lang="en-GB" sz="2800"/>
              <a:t>par les Jeunes sur le lien entre les </a:t>
            </a:r>
            <a:r>
              <a:rPr lang="en-GB" sz="2800" err="1"/>
              <a:t>déplacements en contexte de </a:t>
            </a:r>
            <a:r>
              <a:rPr lang="en-GB" sz="2800"/>
              <a:t>Crise, le </a:t>
            </a:r>
            <a:r>
              <a:rPr lang="en-GB" sz="2800" err="1"/>
              <a:t>mariage </a:t>
            </a:r>
            <a:r>
              <a:rPr lang="en-GB" sz="2800"/>
              <a:t>d'</a:t>
            </a:r>
            <a:r>
              <a:rPr lang="en-GB" sz="2800" err="1"/>
              <a:t>enfants </a:t>
            </a:r>
            <a:r>
              <a:rPr lang="en-GB" sz="2800"/>
              <a:t>et </a:t>
            </a:r>
            <a:r>
              <a:rPr lang="en-GB" sz="2800" err="1"/>
              <a:t>l'éducation </a:t>
            </a:r>
            <a:r>
              <a:rPr lang="en-GB" sz="2800"/>
              <a:t>des filles </a:t>
            </a:r>
          </a:p>
        </p:txBody>
      </p:sp>
      <p:sp>
        <p:nvSpPr>
          <p:cNvPr id="3" name="Subtitle 2"/>
          <p:cNvSpPr>
            <a:spLocks noGrp="1"/>
          </p:cNvSpPr>
          <p:nvPr>
            <p:ph type="subTitle" idx="1"/>
          </p:nvPr>
        </p:nvSpPr>
        <p:spPr>
          <a:xfrm>
            <a:off x="457200" y="4302998"/>
            <a:ext cx="8229600" cy="1066800"/>
          </a:xfrm>
        </p:spPr>
        <p:txBody>
          <a:bodyPr>
            <a:noAutofit/>
          </a:bodyPr>
          <a:lstStyle/>
          <a:p>
            <a:r>
              <a:rPr lang="en-GB" sz="2000" err="1"/>
              <a:t>Webinaire cefmu </a:t>
            </a:r>
            <a:r>
              <a:rPr lang="en-GB" sz="2000"/>
              <a:t>:</a:t>
            </a:r>
          </a:p>
          <a:p>
            <a:r>
              <a:rPr lang="en-GB" sz="2000" err="1"/>
              <a:t>Soutenir </a:t>
            </a:r>
            <a:r>
              <a:rPr lang="en-GB" sz="2000"/>
              <a:t>la </a:t>
            </a:r>
            <a:r>
              <a:rPr lang="en-GB" sz="2000" err="1"/>
              <a:t>programmation </a:t>
            </a:r>
            <a:r>
              <a:rPr lang="en-GB" sz="2000"/>
              <a:t>et le plaidoyer </a:t>
            </a:r>
            <a:r>
              <a:rPr lang="en-GB" sz="2000" err="1"/>
              <a:t>en faveur </a:t>
            </a:r>
            <a:r>
              <a:rPr lang="en-GB" sz="2000"/>
              <a:t>du </a:t>
            </a:r>
            <a:r>
              <a:rPr lang="en-GB" sz="2000" err="1"/>
              <a:t>mariage </a:t>
            </a:r>
            <a:r>
              <a:rPr lang="en-GB" sz="2000"/>
              <a:t>des enfants dans les situations de </a:t>
            </a:r>
            <a:r>
              <a:rPr lang="en-GB" sz="2000" err="1"/>
              <a:t>conflit </a:t>
            </a:r>
            <a:r>
              <a:rPr lang="en-GB" sz="2000"/>
              <a:t>et de crise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476672"/>
            <a:ext cx="5729103" cy="576064"/>
          </a:xfrm>
          <a:prstGeom prst="rect">
            <a:avLst/>
          </a:prstGeom>
        </p:spPr>
      </p:pic>
      <p:sp>
        <p:nvSpPr>
          <p:cNvPr id="4" name="Subtitle 2">
            <a:extLst>
              <a:ext uri="{FF2B5EF4-FFF2-40B4-BE49-F238E27FC236}">
                <a16:creationId xmlns:a16="http://schemas.microsoft.com/office/drawing/2014/main" id="{4BE41FDA-E657-D71E-3836-4CE19B8BD507}"/>
              </a:ext>
            </a:extLst>
          </p:cNvPr>
          <p:cNvSpPr txBox="1">
            <a:spLocks/>
          </p:cNvSpPr>
          <p:nvPr/>
        </p:nvSpPr>
        <p:spPr>
          <a:xfrm>
            <a:off x="457200" y="5661248"/>
            <a:ext cx="8229600" cy="1066800"/>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2800" kern="1200" cap="all" baseline="0">
                <a:solidFill>
                  <a:schemeClr val="bg1"/>
                </a:solidFill>
                <a:latin typeface="+mj-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000" b="0" i="0" u="none" strike="noStrike" kern="1200" cap="all" spc="0" normalizeH="0" baseline="0" noProof="0">
                <a:ln>
                  <a:noFill/>
                </a:ln>
                <a:solidFill>
                  <a:srgbClr val="FAF9F5"/>
                </a:solidFill>
                <a:effectLst/>
                <a:uLnTx/>
                <a:uFillTx/>
                <a:latin typeface="Platz"/>
                <a:ea typeface="+mn-ea"/>
                <a:cs typeface="+mn-cs"/>
              </a:rPr>
              <a:t>Flora </a:t>
            </a:r>
            <a:r>
              <a:rPr kumimoji="0" lang="en-GB" sz="2000" b="0" i="0" u="none" strike="noStrike" kern="1200" cap="all" spc="0" normalizeH="0" baseline="0" noProof="0" err="1">
                <a:ln>
                  <a:noFill/>
                </a:ln>
                <a:solidFill>
                  <a:srgbClr val="FAF9F5"/>
                </a:solidFill>
                <a:effectLst/>
                <a:uLnTx/>
                <a:uFillTx/>
                <a:latin typeface="Platz"/>
                <a:ea typeface="+mn-ea"/>
                <a:cs typeface="+mn-cs"/>
              </a:rPr>
              <a:t>koné </a:t>
            </a:r>
            <a:r>
              <a:rPr kumimoji="0" lang="en-GB" sz="2000" b="0" i="0" u="none" strike="noStrike" kern="1200" cap="all" spc="0" normalizeH="0" baseline="0" noProof="0">
                <a:ln>
                  <a:noFill/>
                </a:ln>
                <a:solidFill>
                  <a:srgbClr val="FAF9F5"/>
                </a:solidFill>
                <a:effectLst/>
                <a:uLnTx/>
                <a:uFillTx/>
                <a:latin typeface="Platz"/>
                <a:ea typeface="+mn-ea"/>
                <a:cs typeface="+mn-cs"/>
              </a:rPr>
              <a:t>Ousseini Teoma Mamadou Aïcha Awa BA </a:t>
            </a:r>
          </a:p>
        </p:txBody>
      </p:sp>
    </p:spTree>
    <p:extLst>
      <p:ext uri="{BB962C8B-B14F-4D97-AF65-F5344CB8AC3E}">
        <p14:creationId xmlns:p14="http://schemas.microsoft.com/office/powerpoint/2010/main" val="903657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9F5"/>
              </a:solidFill>
              <a:effectLst/>
              <a:uLnTx/>
              <a:uFillTx/>
              <a:latin typeface="Adelle Rg"/>
              <a:ea typeface="+mn-ea"/>
              <a:cs typeface="+mn-cs"/>
            </a:endParaRPr>
          </a:p>
        </p:txBody>
      </p:sp>
      <p:sp>
        <p:nvSpPr>
          <p:cNvPr id="4" name="Title 3"/>
          <p:cNvSpPr>
            <a:spLocks noGrp="1"/>
          </p:cNvSpPr>
          <p:nvPr>
            <p:ph type="title"/>
          </p:nvPr>
        </p:nvSpPr>
        <p:spPr>
          <a:xfrm>
            <a:off x="630936" y="294004"/>
            <a:ext cx="7882128" cy="1076914"/>
          </a:xfrm>
        </p:spPr>
        <p:txBody>
          <a:bodyPr vert="horz" lIns="91440" tIns="45720" rIns="91440" bIns="45720" rtlCol="0" anchor="ctr">
            <a:normAutofit/>
          </a:bodyPr>
          <a:lstStyle/>
          <a:p>
            <a:pPr algn="l">
              <a:lnSpc>
                <a:spcPct val="90000"/>
              </a:lnSpc>
            </a:pPr>
            <a:r>
              <a:rPr lang="en-US" sz="3500" kern="1200">
                <a:solidFill>
                  <a:schemeClr val="tx1"/>
                </a:solidFill>
                <a:latin typeface="+mj-lt"/>
                <a:ea typeface="+mj-ea"/>
                <a:cs typeface="+mj-cs"/>
              </a:rPr>
              <a:t>Contexte </a:t>
            </a:r>
          </a:p>
        </p:txBody>
      </p:sp>
      <p:sp>
        <p:nvSpPr>
          <p:cNvPr id="23" name="Rectangle 18">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079" y="0"/>
            <a:ext cx="7879842"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1512994"/>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D33364B7-5406-EC07-C152-AC6847504BE1}"/>
              </a:ext>
            </a:extLst>
          </p:cNvPr>
          <p:cNvSpPr>
            <a:spLocks noGrp="1"/>
          </p:cNvSpPr>
          <p:nvPr>
            <p:ph sz="half" idx="2"/>
          </p:nvPr>
        </p:nvSpPr>
        <p:spPr>
          <a:xfrm>
            <a:off x="0" y="2434159"/>
            <a:ext cx="4562903" cy="4247317"/>
          </a:xfrm>
          <a:prstGeom prst="rect">
            <a:avLst/>
          </a:prstGeom>
        </p:spPr>
        <p:txBody>
          <a:bodyPr wrap="square">
            <a:spAutoFit/>
          </a:bodyPr>
          <a:lstStyle/>
          <a:p>
            <a:pPr marL="347472" indent="-347472" algn="just" defTabSz="694944">
              <a:spcBef>
                <a:spcPts val="0"/>
              </a:spcBef>
              <a:spcAft>
                <a:spcPts val="600"/>
              </a:spcAft>
              <a:buFont typeface="+mj-lt"/>
              <a:buAutoNum type="arabicPeriod"/>
              <a:defRPr/>
            </a:pPr>
            <a:r>
              <a:rPr lang="en-GB" sz="2000" kern="1200" err="1">
                <a:solidFill>
                  <a:schemeClr val="tx1"/>
                </a:solidFill>
                <a:latin typeface="+mj-lt"/>
                <a:ea typeface="+mn-ea"/>
                <a:cs typeface="+mn-cs"/>
              </a:rPr>
              <a:t>Rassembler </a:t>
            </a:r>
            <a:r>
              <a:rPr lang="en-GB" sz="2000" kern="1200">
                <a:solidFill>
                  <a:schemeClr val="tx1"/>
                </a:solidFill>
                <a:latin typeface="+mj-lt"/>
                <a:ea typeface="+mn-ea"/>
                <a:cs typeface="+mn-cs"/>
              </a:rPr>
              <a:t>les coalitions pour l'</a:t>
            </a:r>
            <a:r>
              <a:rPr lang="en-GB" sz="2000" kern="1200" err="1">
                <a:solidFill>
                  <a:schemeClr val="tx1"/>
                </a:solidFill>
                <a:latin typeface="+mj-lt"/>
                <a:ea typeface="+mn-ea"/>
                <a:cs typeface="+mn-cs"/>
              </a:rPr>
              <a:t>éducation </a:t>
            </a:r>
            <a:r>
              <a:rPr lang="en-GB" sz="2000" kern="1200">
                <a:solidFill>
                  <a:schemeClr val="tx1"/>
                </a:solidFill>
                <a:latin typeface="+mj-lt"/>
                <a:ea typeface="+mn-ea"/>
                <a:cs typeface="+mn-cs"/>
              </a:rPr>
              <a:t>et la fin du </a:t>
            </a:r>
            <a:r>
              <a:rPr lang="en-GB" sz="2000" kern="1200" err="1">
                <a:solidFill>
                  <a:schemeClr val="tx1"/>
                </a:solidFill>
                <a:latin typeface="+mj-lt"/>
                <a:ea typeface="+mn-ea"/>
                <a:cs typeface="+mn-cs"/>
              </a:rPr>
              <a:t>mariage </a:t>
            </a:r>
            <a:r>
              <a:rPr lang="en-GB" sz="2000" kern="1200">
                <a:solidFill>
                  <a:schemeClr val="tx1"/>
                </a:solidFill>
                <a:latin typeface="+mj-lt"/>
                <a:ea typeface="+mn-ea"/>
                <a:cs typeface="+mn-cs"/>
              </a:rPr>
              <a:t>des enfants </a:t>
            </a:r>
            <a:r>
              <a:rPr lang="en-GB" sz="2000" kern="1200" err="1">
                <a:solidFill>
                  <a:schemeClr val="tx1"/>
                </a:solidFill>
                <a:latin typeface="+mj-lt"/>
                <a:ea typeface="+mn-ea"/>
                <a:cs typeface="+mn-cs"/>
              </a:rPr>
              <a:t>en </a:t>
            </a:r>
            <a:r>
              <a:rPr lang="en-GB" sz="2000" kern="1200">
                <a:solidFill>
                  <a:schemeClr val="tx1"/>
                </a:solidFill>
                <a:latin typeface="+mj-lt"/>
                <a:ea typeface="+mn-ea"/>
                <a:cs typeface="+mn-cs"/>
              </a:rPr>
              <a:t>Afrique francophone de </a:t>
            </a:r>
            <a:r>
              <a:rPr lang="en-GB" sz="2000" kern="1200" err="1">
                <a:solidFill>
                  <a:schemeClr val="tx1"/>
                </a:solidFill>
                <a:latin typeface="+mj-lt"/>
                <a:ea typeface="+mn-ea"/>
                <a:cs typeface="+mn-cs"/>
              </a:rPr>
              <a:t>l'Ouest </a:t>
            </a:r>
            <a:r>
              <a:rPr lang="en-GB" sz="2000" kern="1200">
                <a:solidFill>
                  <a:schemeClr val="tx1"/>
                </a:solidFill>
                <a:latin typeface="+mj-lt"/>
                <a:ea typeface="+mn-ea"/>
                <a:cs typeface="+mn-cs"/>
              </a:rPr>
              <a:t>et du Centre
</a:t>
            </a:r>
            <a:r>
              <a:rPr lang="en-GB" sz="2000" kern="1200" err="1">
                <a:solidFill>
                  <a:schemeClr val="tx1"/>
                </a:solidFill>
                <a:latin typeface="+mj-lt"/>
                <a:ea typeface="+mn-ea"/>
                <a:cs typeface="+mn-cs"/>
              </a:rPr>
              <a:t>Soutenir </a:t>
            </a:r>
            <a:r>
              <a:rPr lang="en-GB" sz="2000" kern="1200">
                <a:solidFill>
                  <a:schemeClr val="tx1"/>
                </a:solidFill>
                <a:latin typeface="+mj-lt"/>
                <a:ea typeface="+mn-ea"/>
                <a:cs typeface="+mn-cs"/>
              </a:rPr>
              <a:t>le </a:t>
            </a:r>
            <a:r>
              <a:rPr lang="en-GB" sz="2000" kern="1200" err="1">
                <a:solidFill>
                  <a:schemeClr val="tx1"/>
                </a:solidFill>
                <a:latin typeface="+mj-lt"/>
                <a:ea typeface="+mn-ea"/>
                <a:cs typeface="+mn-cs"/>
              </a:rPr>
              <a:t>renforcement </a:t>
            </a:r>
            <a:r>
              <a:rPr lang="en-GB" sz="2000" kern="1200">
                <a:solidFill>
                  <a:schemeClr val="tx1"/>
                </a:solidFill>
                <a:latin typeface="+mj-lt"/>
                <a:ea typeface="+mn-ea"/>
                <a:cs typeface="+mn-cs"/>
              </a:rPr>
              <a:t>des </a:t>
            </a:r>
            <a:r>
              <a:rPr lang="en-GB" sz="2000" kern="1200" err="1">
                <a:solidFill>
                  <a:schemeClr val="tx1"/>
                </a:solidFill>
                <a:latin typeface="+mj-lt"/>
                <a:ea typeface="+mn-ea"/>
                <a:cs typeface="+mn-cs"/>
              </a:rPr>
              <a:t>capacités</a:t>
            </a:r>
            <a:r>
              <a:rPr lang="en-GB" sz="2000" kern="1200">
                <a:solidFill>
                  <a:schemeClr val="tx1"/>
                </a:solidFill>
                <a:latin typeface="+mj-lt"/>
                <a:ea typeface="+mn-ea"/>
                <a:cs typeface="+mn-cs"/>
              </a:rPr>
              <a:t>, </a:t>
            </a:r>
            <a:r>
              <a:rPr lang="en-GB" sz="2000" kern="1200" err="1">
                <a:solidFill>
                  <a:schemeClr val="tx1"/>
                </a:solidFill>
                <a:latin typeface="+mj-lt"/>
                <a:ea typeface="+mn-ea"/>
                <a:cs typeface="+mn-cs"/>
              </a:rPr>
              <a:t>l'apprentissage partagé </a:t>
            </a:r>
            <a:r>
              <a:rPr lang="en-GB" sz="2000" kern="1200">
                <a:solidFill>
                  <a:schemeClr val="tx1"/>
                </a:solidFill>
                <a:latin typeface="+mj-lt"/>
                <a:ea typeface="+mn-ea"/>
                <a:cs typeface="+mn-cs"/>
              </a:rPr>
              <a:t>et le plaidoyer </a:t>
            </a:r>
            <a:r>
              <a:rPr lang="en-GB" sz="2000" kern="1200" err="1">
                <a:solidFill>
                  <a:schemeClr val="tx1"/>
                </a:solidFill>
                <a:latin typeface="+mj-lt"/>
                <a:ea typeface="+mn-ea"/>
                <a:cs typeface="+mn-cs"/>
              </a:rPr>
              <a:t>collectif </a:t>
            </a:r>
            <a:r>
              <a:rPr lang="en-GB" sz="2000" kern="1200">
                <a:solidFill>
                  <a:schemeClr val="tx1"/>
                </a:solidFill>
                <a:latin typeface="+mj-lt"/>
                <a:ea typeface="+mn-ea"/>
                <a:cs typeface="+mn-cs"/>
              </a:rPr>
              <a:t>pour la mise en </a:t>
            </a:r>
            <a:r>
              <a:rPr lang="en-GB" sz="2000" kern="1200" err="1">
                <a:solidFill>
                  <a:schemeClr val="tx1"/>
                </a:solidFill>
                <a:latin typeface="+mj-lt"/>
                <a:ea typeface="+mn-ea"/>
                <a:cs typeface="+mn-cs"/>
              </a:rPr>
              <a:t>œuvre </a:t>
            </a:r>
            <a:r>
              <a:rPr lang="en-GB" sz="2000" kern="1200">
                <a:solidFill>
                  <a:schemeClr val="tx1"/>
                </a:solidFill>
                <a:latin typeface="+mj-lt"/>
                <a:ea typeface="+mn-ea"/>
                <a:cs typeface="+mn-cs"/>
              </a:rPr>
              <a:t>de </a:t>
            </a:r>
            <a:r>
              <a:rPr lang="en-GB" sz="2000" kern="1200" err="1">
                <a:solidFill>
                  <a:schemeClr val="tx1"/>
                </a:solidFill>
                <a:latin typeface="+mj-lt"/>
                <a:ea typeface="+mn-ea"/>
                <a:cs typeface="+mn-cs"/>
              </a:rPr>
              <a:t>lois</a:t>
            </a:r>
            <a:r>
              <a:rPr lang="en-GB" sz="2000" kern="1200">
                <a:solidFill>
                  <a:schemeClr val="tx1"/>
                </a:solidFill>
                <a:latin typeface="+mj-lt"/>
                <a:ea typeface="+mn-ea"/>
                <a:cs typeface="+mn-cs"/>
              </a:rPr>
              <a:t>, de politiques et de programmes </a:t>
            </a:r>
            <a:r>
              <a:rPr lang="en-GB" sz="2000" kern="1200" err="1">
                <a:solidFill>
                  <a:schemeClr val="tx1"/>
                </a:solidFill>
                <a:latin typeface="+mj-lt"/>
                <a:ea typeface="+mn-ea"/>
                <a:cs typeface="+mn-cs"/>
              </a:rPr>
              <a:t>visant à améliorer </a:t>
            </a:r>
            <a:r>
              <a:rPr lang="en-GB" sz="2000" kern="1200">
                <a:solidFill>
                  <a:schemeClr val="tx1"/>
                </a:solidFill>
                <a:latin typeface="+mj-lt"/>
                <a:ea typeface="+mn-ea"/>
                <a:cs typeface="+mn-cs"/>
              </a:rPr>
              <a:t>l'</a:t>
            </a:r>
            <a:r>
              <a:rPr lang="en-GB" sz="2000" kern="1200" err="1">
                <a:solidFill>
                  <a:schemeClr val="tx1"/>
                </a:solidFill>
                <a:latin typeface="+mj-lt"/>
                <a:ea typeface="+mn-ea"/>
                <a:cs typeface="+mn-cs"/>
              </a:rPr>
              <a:t>accès </a:t>
            </a:r>
            <a:r>
              <a:rPr lang="en-GB" sz="2000" kern="1200">
                <a:solidFill>
                  <a:schemeClr val="tx1"/>
                </a:solidFill>
                <a:latin typeface="+mj-lt"/>
                <a:ea typeface="+mn-ea"/>
                <a:cs typeface="+mn-cs"/>
              </a:rPr>
              <a:t>des filles </a:t>
            </a:r>
            <a:r>
              <a:rPr lang="en-GB" sz="2000" kern="1200" err="1">
                <a:solidFill>
                  <a:schemeClr val="tx1"/>
                </a:solidFill>
                <a:latin typeface="+mj-lt"/>
                <a:ea typeface="+mn-ea"/>
                <a:cs typeface="+mn-cs"/>
              </a:rPr>
              <a:t>à une éducation </a:t>
            </a:r>
            <a:r>
              <a:rPr lang="en-GB" sz="2000" kern="1200">
                <a:solidFill>
                  <a:schemeClr val="tx1"/>
                </a:solidFill>
                <a:latin typeface="+mj-lt"/>
                <a:ea typeface="+mn-ea"/>
                <a:cs typeface="+mn-cs"/>
              </a:rPr>
              <a:t>de </a:t>
            </a:r>
            <a:r>
              <a:rPr lang="en-GB" sz="2000" kern="1200" err="1">
                <a:solidFill>
                  <a:schemeClr val="tx1"/>
                </a:solidFill>
                <a:latin typeface="+mj-lt"/>
                <a:ea typeface="+mn-ea"/>
                <a:cs typeface="+mn-cs"/>
              </a:rPr>
              <a:t>qualité </a:t>
            </a:r>
            <a:r>
              <a:rPr lang="en-GB" sz="2000" kern="1200">
                <a:solidFill>
                  <a:schemeClr val="tx1"/>
                </a:solidFill>
                <a:latin typeface="+mj-lt"/>
                <a:ea typeface="+mn-ea"/>
                <a:cs typeface="+mn-cs"/>
              </a:rPr>
              <a:t>et </a:t>
            </a:r>
            <a:r>
              <a:rPr lang="en-GB" sz="2000" kern="1200" err="1">
                <a:solidFill>
                  <a:schemeClr val="tx1"/>
                </a:solidFill>
                <a:latin typeface="+mj-lt"/>
                <a:ea typeface="+mn-ea"/>
                <a:cs typeface="+mn-cs"/>
              </a:rPr>
              <a:t>à mettre </a:t>
            </a:r>
            <a:r>
              <a:rPr lang="en-GB" sz="2000" kern="1200">
                <a:solidFill>
                  <a:schemeClr val="tx1"/>
                </a:solidFill>
                <a:latin typeface="+mj-lt"/>
                <a:ea typeface="+mn-ea"/>
                <a:cs typeface="+mn-cs"/>
              </a:rPr>
              <a:t>fin au </a:t>
            </a:r>
            <a:r>
              <a:rPr lang="en-GB" sz="2000" kern="1200" err="1">
                <a:solidFill>
                  <a:schemeClr val="tx1"/>
                </a:solidFill>
                <a:latin typeface="+mj-lt"/>
                <a:ea typeface="+mn-ea"/>
                <a:cs typeface="+mn-cs"/>
              </a:rPr>
              <a:t>mariage </a:t>
            </a:r>
            <a:r>
              <a:rPr lang="en-GB" sz="2000" kern="1200">
                <a:solidFill>
                  <a:schemeClr val="tx1"/>
                </a:solidFill>
                <a:latin typeface="+mj-lt"/>
                <a:ea typeface="+mn-ea"/>
                <a:cs typeface="+mn-cs"/>
              </a:rPr>
              <a:t>des enfants.
Trois </a:t>
            </a:r>
            <a:r>
              <a:rPr lang="en-GB" sz="2000" kern="1200" err="1">
                <a:solidFill>
                  <a:schemeClr val="tx1"/>
                </a:solidFill>
                <a:latin typeface="+mj-lt"/>
                <a:ea typeface="+mn-ea"/>
                <a:cs typeface="+mn-cs"/>
              </a:rPr>
              <a:t>niveaux </a:t>
            </a:r>
            <a:r>
              <a:rPr lang="en-GB" sz="2000" kern="1200">
                <a:solidFill>
                  <a:schemeClr val="tx1"/>
                </a:solidFill>
                <a:latin typeface="+mj-lt"/>
                <a:ea typeface="+mn-ea"/>
                <a:cs typeface="+mn-cs"/>
              </a:rPr>
              <a:t>: National - </a:t>
            </a:r>
            <a:r>
              <a:rPr lang="en-GB" sz="2000" kern="1200" err="1">
                <a:solidFill>
                  <a:schemeClr val="tx1"/>
                </a:solidFill>
                <a:latin typeface="+mj-lt"/>
                <a:ea typeface="+mn-ea"/>
                <a:cs typeface="+mn-cs"/>
              </a:rPr>
              <a:t>Régional </a:t>
            </a:r>
            <a:r>
              <a:rPr lang="en-GB" sz="2000" kern="1200">
                <a:solidFill>
                  <a:schemeClr val="tx1"/>
                </a:solidFill>
                <a:latin typeface="+mj-lt"/>
                <a:ea typeface="+mn-ea"/>
                <a:cs typeface="+mn-cs"/>
              </a:rPr>
              <a:t>- International</a:t>
            </a:r>
            <a:endParaRPr kumimoji="0" lang="en-GB" sz="2000" i="0" u="none" strike="noStrike" kern="1200" cap="none" spc="0" normalizeH="0" baseline="0" noProof="0">
              <a:ln>
                <a:noFill/>
              </a:ln>
              <a:effectLst/>
              <a:uLnTx/>
              <a:uFillTx/>
              <a:latin typeface="+mj-lt"/>
              <a:ea typeface="+mn-ea"/>
              <a:cs typeface="+mn-cs"/>
            </a:endParaRPr>
          </a:p>
        </p:txBody>
      </p:sp>
      <p:sp>
        <p:nvSpPr>
          <p:cNvPr id="8" name="Content Placeholder 3">
            <a:extLst>
              <a:ext uri="{FF2B5EF4-FFF2-40B4-BE49-F238E27FC236}">
                <a16:creationId xmlns:a16="http://schemas.microsoft.com/office/drawing/2014/main" id="{FBE049A7-2998-96F9-FF74-82AC3E2FD892}"/>
              </a:ext>
            </a:extLst>
          </p:cNvPr>
          <p:cNvSpPr txBox="1">
            <a:spLocks/>
          </p:cNvSpPr>
          <p:nvPr/>
        </p:nvSpPr>
        <p:spPr>
          <a:xfrm>
            <a:off x="4483523" y="2485835"/>
            <a:ext cx="4581097" cy="45142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228600" marR="0" lvl="0" indent="-228600" algn="just" defTabSz="694944" rtl="0" eaLnBrk="1" fontAlgn="auto" latinLnBrk="0" hangingPunct="1">
              <a:lnSpc>
                <a:spcPct val="90000"/>
              </a:lnSpc>
              <a:spcBef>
                <a:spcPts val="76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304048"/>
                </a:solidFill>
                <a:effectLst/>
                <a:uLnTx/>
                <a:uFillTx/>
                <a:latin typeface="Adelle Rg"/>
                <a:ea typeface="+mn-ea"/>
                <a:cs typeface="+mn-cs"/>
              </a:rPr>
              <a:t>7 des 10 pays </a:t>
            </a:r>
            <a:r>
              <a:rPr kumimoji="0" lang="en-US" sz="1900" b="0" i="0" u="none" strike="noStrike" kern="1200" cap="none" spc="0" normalizeH="0" baseline="0" noProof="0" err="1">
                <a:ln>
                  <a:noFill/>
                </a:ln>
                <a:solidFill>
                  <a:srgbClr val="304048"/>
                </a:solidFill>
                <a:effectLst/>
                <a:uLnTx/>
                <a:uFillTx/>
                <a:latin typeface="Adelle Rg"/>
                <a:ea typeface="+mn-ea"/>
                <a:cs typeface="+mn-cs"/>
              </a:rPr>
              <a:t>où </a:t>
            </a:r>
            <a:r>
              <a:rPr kumimoji="0" lang="en-US" sz="1900" b="0" i="0" u="none" strike="noStrike" kern="1200" cap="none" spc="0" normalizeH="0" baseline="0" noProof="0">
                <a:ln>
                  <a:noFill/>
                </a:ln>
                <a:solidFill>
                  <a:srgbClr val="304048"/>
                </a:solidFill>
                <a:effectLst/>
                <a:uLnTx/>
                <a:uFillTx/>
                <a:latin typeface="Adelle Rg"/>
                <a:ea typeface="+mn-ea"/>
                <a:cs typeface="+mn-cs"/>
              </a:rPr>
              <a:t>la </a:t>
            </a:r>
            <a:r>
              <a:rPr kumimoji="0" lang="en-US" sz="1900" b="0" i="0" u="none" strike="noStrike" kern="1200" cap="none" spc="0" normalizeH="0" baseline="0" noProof="0" err="1">
                <a:ln>
                  <a:noFill/>
                </a:ln>
                <a:solidFill>
                  <a:srgbClr val="304048"/>
                </a:solidFill>
                <a:effectLst/>
                <a:uLnTx/>
                <a:uFillTx/>
                <a:latin typeface="Adelle Rg"/>
                <a:ea typeface="+mn-ea"/>
                <a:cs typeface="+mn-cs"/>
              </a:rPr>
              <a:t>prévalence </a:t>
            </a:r>
            <a:r>
              <a:rPr kumimoji="0" lang="en-US" sz="1900" b="0" i="0" u="none" strike="noStrike" kern="1200" cap="none" spc="0" normalizeH="0" baseline="0" noProof="0">
                <a:ln>
                  <a:noFill/>
                </a:ln>
                <a:solidFill>
                  <a:srgbClr val="304048"/>
                </a:solidFill>
                <a:effectLst/>
                <a:uLnTx/>
                <a:uFillTx/>
                <a:latin typeface="Adelle Rg"/>
                <a:ea typeface="+mn-ea"/>
                <a:cs typeface="+mn-cs"/>
              </a:rPr>
              <a:t>du </a:t>
            </a:r>
            <a:r>
              <a:rPr kumimoji="0" lang="en-US" sz="1900" b="0" i="0" u="none" strike="noStrike" kern="1200" cap="none" spc="0" normalizeH="0" baseline="0" noProof="0" err="1">
                <a:ln>
                  <a:noFill/>
                </a:ln>
                <a:solidFill>
                  <a:srgbClr val="304048"/>
                </a:solidFill>
                <a:effectLst/>
                <a:uLnTx/>
                <a:uFillTx/>
                <a:latin typeface="Adelle Rg"/>
                <a:ea typeface="+mn-ea"/>
                <a:cs typeface="+mn-cs"/>
              </a:rPr>
              <a:t>mariage </a:t>
            </a:r>
            <a:r>
              <a:rPr kumimoji="0" lang="en-US" sz="1900" b="0" i="0" u="none" strike="noStrike" kern="1200" cap="none" spc="0" normalizeH="0" baseline="0" noProof="0">
                <a:ln>
                  <a:noFill/>
                </a:ln>
                <a:solidFill>
                  <a:srgbClr val="304048"/>
                </a:solidFill>
                <a:effectLst/>
                <a:uLnTx/>
                <a:uFillTx/>
                <a:latin typeface="Adelle Rg"/>
                <a:ea typeface="+mn-ea"/>
                <a:cs typeface="+mn-cs"/>
              </a:rPr>
              <a:t>des enfants </a:t>
            </a:r>
            <a:r>
              <a:rPr kumimoji="0" lang="en-US" sz="1900" b="0" i="0" u="none" strike="noStrike" kern="1200" cap="none" spc="0" normalizeH="0" baseline="0" noProof="0" err="1">
                <a:ln>
                  <a:noFill/>
                </a:ln>
                <a:solidFill>
                  <a:srgbClr val="304048"/>
                </a:solidFill>
                <a:effectLst/>
                <a:uLnTx/>
                <a:uFillTx/>
                <a:latin typeface="Adelle Rg"/>
                <a:ea typeface="+mn-ea"/>
                <a:cs typeface="+mn-cs"/>
              </a:rPr>
              <a:t>est </a:t>
            </a:r>
            <a:r>
              <a:rPr kumimoji="0" lang="en-US" sz="1900" b="0" i="0" u="none" strike="noStrike" kern="1200" cap="none" spc="0" normalizeH="0" baseline="0" noProof="0">
                <a:ln>
                  <a:noFill/>
                </a:ln>
                <a:solidFill>
                  <a:srgbClr val="304048"/>
                </a:solidFill>
                <a:effectLst/>
                <a:uLnTx/>
                <a:uFillTx/>
                <a:latin typeface="Adelle Rg"/>
                <a:ea typeface="+mn-ea"/>
                <a:cs typeface="+mn-cs"/>
              </a:rPr>
              <a:t>la plus </a:t>
            </a:r>
            <a:r>
              <a:rPr kumimoji="0" lang="en-US" sz="1900" b="0" i="0" u="none" strike="noStrike" kern="1200" cap="none" spc="0" normalizeH="0" baseline="0" noProof="0" err="1">
                <a:ln>
                  <a:noFill/>
                </a:ln>
                <a:solidFill>
                  <a:srgbClr val="304048"/>
                </a:solidFill>
                <a:effectLst/>
                <a:uLnTx/>
                <a:uFillTx/>
                <a:latin typeface="Adelle Rg"/>
                <a:ea typeface="+mn-ea"/>
                <a:cs typeface="+mn-cs"/>
              </a:rPr>
              <a:t>élevée </a:t>
            </a:r>
            <a:r>
              <a:rPr kumimoji="0" lang="en-US" sz="1900" b="0" i="0" u="none" strike="noStrike" kern="1200" cap="none" spc="0" normalizeH="0" baseline="0" noProof="0">
                <a:ln>
                  <a:noFill/>
                </a:ln>
                <a:solidFill>
                  <a:srgbClr val="304048"/>
                </a:solidFill>
                <a:effectLst/>
                <a:uLnTx/>
                <a:uFillTx/>
                <a:latin typeface="Adelle Rg"/>
                <a:ea typeface="+mn-ea"/>
                <a:cs typeface="+mn-cs"/>
              </a:rPr>
              <a:t>se </a:t>
            </a:r>
            <a:r>
              <a:rPr kumimoji="0" lang="en-US" sz="1900" b="0" i="0" u="none" strike="noStrike" kern="1200" cap="none" spc="0" normalizeH="0" baseline="0" noProof="0" err="1">
                <a:ln>
                  <a:noFill/>
                </a:ln>
                <a:solidFill>
                  <a:srgbClr val="304048"/>
                </a:solidFill>
                <a:effectLst/>
                <a:uLnTx/>
                <a:uFillTx/>
                <a:latin typeface="Adelle Rg"/>
                <a:ea typeface="+mn-ea"/>
                <a:cs typeface="+mn-cs"/>
              </a:rPr>
              <a:t>trouvent en </a:t>
            </a:r>
            <a:r>
              <a:rPr kumimoji="0" lang="en-US" sz="1900" b="0" i="0" u="none" strike="noStrike" kern="1200" cap="none" spc="0" normalizeH="0" baseline="0" noProof="0">
                <a:ln>
                  <a:noFill/>
                </a:ln>
                <a:solidFill>
                  <a:srgbClr val="304048"/>
                </a:solidFill>
                <a:effectLst/>
                <a:uLnTx/>
                <a:uFillTx/>
                <a:latin typeface="Adelle Rg"/>
                <a:ea typeface="+mn-ea"/>
                <a:cs typeface="+mn-cs"/>
              </a:rPr>
              <a:t>Afrique de l'</a:t>
            </a:r>
            <a:r>
              <a:rPr kumimoji="0" lang="en-US" sz="1900" b="0" i="0" u="none" strike="noStrike" kern="1200" cap="none" spc="0" normalizeH="0" baseline="0" noProof="0" err="1">
                <a:ln>
                  <a:noFill/>
                </a:ln>
                <a:solidFill>
                  <a:srgbClr val="304048"/>
                </a:solidFill>
                <a:effectLst/>
                <a:uLnTx/>
                <a:uFillTx/>
                <a:latin typeface="Adelle Rg"/>
                <a:ea typeface="+mn-ea"/>
                <a:cs typeface="+mn-cs"/>
              </a:rPr>
              <a:t>Ouest</a:t>
            </a:r>
            <a:r>
              <a:rPr kumimoji="0" lang="en-US" sz="1900" b="0" i="0" u="none" strike="noStrike" kern="1200" cap="none" spc="0" normalizeH="0" baseline="0" noProof="0">
                <a:ln>
                  <a:noFill/>
                </a:ln>
                <a:solidFill>
                  <a:srgbClr val="304048"/>
                </a:solidFill>
                <a:effectLst/>
                <a:uLnTx/>
                <a:uFillTx/>
                <a:latin typeface="Adelle Rg"/>
                <a:ea typeface="+mn-ea"/>
                <a:cs typeface="+mn-cs"/>
              </a:rPr>
              <a:t>. 4 filles sur 10 </a:t>
            </a:r>
            <a:r>
              <a:rPr kumimoji="0" lang="en-US" sz="1900" b="0" i="0" u="none" strike="noStrike" kern="1200" cap="none" spc="0" normalizeH="0" baseline="0" noProof="0" err="1">
                <a:ln>
                  <a:noFill/>
                </a:ln>
                <a:solidFill>
                  <a:srgbClr val="304048"/>
                </a:solidFill>
                <a:effectLst/>
                <a:uLnTx/>
                <a:uFillTx/>
                <a:latin typeface="Adelle Rg"/>
                <a:ea typeface="+mn-ea"/>
                <a:cs typeface="+mn-cs"/>
              </a:rPr>
              <a:t>sont mariées avant </a:t>
            </a:r>
            <a:r>
              <a:rPr kumimoji="0" lang="en-US" sz="1900" b="0" i="0" u="none" strike="noStrike" kern="1200" cap="none" spc="0" normalizeH="0" baseline="0" noProof="0">
                <a:ln>
                  <a:noFill/>
                </a:ln>
                <a:solidFill>
                  <a:srgbClr val="304048"/>
                </a:solidFill>
                <a:effectLst/>
                <a:uLnTx/>
                <a:uFillTx/>
                <a:latin typeface="Adelle Rg"/>
                <a:ea typeface="+mn-ea"/>
                <a:cs typeface="+mn-cs"/>
              </a:rPr>
              <a:t>l</a:t>
            </a:r>
            <a:r>
              <a:rPr kumimoji="0" lang="en-US" sz="1900" b="0" i="0" u="none" strike="noStrike" kern="1200" cap="none" spc="0" normalizeH="0" baseline="0" noProof="0" err="1">
                <a:ln>
                  <a:noFill/>
                </a:ln>
                <a:solidFill>
                  <a:srgbClr val="304048"/>
                </a:solidFill>
                <a:effectLst/>
                <a:uLnTx/>
                <a:uFillTx/>
                <a:latin typeface="Adelle Rg"/>
                <a:ea typeface="+mn-ea"/>
                <a:cs typeface="+mn-cs"/>
              </a:rPr>
              <a:t>'âge de </a:t>
            </a:r>
            <a:r>
              <a:rPr kumimoji="0" lang="en-US" sz="1900" b="0" i="0" u="none" strike="noStrike" kern="1200" cap="none" spc="0" normalizeH="0" baseline="0" noProof="0">
                <a:ln>
                  <a:noFill/>
                </a:ln>
                <a:solidFill>
                  <a:srgbClr val="304048"/>
                </a:solidFill>
                <a:effectLst/>
                <a:uLnTx/>
                <a:uFillTx/>
                <a:latin typeface="Adelle Rg"/>
                <a:ea typeface="+mn-ea"/>
                <a:cs typeface="+mn-cs"/>
              </a:rPr>
              <a:t>18 </a:t>
            </a:r>
            <a:r>
              <a:rPr kumimoji="0" lang="en-US" sz="1900" b="0" i="0" u="none" strike="noStrike" kern="1200" cap="none" spc="0" normalizeH="0" baseline="0" noProof="0" err="1">
                <a:ln>
                  <a:noFill/>
                </a:ln>
                <a:solidFill>
                  <a:srgbClr val="304048"/>
                </a:solidFill>
                <a:effectLst/>
                <a:uLnTx/>
                <a:uFillTx/>
                <a:latin typeface="Adelle Rg"/>
                <a:ea typeface="+mn-ea"/>
                <a:cs typeface="+mn-cs"/>
              </a:rPr>
              <a:t>ans </a:t>
            </a:r>
            <a:r>
              <a:rPr kumimoji="0" lang="en-US" sz="1900" b="0" i="0" u="none" strike="noStrike" kern="1200" cap="none" spc="0" normalizeH="0" baseline="0" noProof="0">
                <a:ln>
                  <a:noFill/>
                </a:ln>
                <a:solidFill>
                  <a:srgbClr val="304048"/>
                </a:solidFill>
                <a:effectLst/>
                <a:uLnTx/>
                <a:uFillTx/>
                <a:latin typeface="Adelle Rg"/>
                <a:ea typeface="+mn-ea"/>
                <a:cs typeface="+mn-cs"/>
              </a:rPr>
              <a:t>- 60 millions de filles
28 millions de filles </a:t>
            </a:r>
            <a:r>
              <a:rPr kumimoji="0" lang="en-US" sz="1900" b="0" i="0" u="none" strike="noStrike" kern="1200" cap="none" spc="0" normalizeH="0" baseline="0" noProof="0" err="1">
                <a:ln>
                  <a:noFill/>
                </a:ln>
                <a:solidFill>
                  <a:srgbClr val="304048"/>
                </a:solidFill>
                <a:effectLst/>
                <a:uLnTx/>
                <a:uFillTx/>
                <a:latin typeface="Adelle Rg"/>
                <a:ea typeface="+mn-ea"/>
                <a:cs typeface="+mn-cs"/>
              </a:rPr>
              <a:t>n'ont </a:t>
            </a:r>
            <a:r>
              <a:rPr kumimoji="0" lang="en-US" sz="1900" b="0" i="0" u="none" strike="noStrike" kern="1200" cap="none" spc="0" normalizeH="0" baseline="0" noProof="0">
                <a:ln>
                  <a:noFill/>
                </a:ln>
                <a:solidFill>
                  <a:srgbClr val="304048"/>
                </a:solidFill>
                <a:effectLst/>
                <a:uLnTx/>
                <a:uFillTx/>
                <a:latin typeface="Adelle Rg"/>
                <a:ea typeface="+mn-ea"/>
                <a:cs typeface="+mn-cs"/>
              </a:rPr>
              <a:t>pas </a:t>
            </a:r>
            <a:r>
              <a:rPr kumimoji="0" lang="en-US" sz="1900" b="0" i="0" u="none" strike="noStrike" kern="1200" cap="none" spc="0" normalizeH="0" baseline="0" noProof="0" err="1">
                <a:ln>
                  <a:noFill/>
                </a:ln>
                <a:solidFill>
                  <a:srgbClr val="304048"/>
                </a:solidFill>
                <a:effectLst/>
                <a:uLnTx/>
                <a:uFillTx/>
                <a:latin typeface="Adelle Rg"/>
                <a:ea typeface="+mn-ea"/>
                <a:cs typeface="+mn-cs"/>
              </a:rPr>
              <a:t>accès à </a:t>
            </a:r>
            <a:r>
              <a:rPr kumimoji="0" lang="en-US" sz="1900" b="0" i="0" u="none" strike="noStrike" kern="1200" cap="none" spc="0" normalizeH="0" baseline="0" noProof="0">
                <a:ln>
                  <a:noFill/>
                </a:ln>
                <a:solidFill>
                  <a:srgbClr val="304048"/>
                </a:solidFill>
                <a:effectLst/>
                <a:uLnTx/>
                <a:uFillTx/>
                <a:latin typeface="Adelle Rg"/>
                <a:ea typeface="+mn-ea"/>
                <a:cs typeface="+mn-cs"/>
              </a:rPr>
              <a:t>l</a:t>
            </a:r>
            <a:r>
              <a:rPr kumimoji="0" lang="en-US" sz="1900" b="0" i="0" u="none" strike="noStrike" kern="1200" cap="none" spc="0" normalizeH="0" baseline="0" noProof="0" err="1">
                <a:ln>
                  <a:noFill/>
                </a:ln>
                <a:solidFill>
                  <a:srgbClr val="304048"/>
                </a:solidFill>
                <a:effectLst/>
                <a:uLnTx/>
                <a:uFillTx/>
                <a:latin typeface="Adelle Rg"/>
                <a:ea typeface="+mn-ea"/>
                <a:cs typeface="+mn-cs"/>
              </a:rPr>
              <a:t>'éducation</a:t>
            </a:r>
            <a:r>
              <a:rPr kumimoji="0" lang="en-US" sz="1900" b="0" i="0" u="none" strike="noStrike" kern="1200" cap="none" spc="0" normalizeH="0" baseline="0" noProof="0">
                <a:ln>
                  <a:noFill/>
                </a:ln>
                <a:solidFill>
                  <a:srgbClr val="304048"/>
                </a:solidFill>
                <a:effectLst/>
                <a:uLnTx/>
                <a:uFillTx/>
                <a:latin typeface="Adelle Rg"/>
                <a:ea typeface="+mn-ea"/>
                <a:cs typeface="+mn-cs"/>
              </a:rPr>
              <a:t>. 
</a:t>
            </a:r>
            <a:r>
              <a:rPr kumimoji="0" lang="en-US" sz="1900" b="0" i="0" u="none" strike="noStrike" kern="1200" cap="none" spc="0" normalizeH="0" baseline="0" noProof="0" err="1">
                <a:ln>
                  <a:noFill/>
                </a:ln>
                <a:solidFill>
                  <a:srgbClr val="304048"/>
                </a:solidFill>
                <a:effectLst/>
                <a:uLnTx/>
                <a:uFillTx/>
                <a:latin typeface="Adelle Rg"/>
                <a:ea typeface="+mn-ea"/>
                <a:cs typeface="+mn-cs"/>
              </a:rPr>
              <a:t>Corrélation </a:t>
            </a:r>
            <a:r>
              <a:rPr kumimoji="0" lang="en-US" sz="1900" b="0" i="0" u="none" strike="noStrike" kern="1200" cap="none" spc="0" normalizeH="0" baseline="0" noProof="0">
                <a:ln>
                  <a:noFill/>
                </a:ln>
                <a:solidFill>
                  <a:srgbClr val="304048"/>
                </a:solidFill>
                <a:effectLst/>
                <a:uLnTx/>
                <a:uFillTx/>
                <a:latin typeface="Adelle Rg"/>
                <a:ea typeface="+mn-ea"/>
                <a:cs typeface="+mn-cs"/>
              </a:rPr>
              <a:t>entre l'</a:t>
            </a:r>
            <a:r>
              <a:rPr kumimoji="0" lang="en-US" sz="1900" b="0" i="0" u="none" strike="noStrike" kern="1200" cap="none" spc="0" normalizeH="0" baseline="0" noProof="0" err="1">
                <a:ln>
                  <a:noFill/>
                </a:ln>
                <a:solidFill>
                  <a:srgbClr val="304048"/>
                </a:solidFill>
                <a:effectLst/>
                <a:uLnTx/>
                <a:uFillTx/>
                <a:latin typeface="Adelle Rg"/>
                <a:ea typeface="+mn-ea"/>
                <a:cs typeface="+mn-cs"/>
              </a:rPr>
              <a:t>éducation </a:t>
            </a:r>
            <a:r>
              <a:rPr kumimoji="0" lang="en-US" sz="1900" b="0" i="0" u="none" strike="noStrike" kern="1200" cap="none" spc="0" normalizeH="0" baseline="0" noProof="0">
                <a:ln>
                  <a:noFill/>
                </a:ln>
                <a:solidFill>
                  <a:srgbClr val="304048"/>
                </a:solidFill>
                <a:effectLst/>
                <a:uLnTx/>
                <a:uFillTx/>
                <a:latin typeface="Adelle Rg"/>
                <a:ea typeface="+mn-ea"/>
                <a:cs typeface="+mn-cs"/>
              </a:rPr>
              <a:t>et le </a:t>
            </a:r>
            <a:r>
              <a:rPr kumimoji="0" lang="en-US" sz="1900" b="0" i="0" u="none" strike="noStrike" kern="1200" cap="none" spc="0" normalizeH="0" baseline="0" noProof="0" err="1">
                <a:ln>
                  <a:noFill/>
                </a:ln>
                <a:solidFill>
                  <a:srgbClr val="304048"/>
                </a:solidFill>
                <a:effectLst/>
                <a:uLnTx/>
                <a:uFillTx/>
                <a:latin typeface="Adelle Rg"/>
                <a:ea typeface="+mn-ea"/>
                <a:cs typeface="+mn-cs"/>
              </a:rPr>
              <a:t>mariage des </a:t>
            </a:r>
            <a:r>
              <a:rPr kumimoji="0" lang="en-US" sz="1900" b="0" i="0" u="none" strike="noStrike" kern="1200" cap="none" spc="0" normalizeH="0" baseline="0" noProof="0">
                <a:ln>
                  <a:noFill/>
                </a:ln>
                <a:solidFill>
                  <a:srgbClr val="304048"/>
                </a:solidFill>
                <a:effectLst/>
                <a:uLnTx/>
                <a:uFillTx/>
                <a:latin typeface="Adelle Rg"/>
                <a:ea typeface="+mn-ea"/>
                <a:cs typeface="+mn-cs"/>
              </a:rPr>
              <a:t>enfants : Au </a:t>
            </a:r>
            <a:r>
              <a:rPr kumimoji="0" lang="en-US" sz="1900" b="0" i="0" u="none" strike="noStrike" kern="1200" cap="none" spc="0" normalizeH="0" baseline="0" noProof="0" err="1">
                <a:ln>
                  <a:noFill/>
                </a:ln>
                <a:solidFill>
                  <a:srgbClr val="304048"/>
                </a:solidFill>
                <a:effectLst/>
                <a:uLnTx/>
                <a:uFillTx/>
                <a:latin typeface="Adelle Rg"/>
                <a:ea typeface="+mn-ea"/>
                <a:cs typeface="+mn-cs"/>
              </a:rPr>
              <a:t>niveau régional</a:t>
            </a:r>
            <a:r>
              <a:rPr kumimoji="0" lang="en-US" sz="1900" b="0" i="0" u="none" strike="noStrike" kern="1200" cap="none" spc="0" normalizeH="0" baseline="0" noProof="0">
                <a:ln>
                  <a:noFill/>
                </a:ln>
                <a:solidFill>
                  <a:srgbClr val="304048"/>
                </a:solidFill>
                <a:effectLst/>
                <a:uLnTx/>
                <a:uFillTx/>
                <a:latin typeface="Adelle Rg"/>
                <a:ea typeface="+mn-ea"/>
                <a:cs typeface="+mn-cs"/>
              </a:rPr>
              <a:t>, les chances des filles de </a:t>
            </a:r>
            <a:r>
              <a:rPr kumimoji="0" lang="en-US" sz="1900" b="0" i="0" u="none" strike="noStrike" kern="1200" cap="none" spc="0" normalizeH="0" baseline="0" noProof="0" err="1">
                <a:ln>
                  <a:noFill/>
                </a:ln>
                <a:solidFill>
                  <a:srgbClr val="304048"/>
                </a:solidFill>
                <a:effectLst/>
                <a:uLnTx/>
                <a:uFillTx/>
                <a:latin typeface="Adelle Rg"/>
                <a:ea typeface="+mn-ea"/>
                <a:cs typeface="+mn-cs"/>
              </a:rPr>
              <a:t>devenir alphabétisées diminuent de </a:t>
            </a:r>
            <a:r>
              <a:rPr kumimoji="0" lang="en-US" sz="1900" b="0" i="0" u="none" strike="noStrike" kern="1200" cap="none" spc="0" normalizeH="0" baseline="0" noProof="0">
                <a:ln>
                  <a:noFill/>
                </a:ln>
                <a:solidFill>
                  <a:srgbClr val="304048"/>
                </a:solidFill>
                <a:effectLst/>
                <a:uLnTx/>
                <a:uFillTx/>
                <a:latin typeface="Adelle Rg"/>
                <a:ea typeface="+mn-ea"/>
                <a:cs typeface="+mn-cs"/>
              </a:rPr>
              <a:t>5,7% (Banque </a:t>
            </a:r>
            <a:r>
              <a:rPr kumimoji="0" lang="en-US" sz="1900" b="0" i="0" u="none" strike="noStrike" kern="1200" cap="none" spc="0" normalizeH="0" baseline="0" noProof="0" err="1">
                <a:ln>
                  <a:noFill/>
                </a:ln>
                <a:solidFill>
                  <a:srgbClr val="304048"/>
                </a:solidFill>
                <a:effectLst/>
                <a:uLnTx/>
                <a:uFillTx/>
                <a:latin typeface="Adelle Rg"/>
                <a:ea typeface="+mn-ea"/>
                <a:cs typeface="+mn-cs"/>
              </a:rPr>
              <a:t>mondiale</a:t>
            </a:r>
            <a:r>
              <a:rPr kumimoji="0" lang="en-US" sz="1900" b="0" i="0" u="none" strike="noStrike" kern="1200" cap="none" spc="0" normalizeH="0" baseline="0" noProof="0">
                <a:ln>
                  <a:noFill/>
                </a:ln>
                <a:solidFill>
                  <a:srgbClr val="304048"/>
                </a:solidFill>
                <a:effectLst/>
                <a:uLnTx/>
                <a:uFillTx/>
                <a:latin typeface="Adelle Rg"/>
                <a:ea typeface="+mn-ea"/>
                <a:cs typeface="+mn-cs"/>
              </a:rPr>
              <a:t>) pour </a:t>
            </a:r>
            <a:r>
              <a:rPr kumimoji="0" lang="en-US" sz="1900" b="0" i="0" u="none" strike="noStrike" kern="1200" cap="none" spc="0" normalizeH="0" baseline="0" noProof="0" err="1">
                <a:ln>
                  <a:noFill/>
                </a:ln>
                <a:solidFill>
                  <a:srgbClr val="304048"/>
                </a:solidFill>
                <a:effectLst/>
                <a:uLnTx/>
                <a:uFillTx/>
                <a:latin typeface="Adelle Rg"/>
                <a:ea typeface="+mn-ea"/>
                <a:cs typeface="+mn-cs"/>
              </a:rPr>
              <a:t>chaque année supplémentaire </a:t>
            </a:r>
            <a:r>
              <a:rPr kumimoji="0" lang="en-US" sz="1900" b="0" i="0" u="none" strike="noStrike" kern="1200" cap="none" spc="0" normalizeH="0" baseline="0" noProof="0">
                <a:ln>
                  <a:noFill/>
                </a:ln>
                <a:solidFill>
                  <a:srgbClr val="304048"/>
                </a:solidFill>
                <a:effectLst/>
                <a:uLnTx/>
                <a:uFillTx/>
                <a:latin typeface="Adelle Rg"/>
                <a:ea typeface="+mn-ea"/>
                <a:cs typeface="+mn-cs"/>
              </a:rPr>
              <a:t>de </a:t>
            </a:r>
            <a:r>
              <a:rPr kumimoji="0" lang="en-US" sz="1900" b="0" i="0" u="none" strike="noStrike" kern="1200" cap="none" spc="0" normalizeH="0" baseline="0" noProof="0" err="1">
                <a:ln>
                  <a:noFill/>
                </a:ln>
                <a:solidFill>
                  <a:srgbClr val="304048"/>
                </a:solidFill>
                <a:effectLst/>
                <a:uLnTx/>
                <a:uFillTx/>
                <a:latin typeface="Adelle Rg"/>
                <a:ea typeface="+mn-ea"/>
                <a:cs typeface="+mn-cs"/>
              </a:rPr>
              <a:t>mariage précoce</a:t>
            </a:r>
            <a:endParaRPr kumimoji="0" lang="en-US" sz="1900" b="0" i="0" u="none" strike="noStrike" kern="1200" cap="none" spc="0" normalizeH="0" baseline="0" noProof="0">
              <a:ln>
                <a:noFill/>
              </a:ln>
              <a:solidFill>
                <a:srgbClr val="304048"/>
              </a:solidFill>
              <a:effectLst/>
              <a:uLnTx/>
              <a:uFillTx/>
              <a:latin typeface="Adelle Rg"/>
              <a:ea typeface="+mn-ea"/>
              <a:cs typeface="+mn-cs"/>
            </a:endParaRPr>
          </a:p>
        </p:txBody>
      </p:sp>
      <p:sp>
        <p:nvSpPr>
          <p:cNvPr id="10" name="TextBox 9">
            <a:extLst>
              <a:ext uri="{FF2B5EF4-FFF2-40B4-BE49-F238E27FC236}">
                <a16:creationId xmlns:a16="http://schemas.microsoft.com/office/drawing/2014/main" id="{745F3F26-D8D0-4859-F3BE-16122C8AF6AD}"/>
              </a:ext>
            </a:extLst>
          </p:cNvPr>
          <p:cNvSpPr txBox="1"/>
          <p:nvPr/>
        </p:nvSpPr>
        <p:spPr>
          <a:xfrm>
            <a:off x="253671" y="1497840"/>
            <a:ext cx="3960440" cy="769441"/>
          </a:xfrm>
          <a:prstGeom prst="rect">
            <a:avLst/>
          </a:prstGeom>
          <a:noFill/>
        </p:spPr>
        <p:txBody>
          <a:bodyPr wrap="square" rtlCol="0">
            <a:spAutoFit/>
          </a:bodyPr>
          <a:lstStyle/>
          <a:p>
            <a:pPr marL="0" marR="0" lvl="0" indent="0" algn="just" defTabSz="694944" rtl="0" eaLnBrk="1" fontAlgn="auto" latinLnBrk="0" hangingPunct="1">
              <a:lnSpc>
                <a:spcPct val="100000"/>
              </a:lnSpc>
              <a:spcBef>
                <a:spcPts val="0"/>
              </a:spcBef>
              <a:spcAft>
                <a:spcPts val="600"/>
              </a:spcAft>
              <a:buClrTx/>
              <a:buSzTx/>
              <a:buFontTx/>
              <a:buNone/>
              <a:tabLst/>
              <a:defRPr/>
            </a:pPr>
            <a:r>
              <a:rPr kumimoji="0" lang="en-GB" sz="2200" b="1" i="0" u="none" strike="noStrike" kern="1200" cap="none" spc="0" normalizeH="0" baseline="0" noProof="0">
                <a:ln>
                  <a:noFill/>
                </a:ln>
                <a:solidFill>
                  <a:srgbClr val="304048"/>
                </a:solidFill>
                <a:effectLst/>
                <a:uLnTx/>
                <a:uFillTx/>
                <a:latin typeface="Platz"/>
                <a:ea typeface="+mn-ea"/>
                <a:cs typeface="+mn-cs"/>
              </a:rPr>
              <a:t>Le </a:t>
            </a:r>
            <a:r>
              <a:rPr kumimoji="0" lang="en-GB" sz="2200" b="1" i="0" u="none" strike="noStrike" kern="1200" cap="none" spc="0" normalizeH="0" baseline="0" noProof="0" err="1">
                <a:ln>
                  <a:noFill/>
                </a:ln>
                <a:solidFill>
                  <a:srgbClr val="304048"/>
                </a:solidFill>
                <a:effectLst/>
                <a:uLnTx/>
                <a:uFillTx/>
                <a:latin typeface="Platz"/>
                <a:ea typeface="+mn-ea"/>
                <a:cs typeface="+mn-cs"/>
              </a:rPr>
              <a:t>projet financé par </a:t>
            </a:r>
            <a:r>
              <a:rPr kumimoji="0" lang="en-GB" sz="2200" b="1" i="0" u="none" strike="noStrike" kern="1200" cap="none" spc="0" normalizeH="0" baseline="0" noProof="0">
                <a:ln>
                  <a:noFill/>
                </a:ln>
                <a:solidFill>
                  <a:srgbClr val="304048"/>
                </a:solidFill>
                <a:effectLst/>
                <a:uLnTx/>
                <a:uFillTx/>
                <a:latin typeface="Platz"/>
                <a:ea typeface="+mn-ea"/>
                <a:cs typeface="+mn-cs"/>
              </a:rPr>
              <a:t>EOL mis </a:t>
            </a:r>
            <a:r>
              <a:rPr kumimoji="0" lang="en-GB" sz="2200" b="1" i="0" u="none" strike="noStrike" kern="1200" cap="none" spc="0" normalizeH="0" baseline="0" noProof="0" err="1">
                <a:ln>
                  <a:noFill/>
                </a:ln>
                <a:solidFill>
                  <a:srgbClr val="304048"/>
                </a:solidFill>
                <a:effectLst/>
                <a:uLnTx/>
                <a:uFillTx/>
                <a:latin typeface="Platz"/>
                <a:ea typeface="+mn-ea"/>
                <a:cs typeface="+mn-cs"/>
              </a:rPr>
              <a:t>en œuvre </a:t>
            </a:r>
            <a:r>
              <a:rPr kumimoji="0" lang="en-GB" sz="2200" b="1" i="0" u="none" strike="noStrike" kern="1200" cap="none" spc="0" normalizeH="0" baseline="0" noProof="0">
                <a:ln>
                  <a:noFill/>
                </a:ln>
                <a:solidFill>
                  <a:srgbClr val="304048"/>
                </a:solidFill>
                <a:effectLst/>
                <a:uLnTx/>
                <a:uFillTx/>
                <a:latin typeface="Platz"/>
                <a:ea typeface="+mn-ea"/>
                <a:cs typeface="+mn-cs"/>
              </a:rPr>
              <a:t>par Filles Pas Epouses</a:t>
            </a:r>
            <a:endParaRPr kumimoji="0" lang="en-FR" sz="2200" b="1" i="0" u="none" strike="noStrike" kern="1200" cap="none" spc="0" normalizeH="0" baseline="0" noProof="0">
              <a:ln>
                <a:noFill/>
              </a:ln>
              <a:solidFill>
                <a:srgbClr val="304048"/>
              </a:solidFill>
              <a:effectLst/>
              <a:uLnTx/>
              <a:uFillTx/>
              <a:latin typeface="Adelle Rg"/>
              <a:ea typeface="+mn-ea"/>
              <a:cs typeface="+mn-cs"/>
            </a:endParaRPr>
          </a:p>
        </p:txBody>
      </p:sp>
      <p:sp>
        <p:nvSpPr>
          <p:cNvPr id="12" name="TextBox 11">
            <a:extLst>
              <a:ext uri="{FF2B5EF4-FFF2-40B4-BE49-F238E27FC236}">
                <a16:creationId xmlns:a16="http://schemas.microsoft.com/office/drawing/2014/main" id="{75D9F67A-B066-5CC8-35FF-4BCDB9981258}"/>
              </a:ext>
            </a:extLst>
          </p:cNvPr>
          <p:cNvSpPr txBox="1"/>
          <p:nvPr/>
        </p:nvSpPr>
        <p:spPr>
          <a:xfrm>
            <a:off x="4504627" y="1473923"/>
            <a:ext cx="4697650" cy="1061829"/>
          </a:xfrm>
          <a:prstGeom prst="rect">
            <a:avLst/>
          </a:prstGeom>
          <a:noFill/>
        </p:spPr>
        <p:txBody>
          <a:bodyPr wrap="square" rtlCol="0">
            <a:spAutoFit/>
          </a:bodyPr>
          <a:lstStyle/>
          <a:p>
            <a:pPr marL="0" marR="0" lvl="0" indent="0" algn="l" defTabSz="694944" rtl="0" eaLnBrk="1" fontAlgn="auto" latinLnBrk="0" hangingPunct="1">
              <a:lnSpc>
                <a:spcPct val="100000"/>
              </a:lnSpc>
              <a:spcBef>
                <a:spcPts val="0"/>
              </a:spcBef>
              <a:spcAft>
                <a:spcPts val="600"/>
              </a:spcAft>
              <a:buClrTx/>
              <a:buSzTx/>
              <a:buFontTx/>
              <a:buNone/>
              <a:tabLst/>
              <a:defRPr/>
            </a:pPr>
            <a:r>
              <a:rPr kumimoji="0" lang="en-US" sz="2100" b="1" i="0" u="none" strike="noStrike" kern="1200" cap="none" spc="0" normalizeH="0" baseline="0" noProof="0">
                <a:ln>
                  <a:noFill/>
                </a:ln>
                <a:solidFill>
                  <a:srgbClr val="304048"/>
                </a:solidFill>
                <a:effectLst/>
                <a:uLnTx/>
                <a:uFillTx/>
                <a:latin typeface="Adelle Rg"/>
                <a:ea typeface="+mn-ea"/>
                <a:cs typeface="+mn-cs"/>
              </a:rPr>
              <a:t>Le </a:t>
            </a:r>
            <a:r>
              <a:rPr kumimoji="0" lang="en-US" sz="2100" b="1" i="0" u="none" strike="noStrike" kern="1200" cap="none" spc="0" normalizeH="0" baseline="0" noProof="0" err="1">
                <a:ln>
                  <a:noFill/>
                </a:ln>
                <a:solidFill>
                  <a:srgbClr val="304048"/>
                </a:solidFill>
                <a:effectLst/>
                <a:uLnTx/>
                <a:uFillTx/>
                <a:latin typeface="Adelle Rg"/>
                <a:ea typeface="+mn-ea"/>
                <a:cs typeface="+mn-cs"/>
              </a:rPr>
              <a:t>mariage des </a:t>
            </a:r>
            <a:r>
              <a:rPr kumimoji="0" lang="en-US" sz="2100" b="1" i="0" u="none" strike="noStrike" kern="1200" cap="none" spc="0" normalizeH="0" baseline="0" noProof="0">
                <a:ln>
                  <a:noFill/>
                </a:ln>
                <a:solidFill>
                  <a:srgbClr val="304048"/>
                </a:solidFill>
                <a:effectLst/>
                <a:uLnTx/>
                <a:uFillTx/>
                <a:latin typeface="Adelle Rg"/>
                <a:ea typeface="+mn-ea"/>
                <a:cs typeface="+mn-cs"/>
              </a:rPr>
              <a:t>enfants et l'</a:t>
            </a:r>
            <a:r>
              <a:rPr kumimoji="0" lang="en-US" sz="2100" b="1" i="0" u="none" strike="noStrike" kern="1200" cap="none" spc="0" normalizeH="0" baseline="0" noProof="0" err="1">
                <a:ln>
                  <a:noFill/>
                </a:ln>
                <a:solidFill>
                  <a:srgbClr val="304048"/>
                </a:solidFill>
                <a:effectLst/>
                <a:uLnTx/>
                <a:uFillTx/>
                <a:latin typeface="Adelle Rg"/>
                <a:ea typeface="+mn-ea"/>
                <a:cs typeface="+mn-cs"/>
              </a:rPr>
              <a:t>éducation </a:t>
            </a:r>
            <a:r>
              <a:rPr kumimoji="0" lang="en-US" sz="2100" b="1" i="0" u="none" strike="noStrike" kern="1200" cap="none" spc="0" normalizeH="0" baseline="0" noProof="0">
                <a:ln>
                  <a:noFill/>
                </a:ln>
                <a:solidFill>
                  <a:srgbClr val="304048"/>
                </a:solidFill>
                <a:effectLst/>
                <a:uLnTx/>
                <a:uFillTx/>
                <a:latin typeface="Adelle Rg"/>
                <a:ea typeface="+mn-ea"/>
                <a:cs typeface="+mn-cs"/>
              </a:rPr>
              <a:t>des filles en Afrique de </a:t>
            </a:r>
            <a:r>
              <a:rPr kumimoji="0" lang="en-US" sz="2100" b="1" i="0" u="none" strike="noStrike" kern="1200" cap="none" spc="0" normalizeH="0" baseline="0" noProof="0" err="1">
                <a:ln>
                  <a:noFill/>
                </a:ln>
                <a:solidFill>
                  <a:srgbClr val="304048"/>
                </a:solidFill>
                <a:effectLst/>
                <a:uLnTx/>
                <a:uFillTx/>
                <a:latin typeface="Adelle Rg"/>
                <a:ea typeface="+mn-ea"/>
                <a:cs typeface="+mn-cs"/>
              </a:rPr>
              <a:t>l'Ouest</a:t>
            </a:r>
            <a:endParaRPr kumimoji="0" lang="en-FR" sz="2100" b="0" i="0" u="none" strike="noStrike" kern="1200" cap="none" spc="0" normalizeH="0" baseline="0" noProof="0">
              <a:ln>
                <a:noFill/>
              </a:ln>
              <a:solidFill>
                <a:srgbClr val="304048"/>
              </a:solidFill>
              <a:effectLst/>
              <a:uLnTx/>
              <a:uFillTx/>
              <a:latin typeface="Adelle Rg"/>
              <a:ea typeface="+mn-ea"/>
              <a:cs typeface="+mn-cs"/>
            </a:endParaRPr>
          </a:p>
        </p:txBody>
      </p:sp>
    </p:spTree>
    <p:extLst>
      <p:ext uri="{BB962C8B-B14F-4D97-AF65-F5344CB8AC3E}">
        <p14:creationId xmlns:p14="http://schemas.microsoft.com/office/powerpoint/2010/main" val="963417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2182E-8A5D-10AA-617B-AE1E922B0254}"/>
              </a:ext>
            </a:extLst>
          </p:cNvPr>
          <p:cNvSpPr>
            <a:spLocks noGrp="1"/>
          </p:cNvSpPr>
          <p:nvPr>
            <p:ph type="title"/>
          </p:nvPr>
        </p:nvSpPr>
        <p:spPr>
          <a:xfrm>
            <a:off x="457199" y="185110"/>
            <a:ext cx="8229600" cy="701915"/>
          </a:xfrm>
        </p:spPr>
        <p:txBody>
          <a:bodyPr>
            <a:noAutofit/>
          </a:bodyPr>
          <a:lstStyle/>
          <a:p>
            <a:r>
              <a:rPr lang="en-GB" sz="4200"/>
              <a:t>Interprétation</a:t>
            </a:r>
          </a:p>
        </p:txBody>
      </p:sp>
      <p:sp>
        <p:nvSpPr>
          <p:cNvPr id="4" name="TextBox 3">
            <a:extLst>
              <a:ext uri="{FF2B5EF4-FFF2-40B4-BE49-F238E27FC236}">
                <a16:creationId xmlns:a16="http://schemas.microsoft.com/office/drawing/2014/main" id="{9B031B42-D13E-B731-99B9-84D37723A01E}"/>
              </a:ext>
            </a:extLst>
          </p:cNvPr>
          <p:cNvSpPr txBox="1"/>
          <p:nvPr/>
        </p:nvSpPr>
        <p:spPr>
          <a:xfrm>
            <a:off x="384879" y="1155083"/>
            <a:ext cx="8504081" cy="1215717"/>
          </a:xfrm>
          <a:prstGeom prst="rect">
            <a:avLst/>
          </a:prstGeom>
          <a:ln>
            <a:solidFill>
              <a:srgbClr val="FAA819"/>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defTabSz="685800">
              <a:defRPr/>
            </a:pPr>
            <a:r>
              <a:rPr lang="en-GB" sz="1900" b="1">
                <a:solidFill>
                  <a:schemeClr val="accent2"/>
                </a:solidFill>
                <a:latin typeface="Calibri" panose="020F0502020204030204"/>
              </a:rPr>
              <a:t>ANGLAIS </a:t>
            </a:r>
            <a:r>
              <a:rPr lang="en-GB">
                <a:solidFill>
                  <a:prstClr val="black"/>
                </a:solidFill>
                <a:latin typeface="Calibri" panose="020F0502020204030204"/>
              </a:rPr>
              <a:t>- Cette session comprendra des présentations en </a:t>
            </a:r>
            <a:r>
              <a:rPr lang="en-GB" b="1">
                <a:solidFill>
                  <a:prstClr val="black"/>
                </a:solidFill>
                <a:latin typeface="Calibri" panose="020F0502020204030204"/>
              </a:rPr>
              <a:t>anglais et en français</a:t>
            </a:r>
            <a:r>
              <a:rPr lang="en-GB">
                <a:solidFill>
                  <a:prstClr val="black"/>
                </a:solidFill>
                <a:latin typeface="Calibri" panose="020F0502020204030204"/>
              </a:rPr>
              <a:t>. Pour accéder à l'interprétation simultanée, veuillez cliquer sur l'icône du globe dans la barre inférieure de votre écran et </a:t>
            </a:r>
            <a:r>
              <a:rPr lang="en-GB" b="1">
                <a:solidFill>
                  <a:prstClr val="black"/>
                </a:solidFill>
                <a:latin typeface="Calibri" panose="020F0502020204030204"/>
              </a:rPr>
              <a:t>sélectionnez la langue de votre choix (anglais, espagnol, français ou pas d'interprétation).</a:t>
            </a:r>
          </a:p>
        </p:txBody>
      </p:sp>
      <p:sp>
        <p:nvSpPr>
          <p:cNvPr id="5" name="TextBox 4">
            <a:extLst>
              <a:ext uri="{FF2B5EF4-FFF2-40B4-BE49-F238E27FC236}">
                <a16:creationId xmlns:a16="http://schemas.microsoft.com/office/drawing/2014/main" id="{F826850E-D912-6694-93AA-CC33795D94FF}"/>
              </a:ext>
            </a:extLst>
          </p:cNvPr>
          <p:cNvSpPr txBox="1"/>
          <p:nvPr/>
        </p:nvSpPr>
        <p:spPr>
          <a:xfrm>
            <a:off x="384878" y="4119143"/>
            <a:ext cx="8507601" cy="1200329"/>
          </a:xfrm>
          <a:prstGeom prst="rect">
            <a:avLst/>
          </a:prstGeom>
          <a:ln>
            <a:solidFill>
              <a:schemeClr val="accent4"/>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defTabSz="685800">
              <a:defRPr/>
            </a:pPr>
            <a:r>
              <a:rPr lang="es-ES_tradnl" b="1" cap="all">
                <a:solidFill>
                  <a:schemeClr val="accent4"/>
                </a:solidFill>
                <a:latin typeface="Calibri" panose="020F0502020204030204"/>
              </a:rPr>
              <a:t>Español </a:t>
            </a:r>
            <a:r>
              <a:rPr lang="es-ES_tradnl" b="1">
                <a:solidFill>
                  <a:prstClr val="black"/>
                </a:solidFill>
                <a:latin typeface="Calibri" panose="020F0502020204030204"/>
              </a:rPr>
              <a:t>- </a:t>
            </a:r>
            <a:r>
              <a:rPr lang="es-ES_tradnl">
                <a:solidFill>
                  <a:prstClr val="black"/>
                </a:solidFill>
                <a:latin typeface="Calibri" panose="020F0502020204030204"/>
              </a:rPr>
              <a:t>La session se déroulera en </a:t>
            </a:r>
            <a:r>
              <a:rPr lang="es-ES_tradnl" b="1">
                <a:solidFill>
                  <a:prstClr val="black"/>
                </a:solidFill>
                <a:latin typeface="Calibri" panose="020F0502020204030204"/>
              </a:rPr>
              <a:t>anglais et en français</a:t>
            </a:r>
            <a:r>
              <a:rPr lang="es-ES_tradnl">
                <a:solidFill>
                  <a:prstClr val="black"/>
                </a:solidFill>
                <a:latin typeface="Calibri" panose="020F0502020204030204"/>
              </a:rPr>
              <a:t>. Pour accéder aux services d'interprétation simultanée, veuillez cliquer sur l'icône du globe qui se trouve dans la barre inférieure de votre écran, et </a:t>
            </a:r>
            <a:r>
              <a:rPr lang="es-ES_tradnl" b="1">
                <a:solidFill>
                  <a:prstClr val="black"/>
                </a:solidFill>
                <a:latin typeface="Calibri" panose="020F0502020204030204"/>
              </a:rPr>
              <a:t>sélectionner la langue de votre choix (anglais, espagnol, français ou version originale).</a:t>
            </a:r>
          </a:p>
        </p:txBody>
      </p:sp>
      <p:sp>
        <p:nvSpPr>
          <p:cNvPr id="6" name="Content Placeholder 5">
            <a:extLst>
              <a:ext uri="{FF2B5EF4-FFF2-40B4-BE49-F238E27FC236}">
                <a16:creationId xmlns:a16="http://schemas.microsoft.com/office/drawing/2014/main" id="{653B75BB-8DE4-523D-09BA-F3051BF22491}"/>
              </a:ext>
            </a:extLst>
          </p:cNvPr>
          <p:cNvSpPr txBox="1">
            <a:spLocks noGrp="1"/>
          </p:cNvSpPr>
          <p:nvPr>
            <p:ph idx="1"/>
          </p:nvPr>
        </p:nvSpPr>
        <p:spPr>
          <a:xfrm>
            <a:off x="384879" y="2650756"/>
            <a:ext cx="8504081" cy="1200329"/>
          </a:xfrm>
          <a:prstGeom prst="rect">
            <a:avLst/>
          </a:prstGeom>
          <a:ln>
            <a:solidFill>
              <a:schemeClr val="accent5"/>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indent="0" defTabSz="685800">
              <a:buNone/>
              <a:defRPr/>
            </a:pPr>
            <a:r>
              <a:rPr lang="fr-FR" sz="1800" b="1" cap="all">
                <a:solidFill>
                  <a:schemeClr val="accent5">
                    <a:lumMod val="75000"/>
                  </a:schemeClr>
                </a:solidFill>
                <a:latin typeface="Calibri" panose="020F0502020204030204"/>
              </a:rPr>
              <a:t>français </a:t>
            </a:r>
            <a:r>
              <a:rPr lang="fr-FR" sz="1800" b="1">
                <a:solidFill>
                  <a:prstClr val="black"/>
                </a:solidFill>
                <a:latin typeface="Calibri" panose="020F0502020204030204"/>
              </a:rPr>
              <a:t>- </a:t>
            </a:r>
            <a:r>
              <a:rPr lang="fr-FR" sz="1800">
                <a:solidFill>
                  <a:prstClr val="black"/>
                </a:solidFill>
                <a:latin typeface="Calibri" panose="020F0502020204030204"/>
              </a:rPr>
              <a:t>Cette session comprendra des présentations en </a:t>
            </a:r>
            <a:r>
              <a:rPr lang="fr-FR" sz="1800" b="1">
                <a:solidFill>
                  <a:prstClr val="black"/>
                </a:solidFill>
                <a:latin typeface="Calibri" panose="020F0502020204030204"/>
              </a:rPr>
              <a:t>anglais et en français</a:t>
            </a:r>
            <a:r>
              <a:rPr lang="fr-FR" sz="1800">
                <a:solidFill>
                  <a:prstClr val="black"/>
                </a:solidFill>
                <a:latin typeface="Calibri" panose="020F0502020204030204"/>
              </a:rPr>
              <a:t>. Pour accéder aux services d'interprétation simultanée, veuillez cliquer sur l'icône globe que vous trouverez dans la barre inférieure de votre écran, et </a:t>
            </a:r>
            <a:r>
              <a:rPr lang="fr-FR" sz="1800" b="1">
                <a:solidFill>
                  <a:prstClr val="black"/>
                </a:solidFill>
                <a:latin typeface="Calibri" panose="020F0502020204030204"/>
              </a:rPr>
              <a:t>sélectionnez la langue de préférence (anglais, espagnol, français, ou version originale)</a:t>
            </a:r>
            <a:r>
              <a:rPr lang="fr-FR" sz="1800">
                <a:solidFill>
                  <a:prstClr val="black"/>
                </a:solidFill>
                <a:latin typeface="Calibri" panose="020F0502020204030204"/>
              </a:rPr>
              <a:t>.</a:t>
            </a:r>
            <a:endParaRPr lang="en-GB" sz="1800">
              <a:solidFill>
                <a:prstClr val="black"/>
              </a:solidFill>
              <a:latin typeface="Calibri" panose="020F0502020204030204"/>
            </a:endParaRPr>
          </a:p>
        </p:txBody>
      </p:sp>
      <p:pic>
        <p:nvPicPr>
          <p:cNvPr id="7" name="Picture 6">
            <a:extLst>
              <a:ext uri="{FF2B5EF4-FFF2-40B4-BE49-F238E27FC236}">
                <a16:creationId xmlns:a16="http://schemas.microsoft.com/office/drawing/2014/main" id="{ED2C8BE0-F97B-313B-8AB9-638BAE630D0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45887" y="5855587"/>
            <a:ext cx="8852224" cy="701916"/>
          </a:xfrm>
          <a:prstGeom prst="rect">
            <a:avLst/>
          </a:prstGeom>
        </p:spPr>
      </p:pic>
      <p:sp>
        <p:nvSpPr>
          <p:cNvPr id="8" name="Rectangle 7">
            <a:extLst>
              <a:ext uri="{FF2B5EF4-FFF2-40B4-BE49-F238E27FC236}">
                <a16:creationId xmlns:a16="http://schemas.microsoft.com/office/drawing/2014/main" id="{28A254BE-A636-DC24-6857-CCF23D17AB2B}"/>
              </a:ext>
            </a:extLst>
          </p:cNvPr>
          <p:cNvSpPr/>
          <p:nvPr/>
        </p:nvSpPr>
        <p:spPr>
          <a:xfrm>
            <a:off x="6869850" y="5762123"/>
            <a:ext cx="1086526" cy="888844"/>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defTabSz="685800">
              <a:defRPr/>
            </a:pPr>
            <a:endParaRPr lang="en-GB" sz="1350">
              <a:solidFill>
                <a:prstClr val="white"/>
              </a:solidFill>
              <a:latin typeface="Calibri" panose="020F0502020204030204"/>
            </a:endParaRPr>
          </a:p>
        </p:txBody>
      </p:sp>
    </p:spTree>
    <p:extLst>
      <p:ext uri="{BB962C8B-B14F-4D97-AF65-F5344CB8AC3E}">
        <p14:creationId xmlns:p14="http://schemas.microsoft.com/office/powerpoint/2010/main" val="3203093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2F27-344D-FB32-A0A9-CEEA47110620}"/>
              </a:ext>
            </a:extLst>
          </p:cNvPr>
          <p:cNvSpPr>
            <a:spLocks noGrp="1"/>
          </p:cNvSpPr>
          <p:nvPr>
            <p:ph type="title"/>
          </p:nvPr>
        </p:nvSpPr>
        <p:spPr>
          <a:xfrm>
            <a:off x="677094" y="-143717"/>
            <a:ext cx="7789812" cy="836712"/>
          </a:xfrm>
        </p:spPr>
        <p:txBody>
          <a:bodyPr>
            <a:normAutofit/>
          </a:bodyPr>
          <a:lstStyle/>
          <a:p>
            <a:r>
              <a:rPr lang="en-FR" sz="3600"/>
              <a:t>Polycrise au Sahel</a:t>
            </a:r>
          </a:p>
        </p:txBody>
      </p:sp>
      <p:graphicFrame>
        <p:nvGraphicFramePr>
          <p:cNvPr id="10" name="Content Placeholder 7">
            <a:extLst>
              <a:ext uri="{FF2B5EF4-FFF2-40B4-BE49-F238E27FC236}">
                <a16:creationId xmlns:a16="http://schemas.microsoft.com/office/drawing/2014/main" id="{76496BDF-C60A-E803-C3B0-C13C2F338B49}"/>
              </a:ext>
            </a:extLst>
          </p:cNvPr>
          <p:cNvGraphicFramePr>
            <a:graphicFrameLocks noGrp="1"/>
          </p:cNvGraphicFramePr>
          <p:nvPr>
            <p:ph sz="half" idx="2"/>
          </p:nvPr>
        </p:nvGraphicFramePr>
        <p:xfrm>
          <a:off x="0" y="692696"/>
          <a:ext cx="9144000" cy="5890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 Placeholder 6">
            <a:extLst>
              <a:ext uri="{FF2B5EF4-FFF2-40B4-BE49-F238E27FC236}">
                <a16:creationId xmlns:a16="http://schemas.microsoft.com/office/drawing/2014/main" id="{9A37E59E-E242-7FE2-D0D1-E1B3BABAD71C}"/>
              </a:ext>
            </a:extLst>
          </p:cNvPr>
          <p:cNvSpPr>
            <a:spLocks noGrp="1"/>
          </p:cNvSpPr>
          <p:nvPr>
            <p:ph type="body" idx="1"/>
          </p:nvPr>
        </p:nvSpPr>
        <p:spPr>
          <a:xfrm>
            <a:off x="457200" y="1417638"/>
            <a:ext cx="4040188" cy="639762"/>
          </a:xfrm>
        </p:spPr>
        <p:txBody>
          <a:bodyPr>
            <a:normAutofit fontScale="92500" lnSpcReduction="10000"/>
          </a:bodyPr>
          <a:lstStyle/>
          <a:p>
            <a:r>
              <a:rPr lang="en-GB" sz="1800"/>
              <a:t>
</a:t>
            </a:r>
          </a:p>
        </p:txBody>
      </p:sp>
    </p:spTree>
    <p:extLst>
      <p:ext uri="{BB962C8B-B14F-4D97-AF65-F5344CB8AC3E}">
        <p14:creationId xmlns:p14="http://schemas.microsoft.com/office/powerpoint/2010/main" val="4230672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857EF-877F-3E43-0BF8-A083741F0049}"/>
              </a:ext>
            </a:extLst>
          </p:cNvPr>
          <p:cNvSpPr>
            <a:spLocks noGrp="1"/>
          </p:cNvSpPr>
          <p:nvPr>
            <p:ph type="title"/>
          </p:nvPr>
        </p:nvSpPr>
        <p:spPr>
          <a:xfrm>
            <a:off x="1315616" y="-21315"/>
            <a:ext cx="6995120" cy="854968"/>
          </a:xfrm>
        </p:spPr>
        <p:txBody>
          <a:bodyPr>
            <a:normAutofit/>
          </a:bodyPr>
          <a:lstStyle/>
          <a:p>
            <a:r>
              <a:rPr lang="en-FR" sz="3600"/>
              <a:t>La recherche menée par les jeunes</a:t>
            </a:r>
          </a:p>
        </p:txBody>
      </p:sp>
      <p:graphicFrame>
        <p:nvGraphicFramePr>
          <p:cNvPr id="8" name="Content Placeholder 3">
            <a:extLst>
              <a:ext uri="{FF2B5EF4-FFF2-40B4-BE49-F238E27FC236}">
                <a16:creationId xmlns:a16="http://schemas.microsoft.com/office/drawing/2014/main" id="{4407C78D-5BAD-204C-405A-D91B229BCDBD}"/>
              </a:ext>
            </a:extLst>
          </p:cNvPr>
          <p:cNvGraphicFramePr>
            <a:graphicFrameLocks noGrp="1"/>
          </p:cNvGraphicFramePr>
          <p:nvPr>
            <p:ph sz="half" idx="2"/>
          </p:nvPr>
        </p:nvGraphicFramePr>
        <p:xfrm>
          <a:off x="4355976" y="692696"/>
          <a:ext cx="4680520" cy="5910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a:extLst>
              <a:ext uri="{FF2B5EF4-FFF2-40B4-BE49-F238E27FC236}">
                <a16:creationId xmlns:a16="http://schemas.microsoft.com/office/drawing/2014/main" id="{480DF670-9B2E-A63F-7B1D-3FAF95CC0565}"/>
              </a:ext>
            </a:extLst>
          </p:cNvPr>
          <p:cNvSpPr>
            <a:spLocks noGrp="1"/>
          </p:cNvSpPr>
          <p:nvPr>
            <p:ph sz="quarter" idx="4"/>
          </p:nvPr>
        </p:nvSpPr>
        <p:spPr>
          <a:xfrm>
            <a:off x="0" y="692697"/>
            <a:ext cx="4355976" cy="6165304"/>
          </a:xfrm>
        </p:spPr>
        <p:txBody>
          <a:bodyPr>
            <a:noAutofit/>
          </a:bodyPr>
          <a:lstStyle/>
          <a:p>
            <a:pPr marL="57150" indent="0">
              <a:buNone/>
            </a:pPr>
            <a:r>
              <a:rPr lang="en-US" sz="1600"/>
              <a:t>Des </a:t>
            </a:r>
            <a:r>
              <a:rPr lang="en-US" sz="1600" err="1"/>
              <a:t>recherches menées </a:t>
            </a:r>
            <a:r>
              <a:rPr lang="en-US" sz="1600"/>
              <a:t>par des </a:t>
            </a:r>
            <a:r>
              <a:rPr lang="en-US" sz="1600" err="1"/>
              <a:t>jeunes ont été lancées </a:t>
            </a:r>
            <a:r>
              <a:rPr lang="en-US" sz="1600"/>
              <a:t>pour </a:t>
            </a:r>
            <a:r>
              <a:rPr lang="en-US" sz="1600" err="1"/>
              <a:t>positionner </a:t>
            </a:r>
            <a:r>
              <a:rPr lang="en-US" sz="1600"/>
              <a:t>les </a:t>
            </a:r>
            <a:r>
              <a:rPr lang="en-US" sz="1600" err="1"/>
              <a:t>jeunes en </a:t>
            </a:r>
            <a:r>
              <a:rPr lang="en-US" sz="1600"/>
              <a:t>tant qu'</a:t>
            </a:r>
            <a:r>
              <a:rPr lang="en-US" sz="1600" err="1"/>
              <a:t>agents </a:t>
            </a:r>
            <a:r>
              <a:rPr lang="en-US" sz="1600"/>
              <a:t>dans le </a:t>
            </a:r>
            <a:r>
              <a:rPr lang="en-US" sz="1600" err="1"/>
              <a:t>processus </a:t>
            </a:r>
            <a:r>
              <a:rPr lang="en-US" sz="1600"/>
              <a:t>de </a:t>
            </a:r>
            <a:r>
              <a:rPr lang="en-US" sz="1600" err="1"/>
              <a:t>changement en </a:t>
            </a:r>
            <a:r>
              <a:rPr lang="en-US" sz="1600"/>
              <a:t>:</a:t>
            </a:r>
          </a:p>
          <a:p>
            <a:pPr marL="457200" lvl="1" indent="0">
              <a:buNone/>
            </a:pPr>
            <a:r>
              <a:rPr lang="en-US" sz="1600"/>
              <a:t>
Donner aux </a:t>
            </a:r>
            <a:r>
              <a:rPr lang="en-US" sz="1600" err="1"/>
              <a:t>jeunes </a:t>
            </a:r>
            <a:r>
              <a:rPr lang="en-US" sz="1600"/>
              <a:t>militants les </a:t>
            </a:r>
            <a:r>
              <a:rPr lang="en-US" sz="1600" err="1"/>
              <a:t>moyens d'agir </a:t>
            </a:r>
            <a:r>
              <a:rPr lang="en-US" sz="1600"/>
              <a:t>et de </a:t>
            </a:r>
            <a:r>
              <a:rPr lang="en-US" sz="1600" err="1"/>
              <a:t>posséder </a:t>
            </a:r>
            <a:r>
              <a:rPr lang="en-US" sz="1600"/>
              <a:t>des </a:t>
            </a:r>
            <a:r>
              <a:rPr lang="en-US" sz="1600" err="1"/>
              <a:t>compétences sophistiquées</a:t>
            </a:r>
            <a:endParaRPr lang="en-US" sz="1600"/>
          </a:p>
          <a:p>
            <a:pPr marL="457200" lvl="1" indent="0">
              <a:buNone/>
            </a:pPr>
            <a:r>
              <a:rPr lang="en-US" sz="1600"/>
              <a:t>
</a:t>
            </a:r>
            <a:r>
              <a:rPr lang="en-US" sz="1600" err="1"/>
              <a:t>Créer une </a:t>
            </a:r>
            <a:r>
              <a:rPr lang="en-US" sz="1600"/>
              <a:t>culture de plaidoyer </a:t>
            </a:r>
            <a:r>
              <a:rPr lang="en-US" sz="1600" err="1"/>
              <a:t>fondée </a:t>
            </a:r>
            <a:r>
              <a:rPr lang="en-US" sz="1600"/>
              <a:t>sur des </a:t>
            </a:r>
            <a:r>
              <a:rPr lang="en-US" sz="1600" err="1"/>
              <a:t>données probantes </a:t>
            </a:r>
            <a:r>
              <a:rPr lang="en-US" sz="1600"/>
              <a:t>pour </a:t>
            </a:r>
            <a:r>
              <a:rPr lang="en-US" sz="1600" err="1"/>
              <a:t>promouvoir </a:t>
            </a:r>
            <a:r>
              <a:rPr lang="en-US" sz="1600"/>
              <a:t>la </a:t>
            </a:r>
            <a:r>
              <a:rPr lang="en-US" sz="1600" err="1"/>
              <a:t>responsabilisation </a:t>
            </a:r>
            <a:r>
              <a:rPr lang="en-US" sz="1600"/>
              <a:t>et la crédibilité </a:t>
            </a:r>
          </a:p>
          <a:p>
            <a:pPr marL="457200" lvl="1" indent="0">
              <a:buNone/>
            </a:pPr>
            <a:r>
              <a:rPr lang="en-US" sz="1600"/>
              <a:t>
</a:t>
            </a:r>
            <a:r>
              <a:rPr lang="en-US" sz="1600" err="1"/>
              <a:t>Repenser </a:t>
            </a:r>
            <a:r>
              <a:rPr lang="en-US" sz="1600"/>
              <a:t>qui a le </a:t>
            </a:r>
            <a:r>
              <a:rPr lang="en-US" sz="1600" err="1"/>
              <a:t>pouvoir </a:t>
            </a:r>
            <a:r>
              <a:rPr lang="en-US" sz="1600"/>
              <a:t>de </a:t>
            </a:r>
            <a:r>
              <a:rPr lang="en-US" sz="1600" err="1"/>
              <a:t>produire </a:t>
            </a:r>
            <a:r>
              <a:rPr lang="en-US" sz="1600"/>
              <a:t>et de diffuser des </a:t>
            </a:r>
            <a:r>
              <a:rPr lang="en-US" sz="1600" err="1"/>
              <a:t>connaissances</a:t>
            </a:r>
            <a:endParaRPr lang="en-US" sz="1600"/>
          </a:p>
          <a:p>
            <a:pPr marL="457200" lvl="1" indent="0">
              <a:buNone/>
            </a:pPr>
            <a:endParaRPr lang="en-US" sz="1600"/>
          </a:p>
        </p:txBody>
      </p:sp>
    </p:spTree>
    <p:extLst>
      <p:ext uri="{BB962C8B-B14F-4D97-AF65-F5344CB8AC3E}">
        <p14:creationId xmlns:p14="http://schemas.microsoft.com/office/powerpoint/2010/main" val="3030368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9F5"/>
              </a:solidFill>
              <a:effectLst/>
              <a:uLnTx/>
              <a:uFillTx/>
              <a:latin typeface="Adelle Rg"/>
              <a:ea typeface="+mn-ea"/>
              <a:cs typeface="+mn-cs"/>
            </a:endParaRPr>
          </a:p>
        </p:txBody>
      </p:sp>
      <p:sp>
        <p:nvSpPr>
          <p:cNvPr id="24" name="Freeform: Shape 2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9F5"/>
              </a:solidFill>
              <a:effectLst/>
              <a:uLnTx/>
              <a:uFillTx/>
              <a:latin typeface="Adelle Rg"/>
              <a:ea typeface="+mn-ea"/>
              <a:cs typeface="+mn-cs"/>
            </a:endParaRPr>
          </a:p>
        </p:txBody>
      </p:sp>
      <p:sp>
        <p:nvSpPr>
          <p:cNvPr id="11" name="Title 10">
            <a:extLst>
              <a:ext uri="{FF2B5EF4-FFF2-40B4-BE49-F238E27FC236}">
                <a16:creationId xmlns:a16="http://schemas.microsoft.com/office/drawing/2014/main" id="{20AA9C75-A134-99DD-5EE4-E044E2CE7DEB}"/>
              </a:ext>
            </a:extLst>
          </p:cNvPr>
          <p:cNvSpPr>
            <a:spLocks noGrp="1"/>
          </p:cNvSpPr>
          <p:nvPr>
            <p:ph type="title"/>
          </p:nvPr>
        </p:nvSpPr>
        <p:spPr>
          <a:xfrm>
            <a:off x="515125" y="1153572"/>
            <a:ext cx="2400300" cy="4461163"/>
          </a:xfrm>
        </p:spPr>
        <p:txBody>
          <a:bodyPr vert="horz" lIns="91440" tIns="45720" rIns="91440" bIns="45720" rtlCol="0" anchor="ctr">
            <a:normAutofit/>
          </a:bodyPr>
          <a:lstStyle/>
          <a:p>
            <a:pPr algn="l">
              <a:lnSpc>
                <a:spcPct val="90000"/>
              </a:lnSpc>
            </a:pPr>
            <a:r>
              <a:rPr lang="en-US" sz="4100" b="0" kern="1200">
                <a:solidFill>
                  <a:srgbClr val="FFFFFF"/>
                </a:solidFill>
                <a:latin typeface="+mj-lt"/>
                <a:ea typeface="+mj-ea"/>
                <a:cs typeface="+mj-cs"/>
              </a:rPr>
              <a:t>Crise </a:t>
            </a:r>
            <a:r>
              <a:rPr lang="en-US" sz="4100" b="0" kern="1200" err="1">
                <a:solidFill>
                  <a:srgbClr val="FFFFFF"/>
                </a:solidFill>
                <a:latin typeface="+mj-lt"/>
                <a:ea typeface="+mj-ea"/>
                <a:cs typeface="+mj-cs"/>
              </a:rPr>
              <a:t>sécuritaire</a:t>
            </a:r>
            <a:r>
              <a:rPr lang="en-US" sz="4100" b="0" kern="1200">
                <a:solidFill>
                  <a:srgbClr val="FFFFFF"/>
                </a:solidFill>
                <a:latin typeface="+mj-lt"/>
                <a:ea typeface="+mj-ea"/>
                <a:cs typeface="+mj-cs"/>
              </a:rPr>
              <a:t>, </a:t>
            </a:r>
            <a:r>
              <a:rPr lang="en-US" sz="4100" b="0" kern="1200" err="1">
                <a:solidFill>
                  <a:srgbClr val="FFFFFF"/>
                </a:solidFill>
                <a:latin typeface="+mj-lt"/>
                <a:ea typeface="+mj-ea"/>
                <a:cs typeface="+mj-cs"/>
              </a:rPr>
              <a:t>Mariage </a:t>
            </a:r>
            <a:r>
              <a:rPr lang="en-US" sz="4100" b="0" kern="1200">
                <a:solidFill>
                  <a:srgbClr val="FFFFFF"/>
                </a:solidFill>
                <a:latin typeface="+mj-lt"/>
                <a:ea typeface="+mj-ea"/>
                <a:cs typeface="+mj-cs"/>
              </a:rPr>
              <a:t>des Enfants et </a:t>
            </a:r>
            <a:r>
              <a:rPr lang="en-US" sz="4100" b="0" kern="1200" err="1">
                <a:solidFill>
                  <a:srgbClr val="FFFFFF"/>
                </a:solidFill>
                <a:latin typeface="+mj-lt"/>
                <a:ea typeface="+mj-ea"/>
                <a:cs typeface="+mj-cs"/>
              </a:rPr>
              <a:t>Éducation </a:t>
            </a:r>
            <a:r>
              <a:rPr lang="en-US" sz="4100" b="0" kern="1200">
                <a:solidFill>
                  <a:srgbClr val="FFFFFF"/>
                </a:solidFill>
                <a:latin typeface="+mj-lt"/>
                <a:ea typeface="+mj-ea"/>
                <a:cs typeface="+mj-cs"/>
              </a:rPr>
              <a:t>des filles</a:t>
            </a:r>
            <a:endParaRPr lang="en-US" sz="4100" kern="1200">
              <a:solidFill>
                <a:srgbClr val="FFFFFF"/>
              </a:solidFill>
              <a:latin typeface="+mj-lt"/>
              <a:ea typeface="+mj-ea"/>
              <a:cs typeface="+mj-cs"/>
            </a:endParaRP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04048"/>
              </a:solidFill>
              <a:effectLst/>
              <a:uLnTx/>
              <a:uFillTx/>
              <a:latin typeface="Adelle Rg"/>
              <a:ea typeface="+mn-ea"/>
              <a:cs typeface="+mn-cs"/>
            </a:endParaRPr>
          </a:p>
        </p:txBody>
      </p:sp>
      <p:sp>
        <p:nvSpPr>
          <p:cNvPr id="8" name="Text Placeholder 6">
            <a:extLst>
              <a:ext uri="{FF2B5EF4-FFF2-40B4-BE49-F238E27FC236}">
                <a16:creationId xmlns:a16="http://schemas.microsoft.com/office/drawing/2014/main" id="{9A37E59E-E242-7FE2-D0D1-E1B3BABAD71C}"/>
              </a:ext>
            </a:extLst>
          </p:cNvPr>
          <p:cNvSpPr>
            <a:spLocks noGrp="1"/>
          </p:cNvSpPr>
          <p:nvPr>
            <p:ph type="body" idx="1"/>
          </p:nvPr>
        </p:nvSpPr>
        <p:spPr>
          <a:xfrm>
            <a:off x="2980551" y="839070"/>
            <a:ext cx="6055945" cy="6028690"/>
          </a:xfrm>
        </p:spPr>
        <p:txBody>
          <a:bodyPr vert="horz" lIns="91440" tIns="45720" rIns="91440" bIns="45720" rtlCol="0" anchor="ctr">
            <a:noAutofit/>
          </a:bodyPr>
          <a:lstStyle/>
          <a:p>
            <a:pPr indent="-228600">
              <a:lnSpc>
                <a:spcPct val="90000"/>
              </a:lnSpc>
              <a:buFont typeface="Arial" panose="020B0604020202020204" pitchFamily="34" charset="0"/>
              <a:buChar char="•"/>
            </a:pPr>
            <a:endParaRPr lang="en-US" sz="1600" b="0">
              <a:effectLst/>
            </a:endParaRPr>
          </a:p>
          <a:p>
            <a:pPr marL="342900" indent="-228600">
              <a:lnSpc>
                <a:spcPct val="90000"/>
              </a:lnSpc>
              <a:buFont typeface="Arial" panose="020B0604020202020204" pitchFamily="34" charset="0"/>
              <a:buChar char="•"/>
            </a:pPr>
            <a:r>
              <a:rPr lang="en-US" sz="1600" b="0">
                <a:effectLst/>
              </a:rPr>
              <a:t>Les </a:t>
            </a:r>
            <a:r>
              <a:rPr lang="en-US" sz="1600" b="0" err="1">
                <a:effectLst/>
              </a:rPr>
              <a:t>déplacements </a:t>
            </a:r>
            <a:r>
              <a:rPr lang="en-US" sz="1600" b="0">
                <a:effectLst/>
              </a:rPr>
              <a:t>et les fermetures </a:t>
            </a:r>
            <a:r>
              <a:rPr lang="en-US" sz="1600" b="0" err="1">
                <a:effectLst/>
              </a:rPr>
              <a:t>d'écoles ont eu </a:t>
            </a:r>
            <a:r>
              <a:rPr lang="en-US" sz="1600" b="0">
                <a:effectLst/>
              </a:rPr>
              <a:t>lieu au milieu de l'</a:t>
            </a:r>
            <a:r>
              <a:rPr lang="en-US" sz="1600" b="0" err="1">
                <a:effectLst/>
              </a:rPr>
              <a:t>année scolaire </a:t>
            </a:r>
            <a:r>
              <a:rPr lang="en-US" sz="1600" b="0">
                <a:effectLst/>
              </a:rPr>
              <a:t>et les </a:t>
            </a:r>
            <a:r>
              <a:rPr lang="en-US" sz="1600" b="0" err="1">
                <a:effectLst/>
              </a:rPr>
              <a:t>déplacements forcés </a:t>
            </a:r>
            <a:r>
              <a:rPr lang="en-US" sz="1600" b="0">
                <a:effectLst/>
              </a:rPr>
              <a:t>avec la fermeture des écoles </a:t>
            </a:r>
            <a:r>
              <a:rPr lang="en-US" sz="1600" b="0" err="1">
                <a:effectLst/>
              </a:rPr>
              <a:t>ont </a:t>
            </a:r>
            <a:r>
              <a:rPr lang="en-US" sz="1600" b="0">
                <a:effectLst/>
              </a:rPr>
              <a:t>conduit </a:t>
            </a:r>
            <a:r>
              <a:rPr lang="en-US" sz="1600" b="0" err="1">
                <a:effectLst/>
              </a:rPr>
              <a:t>ces dernières années à </a:t>
            </a:r>
            <a:r>
              <a:rPr lang="en-US" sz="1600" b="0">
                <a:effectLst/>
              </a:rPr>
              <a:t>un abandon massif des </a:t>
            </a:r>
            <a:r>
              <a:rPr lang="en-US" sz="1600" b="0" err="1">
                <a:effectLst/>
              </a:rPr>
              <a:t>jeunes </a:t>
            </a:r>
            <a:r>
              <a:rPr lang="en-US" sz="1600" b="0">
                <a:effectLst/>
              </a:rPr>
              <a:t>filles </a:t>
            </a:r>
          </a:p>
          <a:p>
            <a:pPr marL="114300" lvl="0">
              <a:lnSpc>
                <a:spcPct val="90000"/>
              </a:lnSpc>
            </a:pPr>
            <a:endParaRPr lang="en-US" sz="1600" b="0">
              <a:effectLst/>
            </a:endParaRPr>
          </a:p>
          <a:p>
            <a:pPr marL="342900" lvl="0" indent="-228600">
              <a:lnSpc>
                <a:spcPct val="90000"/>
              </a:lnSpc>
              <a:buFont typeface="Arial" panose="020B0604020202020204" pitchFamily="34" charset="0"/>
              <a:buChar char="•"/>
            </a:pPr>
            <a:r>
              <a:rPr lang="en-US" sz="1600" b="0">
                <a:effectLst/>
              </a:rPr>
              <a:t>Les </a:t>
            </a:r>
            <a:r>
              <a:rPr lang="en-US" sz="1600" b="0" err="1">
                <a:effectLst/>
              </a:rPr>
              <a:t>effets immédiats </a:t>
            </a:r>
            <a:r>
              <a:rPr lang="en-US" sz="1600" b="0">
                <a:effectLst/>
              </a:rPr>
              <a:t>des </a:t>
            </a:r>
            <a:r>
              <a:rPr lang="en-US" sz="1600" b="0" err="1">
                <a:effectLst/>
              </a:rPr>
              <a:t>conflits armés observés sont l'afflux </a:t>
            </a:r>
            <a:r>
              <a:rPr lang="en-US" sz="1600" b="0">
                <a:effectLst/>
              </a:rPr>
              <a:t>massif de </a:t>
            </a:r>
            <a:r>
              <a:rPr lang="en-US" sz="1600" b="0" err="1">
                <a:effectLst/>
              </a:rPr>
              <a:t>déplacés </a:t>
            </a:r>
            <a:r>
              <a:rPr lang="en-US" sz="1600" b="0">
                <a:effectLst/>
              </a:rPr>
              <a:t>internes et la fermeture d'</a:t>
            </a:r>
            <a:r>
              <a:rPr lang="en-US" sz="1600" b="0" err="1">
                <a:effectLst/>
              </a:rPr>
              <a:t>écoles </a:t>
            </a:r>
            <a:r>
              <a:rPr lang="en-US" sz="1600" b="0">
                <a:effectLst/>
              </a:rPr>
              <a:t>dans le </a:t>
            </a:r>
            <a:r>
              <a:rPr lang="en-US" sz="1600" b="0" err="1">
                <a:effectLst/>
              </a:rPr>
              <a:t>département</a:t>
            </a:r>
            <a:endParaRPr lang="en-US" sz="1600" b="0">
              <a:effectLst/>
            </a:endParaRPr>
          </a:p>
          <a:p>
            <a:pPr marL="114300" lvl="0">
              <a:lnSpc>
                <a:spcPct val="90000"/>
              </a:lnSpc>
            </a:pPr>
            <a:endParaRPr lang="en-US" sz="1600" b="0">
              <a:effectLst/>
            </a:endParaRPr>
          </a:p>
          <a:p>
            <a:pPr marL="342900" lvl="0" indent="-228600">
              <a:lnSpc>
                <a:spcPct val="90000"/>
              </a:lnSpc>
              <a:buFont typeface="Arial" panose="020B0604020202020204" pitchFamily="34" charset="0"/>
              <a:buChar char="•"/>
            </a:pPr>
            <a:r>
              <a:rPr lang="en-US" sz="1600" b="0">
                <a:effectLst/>
              </a:rPr>
              <a:t>Les </a:t>
            </a:r>
            <a:r>
              <a:rPr lang="en-US" sz="1600" b="0" err="1">
                <a:effectLst/>
              </a:rPr>
              <a:t>différentes stratégies visant à permettre </a:t>
            </a:r>
            <a:r>
              <a:rPr lang="en-US" sz="1600" b="0">
                <a:effectLst/>
              </a:rPr>
              <a:t>aux enfants de </a:t>
            </a:r>
            <a:r>
              <a:rPr lang="en-US" sz="1600" b="0" err="1">
                <a:effectLst/>
              </a:rPr>
              <a:t>poursuivre leurs </a:t>
            </a:r>
            <a:r>
              <a:rPr lang="en-US" sz="1600" b="0">
                <a:effectLst/>
              </a:rPr>
              <a:t>études - </a:t>
            </a:r>
            <a:r>
              <a:rPr lang="en-US" sz="1600" b="0" err="1">
                <a:effectLst/>
              </a:rPr>
              <a:t>à </a:t>
            </a:r>
            <a:r>
              <a:rPr lang="en-US" sz="1600" b="0">
                <a:effectLst/>
              </a:rPr>
              <a:t>savoir la </a:t>
            </a:r>
            <a:r>
              <a:rPr lang="en-US" sz="1600" b="0" err="1">
                <a:effectLst/>
              </a:rPr>
              <a:t>stratégie de famille </a:t>
            </a:r>
            <a:r>
              <a:rPr lang="en-US" sz="1600" b="0">
                <a:effectLst/>
              </a:rPr>
              <a:t>d'accueil et de </a:t>
            </a:r>
            <a:r>
              <a:rPr lang="en-US" sz="1600" b="0" err="1">
                <a:effectLst/>
              </a:rPr>
              <a:t>regroupement </a:t>
            </a:r>
            <a:r>
              <a:rPr lang="en-US" sz="1600" b="0">
                <a:effectLst/>
              </a:rPr>
              <a:t>familial - dans le </a:t>
            </a:r>
            <a:r>
              <a:rPr lang="en-US" sz="1600" b="0" err="1">
                <a:effectLst/>
              </a:rPr>
              <a:t>contexte </a:t>
            </a:r>
            <a:r>
              <a:rPr lang="en-US" sz="1600" b="0">
                <a:effectLst/>
              </a:rPr>
              <a:t>du </a:t>
            </a:r>
            <a:r>
              <a:rPr lang="en-US" sz="1600" b="0" err="1">
                <a:effectLst/>
              </a:rPr>
              <a:t>déplacement </a:t>
            </a:r>
            <a:r>
              <a:rPr lang="en-US" sz="1600" b="0">
                <a:effectLst/>
              </a:rPr>
              <a:t>ne </a:t>
            </a:r>
            <a:r>
              <a:rPr lang="en-US" sz="1600" b="0" err="1">
                <a:effectLst/>
              </a:rPr>
              <a:t>sont </a:t>
            </a:r>
            <a:r>
              <a:rPr lang="en-US" sz="1600" b="0">
                <a:effectLst/>
              </a:rPr>
              <a:t>pas </a:t>
            </a:r>
            <a:r>
              <a:rPr lang="en-US" sz="1600" b="0" err="1">
                <a:effectLst/>
              </a:rPr>
              <a:t>toujours perçues comme appropriées ou sûres </a:t>
            </a:r>
            <a:r>
              <a:rPr lang="en-US" sz="1600" b="0">
                <a:effectLst/>
              </a:rPr>
              <a:t>pour les filles </a:t>
            </a:r>
            <a:r>
              <a:rPr lang="en-US" sz="1600" b="0" err="1">
                <a:effectLst/>
              </a:rPr>
              <a:t>selon les </a:t>
            </a:r>
            <a:r>
              <a:rPr lang="en-US" sz="1600" b="0">
                <a:effectLst/>
              </a:rPr>
              <a:t>parents.</a:t>
            </a:r>
          </a:p>
          <a:p>
            <a:pPr marL="114300" lvl="0">
              <a:lnSpc>
                <a:spcPct val="90000"/>
              </a:lnSpc>
            </a:pPr>
            <a:endParaRPr lang="en-US" sz="1600" b="0">
              <a:effectLst/>
            </a:endParaRPr>
          </a:p>
          <a:p>
            <a:pPr marL="342900" indent="-228600">
              <a:lnSpc>
                <a:spcPct val="90000"/>
              </a:lnSpc>
              <a:buFont typeface="Arial" panose="020B0604020202020204" pitchFamily="34" charset="0"/>
              <a:buChar char="•"/>
            </a:pPr>
            <a:r>
              <a:rPr lang="en-US" sz="1600" b="0">
                <a:effectLst/>
              </a:rPr>
              <a:t>Violence des </a:t>
            </a:r>
            <a:r>
              <a:rPr lang="en-US" sz="1600" b="0" err="1">
                <a:effectLst/>
              </a:rPr>
              <a:t>conflits </a:t>
            </a:r>
            <a:r>
              <a:rPr lang="en-US" sz="1600" b="0">
                <a:effectLst/>
              </a:rPr>
              <a:t>: La </a:t>
            </a:r>
            <a:r>
              <a:rPr lang="en-US" sz="1600" b="0" err="1">
                <a:effectLst/>
              </a:rPr>
              <a:t>gravité </a:t>
            </a:r>
            <a:r>
              <a:rPr lang="en-US" sz="1600" b="0">
                <a:effectLst/>
              </a:rPr>
              <a:t>du </a:t>
            </a:r>
            <a:r>
              <a:rPr lang="en-US" sz="1600" b="0" err="1">
                <a:effectLst/>
              </a:rPr>
              <a:t>traumatisme psychologique résultant </a:t>
            </a:r>
            <a:r>
              <a:rPr lang="en-US" sz="1600" b="0">
                <a:effectLst/>
              </a:rPr>
              <a:t>du </a:t>
            </a:r>
            <a:r>
              <a:rPr lang="en-US" sz="1600" b="0" err="1">
                <a:effectLst/>
              </a:rPr>
              <a:t>conflit </a:t>
            </a:r>
            <a:r>
              <a:rPr lang="en-US" sz="1600" b="0">
                <a:effectLst/>
              </a:rPr>
              <a:t>et </a:t>
            </a:r>
            <a:r>
              <a:rPr lang="en-US" sz="1600" b="0" err="1">
                <a:effectLst/>
              </a:rPr>
              <a:t>amplifié </a:t>
            </a:r>
            <a:r>
              <a:rPr lang="en-US" sz="1600" b="0">
                <a:effectLst/>
              </a:rPr>
              <a:t>par les </a:t>
            </a:r>
            <a:r>
              <a:rPr lang="en-US" sz="1600" b="0" err="1">
                <a:effectLst/>
              </a:rPr>
              <a:t>déplacements forcés </a:t>
            </a:r>
            <a:r>
              <a:rPr lang="en-US" sz="1600" b="0">
                <a:effectLst/>
              </a:rPr>
              <a:t>et le </a:t>
            </a:r>
            <a:r>
              <a:rPr lang="en-US" sz="1600" b="0" err="1">
                <a:effectLst/>
              </a:rPr>
              <a:t>degré extrême de </a:t>
            </a:r>
            <a:r>
              <a:rPr lang="en-US" sz="1600" b="0">
                <a:effectLst/>
              </a:rPr>
              <a:t>privation qui </a:t>
            </a:r>
            <a:r>
              <a:rPr lang="en-US" sz="1600" b="0" err="1">
                <a:effectLst/>
              </a:rPr>
              <a:t>s'ensuit</a:t>
            </a:r>
            <a:r>
              <a:rPr lang="en-US" sz="1600" b="0">
                <a:effectLst/>
              </a:rPr>
              <a:t>.</a:t>
            </a:r>
          </a:p>
          <a:p>
            <a:pPr marL="342900" indent="-228600">
              <a:lnSpc>
                <a:spcPct val="90000"/>
              </a:lnSpc>
              <a:buFont typeface="Arial" panose="020B0604020202020204" pitchFamily="34" charset="0"/>
              <a:buChar char="•"/>
            </a:pPr>
            <a:r>
              <a:rPr lang="en-US" sz="1600" b="0" err="1">
                <a:effectLst/>
              </a:rPr>
              <a:t> L'absence de </a:t>
            </a:r>
            <a:r>
              <a:rPr lang="en-US" sz="1600" b="0">
                <a:effectLst/>
              </a:rPr>
              <a:t>programme de </a:t>
            </a:r>
            <a:r>
              <a:rPr lang="en-US" sz="1600" b="0" err="1">
                <a:effectLst/>
              </a:rPr>
              <a:t>suivi psychologique </a:t>
            </a:r>
            <a:r>
              <a:rPr lang="en-US" sz="1600" b="0">
                <a:effectLst/>
              </a:rPr>
              <a:t>pour les filles </a:t>
            </a:r>
            <a:r>
              <a:rPr lang="en-US" sz="1600" b="0" err="1">
                <a:effectLst/>
              </a:rPr>
              <a:t>déplacées ou de </a:t>
            </a:r>
            <a:r>
              <a:rPr lang="en-US" sz="1600" b="0">
                <a:effectLst/>
              </a:rPr>
              <a:t>formation pour les </a:t>
            </a:r>
            <a:r>
              <a:rPr lang="en-US" sz="1600" b="0" err="1">
                <a:effectLst/>
              </a:rPr>
              <a:t>enseignants </a:t>
            </a:r>
            <a:r>
              <a:rPr lang="en-US" sz="1600" b="0">
                <a:effectLst/>
              </a:rPr>
              <a:t>pour appréhender les </a:t>
            </a:r>
            <a:r>
              <a:rPr lang="en-US" sz="1600" b="0" err="1">
                <a:effectLst/>
              </a:rPr>
              <a:t>traumatismes psychologiques </a:t>
            </a:r>
            <a:r>
              <a:rPr lang="en-US" sz="1600" b="0"/>
              <a:t>ne </a:t>
            </a:r>
            <a:r>
              <a:rPr lang="en-US" sz="1600" b="0" err="1">
                <a:effectLst/>
              </a:rPr>
              <a:t>permet </a:t>
            </a:r>
            <a:r>
              <a:rPr lang="en-US" sz="1600" b="0">
                <a:effectLst/>
              </a:rPr>
              <a:t>pas de </a:t>
            </a:r>
            <a:r>
              <a:rPr lang="en-US" sz="1600" b="0" err="1">
                <a:effectLst/>
              </a:rPr>
              <a:t>fournir </a:t>
            </a:r>
            <a:r>
              <a:rPr lang="en-US" sz="1600" b="0">
                <a:effectLst/>
              </a:rPr>
              <a:t>un </a:t>
            </a:r>
            <a:r>
              <a:rPr lang="en-US" sz="1600" b="0" err="1">
                <a:effectLst/>
              </a:rPr>
              <a:t>soutien adéquat </a:t>
            </a:r>
            <a:r>
              <a:rPr lang="en-US" sz="1600" b="0">
                <a:effectLst/>
              </a:rPr>
              <a:t>aux filles </a:t>
            </a:r>
            <a:r>
              <a:rPr lang="en-US" sz="1600" b="0" err="1">
                <a:effectLst/>
              </a:rPr>
              <a:t>lorsqu'elles retournent à l'école</a:t>
            </a:r>
            <a:r>
              <a:rPr lang="en-US" sz="1600" b="0">
                <a:effectLst/>
              </a:rPr>
              <a:t>. </a:t>
            </a:r>
          </a:p>
          <a:p>
            <a:pPr marL="342900" lvl="0" indent="-228600">
              <a:lnSpc>
                <a:spcPct val="90000"/>
              </a:lnSpc>
              <a:buFont typeface="Arial" panose="020B0604020202020204" pitchFamily="34" charset="0"/>
              <a:buChar char="•"/>
            </a:pPr>
            <a:endParaRPr lang="en-US" sz="1600" b="0">
              <a:effectLst/>
            </a:endParaRPr>
          </a:p>
        </p:txBody>
      </p:sp>
      <p:sp>
        <p:nvSpPr>
          <p:cNvPr id="5" name="Content Placeholder 5">
            <a:extLst>
              <a:ext uri="{FF2B5EF4-FFF2-40B4-BE49-F238E27FC236}">
                <a16:creationId xmlns:a16="http://schemas.microsoft.com/office/drawing/2014/main" id="{AF4DF47C-D4ED-6A67-E03D-A0A6C356E1F2}"/>
              </a:ext>
            </a:extLst>
          </p:cNvPr>
          <p:cNvSpPr txBox="1">
            <a:spLocks/>
          </p:cNvSpPr>
          <p:nvPr/>
        </p:nvSpPr>
        <p:spPr>
          <a:xfrm>
            <a:off x="1093100" y="2438691"/>
            <a:ext cx="6957799" cy="41612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FR" sz="1800" b="0" i="0" u="none" strike="noStrike" kern="1200" cap="none" spc="0" normalizeH="0" baseline="0" noProof="0">
              <a:ln>
                <a:noFill/>
              </a:ln>
              <a:solidFill>
                <a:srgbClr val="304048"/>
              </a:solidFill>
              <a:effectLst/>
              <a:uLnTx/>
              <a:uFillTx/>
              <a:latin typeface="Adelle Rg"/>
              <a:ea typeface="+mn-ea"/>
              <a:cs typeface="+mn-cs"/>
            </a:endParaRPr>
          </a:p>
        </p:txBody>
      </p:sp>
      <p:sp>
        <p:nvSpPr>
          <p:cNvPr id="2" name="TextBox 1">
            <a:extLst>
              <a:ext uri="{FF2B5EF4-FFF2-40B4-BE49-F238E27FC236}">
                <a16:creationId xmlns:a16="http://schemas.microsoft.com/office/drawing/2014/main" id="{647C85E9-DA71-E454-23F7-E596A4947DA9}"/>
              </a:ext>
            </a:extLst>
          </p:cNvPr>
          <p:cNvSpPr txBox="1"/>
          <p:nvPr/>
        </p:nvSpPr>
        <p:spPr>
          <a:xfrm>
            <a:off x="3072023" y="275929"/>
            <a:ext cx="5641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304048"/>
                </a:solidFill>
                <a:effectLst/>
                <a:uLnTx/>
                <a:uFillTx/>
                <a:latin typeface="Adelle Rg"/>
                <a:ea typeface="+mn-ea"/>
                <a:cs typeface="+mn-cs"/>
              </a:rPr>
              <a:t>Déplacements</a:t>
            </a:r>
            <a:r>
              <a:rPr kumimoji="0" lang="en-US" sz="1800" b="0" i="0" u="none" strike="noStrike" kern="1200" cap="none" spc="0" normalizeH="0" baseline="0" noProof="0">
                <a:ln>
                  <a:noFill/>
                </a:ln>
                <a:solidFill>
                  <a:srgbClr val="304048"/>
                </a:solidFill>
                <a:effectLst/>
                <a:uLnTx/>
                <a:uFillTx/>
                <a:latin typeface="Adelle Rg"/>
                <a:ea typeface="+mn-ea"/>
                <a:cs typeface="+mn-cs"/>
              </a:rPr>
              <a:t>, fermeture d</a:t>
            </a:r>
            <a:r>
              <a:rPr kumimoji="0" lang="en-US" sz="1800" b="0" i="0" u="none" strike="noStrike" kern="1200" cap="none" spc="0" normalizeH="0" baseline="0" noProof="0" err="1">
                <a:ln>
                  <a:noFill/>
                </a:ln>
                <a:solidFill>
                  <a:srgbClr val="304048"/>
                </a:solidFill>
                <a:effectLst/>
                <a:uLnTx/>
                <a:uFillTx/>
                <a:latin typeface="Adelle Rg"/>
                <a:ea typeface="+mn-ea"/>
                <a:cs typeface="+mn-cs"/>
              </a:rPr>
              <a:t>'écoles </a:t>
            </a:r>
            <a:r>
              <a:rPr kumimoji="0" lang="en-US" sz="1800" b="0" i="0" u="none" strike="noStrike" kern="1200" cap="none" spc="0" normalizeH="0" baseline="0" noProof="0">
                <a:ln>
                  <a:noFill/>
                </a:ln>
                <a:solidFill>
                  <a:srgbClr val="304048"/>
                </a:solidFill>
                <a:effectLst/>
                <a:uLnTx/>
                <a:uFillTx/>
                <a:latin typeface="Adelle Rg"/>
                <a:ea typeface="+mn-ea"/>
                <a:cs typeface="+mn-cs"/>
              </a:rPr>
              <a:t>et </a:t>
            </a:r>
            <a:r>
              <a:rPr kumimoji="0" lang="en-US" sz="1800" b="0" i="0" u="none" strike="noStrike" kern="1200" cap="none" spc="0" normalizeH="0" baseline="0" noProof="0" err="1">
                <a:ln>
                  <a:noFill/>
                </a:ln>
                <a:solidFill>
                  <a:srgbClr val="304048"/>
                </a:solidFill>
                <a:effectLst/>
                <a:uLnTx/>
                <a:uFillTx/>
                <a:latin typeface="Adelle Rg"/>
                <a:ea typeface="+mn-ea"/>
                <a:cs typeface="+mn-cs"/>
              </a:rPr>
              <a:t>éducation </a:t>
            </a:r>
            <a:r>
              <a:rPr kumimoji="0" lang="en-US" sz="1800" b="0" i="0" u="none" strike="noStrike" kern="1200" cap="none" spc="0" normalizeH="0" baseline="0" noProof="0">
                <a:ln>
                  <a:noFill/>
                </a:ln>
                <a:solidFill>
                  <a:srgbClr val="304048"/>
                </a:solidFill>
                <a:effectLst/>
                <a:uLnTx/>
                <a:uFillTx/>
                <a:latin typeface="Adelle Rg"/>
                <a:ea typeface="+mn-ea"/>
                <a:cs typeface="+mn-cs"/>
              </a:rPr>
              <a:t>des filles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304048"/>
              </a:solidFill>
              <a:effectLst/>
              <a:uLnTx/>
              <a:uFillTx/>
              <a:latin typeface="Adelle Rg"/>
              <a:ea typeface="+mn-ea"/>
              <a:cs typeface="+mn-cs"/>
            </a:endParaRPr>
          </a:p>
        </p:txBody>
      </p:sp>
    </p:spTree>
    <p:extLst>
      <p:ext uri="{BB962C8B-B14F-4D97-AF65-F5344CB8AC3E}">
        <p14:creationId xmlns:p14="http://schemas.microsoft.com/office/powerpoint/2010/main" val="3687506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9F5"/>
              </a:solidFill>
              <a:effectLst/>
              <a:uLnTx/>
              <a:uFillTx/>
              <a:latin typeface="Adelle Rg"/>
              <a:ea typeface="+mn-ea"/>
              <a:cs typeface="+mn-cs"/>
            </a:endParaRPr>
          </a:p>
        </p:txBody>
      </p:sp>
      <p:sp useBgFill="1">
        <p:nvSpPr>
          <p:cNvPr id="11" name="Freeform: Shape 10">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5026F0-09F1-7EB4-F314-C2664954BA54}"/>
              </a:ext>
            </a:extLst>
          </p:cNvPr>
          <p:cNvSpPr>
            <a:spLocks noGrp="1"/>
          </p:cNvSpPr>
          <p:nvPr>
            <p:ph type="title"/>
          </p:nvPr>
        </p:nvSpPr>
        <p:spPr>
          <a:xfrm>
            <a:off x="466344" y="1161288"/>
            <a:ext cx="2702052" cy="4526280"/>
          </a:xfrm>
        </p:spPr>
        <p:txBody>
          <a:bodyPr vert="horz" lIns="91440" tIns="45720" rIns="91440" bIns="45720" rtlCol="0" anchor="ctr">
            <a:noAutofit/>
          </a:bodyPr>
          <a:lstStyle/>
          <a:p>
            <a:pPr algn="l">
              <a:lnSpc>
                <a:spcPct val="90000"/>
              </a:lnSpc>
            </a:pPr>
            <a:br>
              <a:rPr lang="en-US" sz="2400" b="1" kern="1200">
                <a:solidFill>
                  <a:schemeClr val="tx1"/>
                </a:solidFill>
                <a:effectLst/>
                <a:latin typeface="+mj-lt"/>
                <a:ea typeface="+mj-ea"/>
                <a:cs typeface="+mj-cs"/>
              </a:rPr>
            </a:br>
            <a:br>
              <a:rPr lang="en-US" sz="2400" b="1" kern="1200">
                <a:solidFill>
                  <a:schemeClr val="tx1"/>
                </a:solidFill>
                <a:effectLst/>
                <a:latin typeface="+mj-lt"/>
                <a:ea typeface="+mj-ea"/>
                <a:cs typeface="+mj-cs"/>
              </a:rPr>
            </a:br>
            <a:br>
              <a:rPr lang="en-US" sz="2400" b="1" kern="1200">
                <a:solidFill>
                  <a:schemeClr val="tx1"/>
                </a:solidFill>
                <a:effectLst/>
                <a:latin typeface="+mj-lt"/>
                <a:ea typeface="+mj-ea"/>
                <a:cs typeface="+mj-cs"/>
              </a:rPr>
            </a:br>
            <a:r>
              <a:rPr lang="en-US" sz="2400" b="1" kern="1200" err="1">
                <a:solidFill>
                  <a:schemeClr val="tx1"/>
                </a:solidFill>
                <a:effectLst/>
                <a:latin typeface="+mj-lt"/>
                <a:ea typeface="+mj-ea"/>
                <a:cs typeface="+mj-cs"/>
              </a:rPr>
              <a:t>L'insécurité exacerbe </a:t>
            </a:r>
            <a:r>
              <a:rPr lang="en-US" sz="2400" b="1" kern="1200">
                <a:solidFill>
                  <a:schemeClr val="tx1"/>
                </a:solidFill>
                <a:effectLst/>
                <a:latin typeface="+mj-lt"/>
                <a:ea typeface="+mj-ea"/>
                <a:cs typeface="+mj-cs"/>
              </a:rPr>
              <a:t>les </a:t>
            </a:r>
            <a:r>
              <a:rPr lang="en-US" sz="2400" b="1" kern="1200" err="1">
                <a:solidFill>
                  <a:schemeClr val="tx1"/>
                </a:solidFill>
                <a:effectLst/>
                <a:latin typeface="+mj-lt"/>
                <a:ea typeface="+mj-ea"/>
                <a:cs typeface="+mj-cs"/>
              </a:rPr>
              <a:t>comportements surprotecteurs envers les </a:t>
            </a:r>
            <a:r>
              <a:rPr lang="en-US" sz="2400" b="1" kern="1200">
                <a:solidFill>
                  <a:schemeClr val="tx1"/>
                </a:solidFill>
                <a:effectLst/>
                <a:latin typeface="+mj-lt"/>
                <a:ea typeface="+mj-ea"/>
                <a:cs typeface="+mj-cs"/>
              </a:rPr>
              <a:t>filles et incite les parents </a:t>
            </a:r>
            <a:r>
              <a:rPr lang="en-US" sz="2400" b="1" kern="1200" err="1">
                <a:solidFill>
                  <a:schemeClr val="tx1"/>
                </a:solidFill>
                <a:effectLst/>
                <a:latin typeface="+mj-lt"/>
                <a:ea typeface="+mj-ea"/>
                <a:cs typeface="+mj-cs"/>
              </a:rPr>
              <a:t>à être sélectifs </a:t>
            </a:r>
            <a:r>
              <a:rPr lang="en-US" sz="2400" b="1" kern="1200">
                <a:solidFill>
                  <a:schemeClr val="tx1"/>
                </a:solidFill>
                <a:effectLst/>
                <a:latin typeface="+mj-lt"/>
                <a:ea typeface="+mj-ea"/>
                <a:cs typeface="+mj-cs"/>
              </a:rPr>
              <a:t>dans les </a:t>
            </a:r>
            <a:r>
              <a:rPr lang="en-US" sz="2400" b="1" kern="1200" err="1">
                <a:solidFill>
                  <a:schemeClr val="tx1"/>
                </a:solidFill>
                <a:effectLst/>
                <a:latin typeface="+mj-lt"/>
                <a:ea typeface="+mj-ea"/>
                <a:cs typeface="+mj-cs"/>
              </a:rPr>
              <a:t>décisions concernant </a:t>
            </a:r>
            <a:r>
              <a:rPr lang="en-US" sz="2400" b="1" kern="1200">
                <a:solidFill>
                  <a:schemeClr val="tx1"/>
                </a:solidFill>
                <a:effectLst/>
                <a:latin typeface="+mj-lt"/>
                <a:ea typeface="+mj-ea"/>
                <a:cs typeface="+mj-cs"/>
              </a:rPr>
              <a:t>l'</a:t>
            </a:r>
            <a:r>
              <a:rPr lang="en-US" sz="2400" b="1" kern="1200" err="1">
                <a:solidFill>
                  <a:schemeClr val="tx1"/>
                </a:solidFill>
                <a:effectLst/>
                <a:latin typeface="+mj-lt"/>
                <a:ea typeface="+mj-ea"/>
                <a:cs typeface="+mj-cs"/>
              </a:rPr>
              <a:t>éducation </a:t>
            </a:r>
            <a:r>
              <a:rPr lang="en-US" sz="2400" b="1" kern="1200">
                <a:solidFill>
                  <a:schemeClr val="tx1"/>
                </a:solidFill>
                <a:effectLst/>
                <a:latin typeface="+mj-lt"/>
                <a:ea typeface="+mj-ea"/>
                <a:cs typeface="+mj-cs"/>
              </a:rPr>
              <a:t>des enfants</a:t>
            </a:r>
            <a:br>
              <a:rPr lang="en-US" sz="2400" b="1" kern="1200">
                <a:solidFill>
                  <a:schemeClr val="tx1"/>
                </a:solidFill>
                <a:effectLst/>
                <a:latin typeface="+mj-lt"/>
                <a:ea typeface="+mj-ea"/>
                <a:cs typeface="+mj-cs"/>
              </a:rPr>
            </a:br>
            <a:r>
              <a:rPr lang="en-US" sz="2400" kern="1200">
                <a:solidFill>
                  <a:schemeClr val="tx1"/>
                </a:solidFill>
                <a:effectLst/>
                <a:latin typeface="+mj-lt"/>
                <a:ea typeface="+mj-ea"/>
                <a:cs typeface="+mj-cs"/>
              </a:rPr>
              <a:t> </a:t>
            </a:r>
            <a:br>
              <a:rPr lang="en-US" sz="2400" kern="1200">
                <a:solidFill>
                  <a:schemeClr val="tx1"/>
                </a:solidFill>
                <a:effectLst/>
                <a:latin typeface="+mj-lt"/>
                <a:ea typeface="+mj-ea"/>
                <a:cs typeface="+mj-cs"/>
              </a:rPr>
            </a:br>
            <a:br>
              <a:rPr lang="en-US" sz="2400" kern="1200">
                <a:solidFill>
                  <a:schemeClr val="tx1"/>
                </a:solidFill>
                <a:latin typeface="+mj-lt"/>
                <a:ea typeface="+mj-ea"/>
                <a:cs typeface="+mj-cs"/>
              </a:rPr>
            </a:br>
            <a:endParaRPr lang="en-US" sz="2400" kern="1200">
              <a:solidFill>
                <a:schemeClr val="tx1"/>
              </a:solidFill>
              <a:latin typeface="+mj-lt"/>
              <a:ea typeface="+mj-ea"/>
              <a:cs typeface="+mj-cs"/>
            </a:endParaRP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D957D536-1DA0-0243-6190-6E90C5DD827B}"/>
              </a:ext>
            </a:extLst>
          </p:cNvPr>
          <p:cNvSpPr>
            <a:spLocks noGrp="1"/>
          </p:cNvSpPr>
          <p:nvPr>
            <p:ph sz="half" idx="2"/>
          </p:nvPr>
        </p:nvSpPr>
        <p:spPr>
          <a:xfrm>
            <a:off x="3419872" y="116632"/>
            <a:ext cx="5724129" cy="6741368"/>
          </a:xfrm>
        </p:spPr>
        <p:txBody>
          <a:bodyPr vert="horz" lIns="91440" tIns="45720" rIns="91440" bIns="45720" rtlCol="0" anchor="ctr">
            <a:noAutofit/>
          </a:bodyPr>
          <a:lstStyle/>
          <a:p>
            <a:pPr marL="342900" lvl="0" indent="-228600"/>
            <a:r>
              <a:rPr lang="en-US" sz="1800">
                <a:effectLst/>
              </a:rPr>
              <a:t>Absence d'</a:t>
            </a:r>
            <a:r>
              <a:rPr lang="en-US" sz="1800" err="1">
                <a:effectLst/>
              </a:rPr>
              <a:t>alternative </a:t>
            </a:r>
            <a:r>
              <a:rPr lang="en-US" sz="1800">
                <a:effectLst/>
              </a:rPr>
              <a:t>pour la </a:t>
            </a:r>
            <a:r>
              <a:rPr lang="en-US" sz="1800" err="1">
                <a:effectLst/>
              </a:rPr>
              <a:t>prise en charge </a:t>
            </a:r>
            <a:r>
              <a:rPr lang="en-US" sz="1800">
                <a:effectLst/>
              </a:rPr>
              <a:t>des filles PDI : les parents ne font pas </a:t>
            </a:r>
            <a:r>
              <a:rPr lang="en-US" sz="1800" err="1">
                <a:effectLst/>
              </a:rPr>
              <a:t>confiance </a:t>
            </a:r>
            <a:r>
              <a:rPr lang="en-US" sz="1800">
                <a:effectLst/>
              </a:rPr>
              <a:t>aux </a:t>
            </a:r>
            <a:r>
              <a:rPr lang="en-US" sz="1800" err="1">
                <a:effectLst/>
              </a:rPr>
              <a:t>familles d'</a:t>
            </a:r>
            <a:r>
              <a:rPr lang="en-US" sz="1800">
                <a:effectLst/>
              </a:rPr>
              <a:t>accueil, en particulier pendant la </a:t>
            </a:r>
            <a:r>
              <a:rPr lang="en-US" sz="1800" err="1">
                <a:effectLst/>
              </a:rPr>
              <a:t>puberté </a:t>
            </a:r>
            <a:r>
              <a:rPr lang="en-US" sz="1800">
                <a:effectLst/>
              </a:rPr>
              <a:t>des filles. </a:t>
            </a:r>
          </a:p>
          <a:p>
            <a:pPr marL="114300" lvl="0" indent="0">
              <a:buNone/>
            </a:pPr>
            <a:endParaRPr lang="en-US" sz="1800">
              <a:effectLst/>
            </a:endParaRPr>
          </a:p>
          <a:p>
            <a:pPr marL="342900" lvl="0" indent="-228600"/>
            <a:r>
              <a:rPr lang="en-US" sz="1800">
                <a:effectLst/>
              </a:rPr>
              <a:t>Perception </a:t>
            </a:r>
            <a:r>
              <a:rPr lang="en-US" sz="1800"/>
              <a:t>que la </a:t>
            </a:r>
            <a:r>
              <a:rPr lang="en-US" sz="1800">
                <a:effectLst/>
              </a:rPr>
              <a:t>fille ne doit pas </a:t>
            </a:r>
            <a:r>
              <a:rPr lang="en-US" sz="1800" err="1">
                <a:effectLst/>
              </a:rPr>
              <a:t>souffrir </a:t>
            </a:r>
            <a:r>
              <a:rPr lang="en-US" sz="1800">
                <a:effectLst/>
              </a:rPr>
              <a:t>d'</a:t>
            </a:r>
            <a:r>
              <a:rPr lang="en-US" sz="1800" err="1">
                <a:effectLst/>
              </a:rPr>
              <a:t>aucun besoin </a:t>
            </a:r>
            <a:r>
              <a:rPr lang="en-US" sz="1800">
                <a:effectLst/>
              </a:rPr>
              <a:t>matériel pour </a:t>
            </a:r>
            <a:r>
              <a:rPr lang="en-US" sz="1800" err="1">
                <a:effectLst/>
              </a:rPr>
              <a:t>qu'elle puisse </a:t>
            </a:r>
            <a:r>
              <a:rPr lang="en-US" sz="1800">
                <a:effectLst/>
              </a:rPr>
              <a:t>continuer </a:t>
            </a:r>
            <a:r>
              <a:rPr lang="en-US" sz="1800" err="1">
                <a:effectLst/>
              </a:rPr>
              <a:t>ses </a:t>
            </a:r>
            <a:r>
              <a:rPr lang="en-US" sz="1800">
                <a:effectLst/>
              </a:rPr>
              <a:t>études, </a:t>
            </a:r>
            <a:r>
              <a:rPr lang="en-US" sz="1800" err="1">
                <a:effectLst/>
              </a:rPr>
              <a:t>mais </a:t>
            </a:r>
            <a:r>
              <a:rPr lang="en-US" sz="1800">
                <a:effectLst/>
              </a:rPr>
              <a:t>en raison de la crise, la </a:t>
            </a:r>
            <a:r>
              <a:rPr lang="en-US" sz="1800" err="1">
                <a:effectLst/>
              </a:rPr>
              <a:t>plupart des </a:t>
            </a:r>
            <a:r>
              <a:rPr lang="en-US" sz="1800">
                <a:effectLst/>
              </a:rPr>
              <a:t>parents </a:t>
            </a:r>
            <a:r>
              <a:rPr lang="en-US" sz="1800" err="1">
                <a:effectLst/>
              </a:rPr>
              <a:t>n'ont </a:t>
            </a:r>
            <a:r>
              <a:rPr lang="en-US" sz="1800">
                <a:effectLst/>
              </a:rPr>
              <a:t>plus </a:t>
            </a:r>
            <a:r>
              <a:rPr lang="en-US" sz="1800" err="1">
                <a:effectLst/>
              </a:rPr>
              <a:t>d'activités génératrices </a:t>
            </a:r>
            <a:r>
              <a:rPr lang="en-US" sz="1800">
                <a:effectLst/>
              </a:rPr>
              <a:t>de </a:t>
            </a:r>
            <a:r>
              <a:rPr lang="en-US" sz="1800" err="1">
                <a:effectLst/>
              </a:rPr>
              <a:t>revenus</a:t>
            </a:r>
            <a:r>
              <a:rPr lang="en-US" sz="1800">
                <a:effectLst/>
              </a:rPr>
              <a:t>.</a:t>
            </a:r>
          </a:p>
          <a:p>
            <a:pPr marL="114300" lvl="0" indent="0">
              <a:buNone/>
            </a:pPr>
            <a:endParaRPr lang="en-US" sz="1800">
              <a:effectLst/>
            </a:endParaRPr>
          </a:p>
          <a:p>
            <a:pPr marL="342900" lvl="0" indent="-228600"/>
            <a:r>
              <a:rPr lang="en-US" sz="1800" err="1"/>
              <a:t>Renforcement de </a:t>
            </a:r>
            <a:r>
              <a:rPr lang="en-US" sz="1800"/>
              <a:t>la </a:t>
            </a:r>
            <a:r>
              <a:rPr lang="en-US" sz="1800" err="1">
                <a:effectLst/>
              </a:rPr>
              <a:t>norme sociale </a:t>
            </a:r>
            <a:r>
              <a:rPr lang="en-US" sz="1800">
                <a:effectLst/>
              </a:rPr>
              <a:t>qui </a:t>
            </a:r>
            <a:r>
              <a:rPr lang="en-US" sz="1800" err="1">
                <a:effectLst/>
              </a:rPr>
              <a:t>donne </a:t>
            </a:r>
            <a:r>
              <a:rPr lang="en-US" sz="1800">
                <a:effectLst/>
              </a:rPr>
              <a:t>la </a:t>
            </a:r>
            <a:r>
              <a:rPr lang="en-US" sz="1800" err="1">
                <a:effectLst/>
              </a:rPr>
              <a:t>priorité à l'éducation </a:t>
            </a:r>
            <a:r>
              <a:rPr lang="en-US" sz="1800">
                <a:effectLst/>
              </a:rPr>
              <a:t>des garçons par rapport </a:t>
            </a:r>
            <a:r>
              <a:rPr lang="en-US" sz="1800" err="1">
                <a:effectLst/>
              </a:rPr>
              <a:t>à l'éducation </a:t>
            </a:r>
            <a:r>
              <a:rPr lang="en-US" sz="1800">
                <a:effectLst/>
              </a:rPr>
              <a:t>des filles </a:t>
            </a:r>
            <a:r>
              <a:rPr lang="en-US" sz="1800" err="1">
                <a:effectLst/>
              </a:rPr>
              <a:t>en contexte de </a:t>
            </a:r>
            <a:r>
              <a:rPr lang="en-US" sz="1800">
                <a:effectLst/>
              </a:rPr>
              <a:t>crise.  Dans un </a:t>
            </a:r>
            <a:r>
              <a:rPr lang="en-US" sz="1800" err="1">
                <a:effectLst/>
              </a:rPr>
              <a:t>contexte de </a:t>
            </a:r>
            <a:r>
              <a:rPr lang="en-US" sz="1800">
                <a:effectLst/>
              </a:rPr>
              <a:t>fermeture des écoles, de saturation des </a:t>
            </a:r>
            <a:r>
              <a:rPr lang="en-US" sz="1800" err="1">
                <a:effectLst/>
              </a:rPr>
              <a:t>capacités scolaires </a:t>
            </a:r>
            <a:r>
              <a:rPr lang="en-US" sz="1800">
                <a:effectLst/>
              </a:rPr>
              <a:t>et de manque de </a:t>
            </a:r>
            <a:r>
              <a:rPr lang="en-US" sz="1800" err="1">
                <a:effectLst/>
              </a:rPr>
              <a:t>moyens </a:t>
            </a:r>
            <a:r>
              <a:rPr lang="en-US" sz="1800">
                <a:effectLst/>
              </a:rPr>
              <a:t>financiers, les </a:t>
            </a:r>
            <a:r>
              <a:rPr lang="en-US" sz="1800" err="1">
                <a:effectLst/>
              </a:rPr>
              <a:t>jeunes </a:t>
            </a:r>
            <a:r>
              <a:rPr lang="en-US" sz="1800">
                <a:effectLst/>
              </a:rPr>
              <a:t>filles </a:t>
            </a:r>
            <a:r>
              <a:rPr lang="en-US" sz="1800" err="1">
                <a:effectLst/>
              </a:rPr>
              <a:t>sont </a:t>
            </a:r>
            <a:r>
              <a:rPr lang="en-US" sz="1800">
                <a:effectLst/>
              </a:rPr>
              <a:t>les premières </a:t>
            </a:r>
            <a:r>
              <a:rPr lang="en-US" sz="1800" err="1">
                <a:effectLst/>
              </a:rPr>
              <a:t>à abandonner </a:t>
            </a:r>
            <a:r>
              <a:rPr lang="en-US" sz="1800">
                <a:effectLst/>
              </a:rPr>
              <a:t>l'</a:t>
            </a:r>
            <a:r>
              <a:rPr lang="en-US" sz="1800" err="1">
                <a:effectLst/>
              </a:rPr>
              <a:t>école</a:t>
            </a:r>
            <a:r>
              <a:rPr lang="en-US" sz="1800">
                <a:effectLst/>
              </a:rPr>
              <a:t>. </a:t>
            </a:r>
            <a:r>
              <a:rPr lang="en-US" sz="1800" err="1">
                <a:effectLst/>
              </a:rPr>
              <a:t>D'autre part</a:t>
            </a:r>
            <a:r>
              <a:rPr lang="en-US" sz="1800">
                <a:effectLst/>
              </a:rPr>
              <a:t>, les parents </a:t>
            </a:r>
            <a:r>
              <a:rPr lang="en-US" sz="1800" err="1">
                <a:effectLst/>
              </a:rPr>
              <a:t>ont </a:t>
            </a:r>
            <a:r>
              <a:rPr lang="en-US" sz="1800">
                <a:effectLst/>
              </a:rPr>
              <a:t>tendance à </a:t>
            </a:r>
            <a:r>
              <a:rPr lang="en-US" sz="1800" err="1">
                <a:effectLst/>
              </a:rPr>
              <a:t>croire </a:t>
            </a:r>
            <a:r>
              <a:rPr lang="en-US" sz="1800">
                <a:effectLst/>
              </a:rPr>
              <a:t>que les garçons </a:t>
            </a:r>
            <a:r>
              <a:rPr lang="en-US" sz="1800" err="1">
                <a:effectLst/>
              </a:rPr>
              <a:t>peuvent </a:t>
            </a:r>
            <a:r>
              <a:rPr lang="en-US" sz="1800">
                <a:effectLst/>
              </a:rPr>
              <a:t>se </a:t>
            </a:r>
            <a:r>
              <a:rPr lang="en-US" sz="1800" err="1">
                <a:effectLst/>
              </a:rPr>
              <a:t>débrouiller </a:t>
            </a:r>
            <a:r>
              <a:rPr lang="en-US" sz="1800">
                <a:effectLst/>
              </a:rPr>
              <a:t>et </a:t>
            </a:r>
            <a:r>
              <a:rPr lang="en-US" sz="1800" err="1">
                <a:effectLst/>
              </a:rPr>
              <a:t>survivre même s'</a:t>
            </a:r>
            <a:r>
              <a:rPr lang="en-US" sz="1800" err="1"/>
              <a:t>ils sont </a:t>
            </a:r>
            <a:r>
              <a:rPr lang="en-US" sz="1800">
                <a:effectLst/>
              </a:rPr>
              <a:t>loin de </a:t>
            </a:r>
            <a:r>
              <a:rPr lang="en-US" sz="1800" err="1">
                <a:effectLst/>
              </a:rPr>
              <a:t>leurs </a:t>
            </a:r>
            <a:r>
              <a:rPr lang="en-US" sz="1800">
                <a:effectLst/>
              </a:rPr>
              <a:t>parents. </a:t>
            </a:r>
          </a:p>
        </p:txBody>
      </p:sp>
    </p:spTree>
    <p:extLst>
      <p:ext uri="{BB962C8B-B14F-4D97-AF65-F5344CB8AC3E}">
        <p14:creationId xmlns:p14="http://schemas.microsoft.com/office/powerpoint/2010/main" val="1992858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9F5"/>
              </a:solidFill>
              <a:effectLst/>
              <a:uLnTx/>
              <a:uFillTx/>
              <a:latin typeface="Adelle Rg"/>
              <a:ea typeface="+mn-ea"/>
              <a:cs typeface="+mn-cs"/>
            </a:endParaRPr>
          </a:p>
        </p:txBody>
      </p:sp>
      <p:sp>
        <p:nvSpPr>
          <p:cNvPr id="2" name="Title 1">
            <a:extLst>
              <a:ext uri="{FF2B5EF4-FFF2-40B4-BE49-F238E27FC236}">
                <a16:creationId xmlns:a16="http://schemas.microsoft.com/office/drawing/2014/main" id="{F8F9AFC1-1FF7-8B98-414A-6FF7F0F35C4D}"/>
              </a:ext>
            </a:extLst>
          </p:cNvPr>
          <p:cNvSpPr>
            <a:spLocks noGrp="1"/>
          </p:cNvSpPr>
          <p:nvPr>
            <p:ph type="title"/>
          </p:nvPr>
        </p:nvSpPr>
        <p:spPr>
          <a:xfrm>
            <a:off x="628650" y="365125"/>
            <a:ext cx="7886700" cy="1325563"/>
          </a:xfrm>
        </p:spPr>
        <p:txBody>
          <a:bodyPr vert="horz" lIns="91440" tIns="45720" rIns="91440" bIns="45720" rtlCol="0" anchor="ctr">
            <a:noAutofit/>
          </a:bodyPr>
          <a:lstStyle/>
          <a:p>
            <a:pPr algn="l">
              <a:lnSpc>
                <a:spcPct val="90000"/>
              </a:lnSpc>
            </a:pPr>
            <a:r>
              <a:rPr lang="en-US" sz="2400" b="1" kern="1200">
                <a:solidFill>
                  <a:schemeClr val="tx1"/>
                </a:solidFill>
                <a:effectLst/>
                <a:latin typeface="+mj-lt"/>
                <a:ea typeface="+mj-ea"/>
                <a:cs typeface="+mj-cs"/>
              </a:rPr>
              <a:t> </a:t>
            </a:r>
            <a:br>
              <a:rPr lang="en-US" sz="2400" b="1" kern="1200">
                <a:solidFill>
                  <a:schemeClr val="tx1"/>
                </a:solidFill>
                <a:effectLst/>
                <a:latin typeface="+mj-lt"/>
                <a:ea typeface="+mj-ea"/>
                <a:cs typeface="+mj-cs"/>
              </a:rPr>
            </a:br>
            <a:r>
              <a:rPr lang="en-US" sz="2400" b="1" kern="1200">
                <a:solidFill>
                  <a:schemeClr val="tx1"/>
                </a:solidFill>
                <a:effectLst/>
                <a:latin typeface="+mj-lt"/>
                <a:ea typeface="+mj-ea"/>
                <a:cs typeface="+mj-cs"/>
              </a:rPr>
              <a:t>Pratiques </a:t>
            </a:r>
            <a:r>
              <a:rPr lang="en-US" sz="2400" b="1" kern="1200" err="1">
                <a:solidFill>
                  <a:schemeClr val="tx1"/>
                </a:solidFill>
                <a:effectLst/>
                <a:latin typeface="+mj-lt"/>
                <a:ea typeface="+mj-ea"/>
                <a:cs typeface="+mj-cs"/>
              </a:rPr>
              <a:t>prometteuses </a:t>
            </a:r>
            <a:r>
              <a:rPr lang="en-US" sz="2400" b="1" kern="1200">
                <a:solidFill>
                  <a:schemeClr val="tx1"/>
                </a:solidFill>
                <a:effectLst/>
                <a:latin typeface="+mj-lt"/>
                <a:ea typeface="+mj-ea"/>
                <a:cs typeface="+mj-cs"/>
              </a:rPr>
              <a:t>et lacunes dans les </a:t>
            </a:r>
            <a:r>
              <a:rPr lang="en-US" sz="2400" b="1" kern="1200" err="1">
                <a:solidFill>
                  <a:schemeClr val="tx1"/>
                </a:solidFill>
                <a:effectLst/>
                <a:latin typeface="+mj-lt"/>
                <a:ea typeface="+mj-ea"/>
                <a:cs typeface="+mj-cs"/>
              </a:rPr>
              <a:t>réponses </a:t>
            </a:r>
            <a:r>
              <a:rPr lang="en-US" sz="2400" b="1" kern="1200">
                <a:solidFill>
                  <a:schemeClr val="tx1"/>
                </a:solidFill>
                <a:effectLst/>
                <a:latin typeface="+mj-lt"/>
                <a:ea typeface="+mj-ea"/>
                <a:cs typeface="+mj-cs"/>
              </a:rPr>
              <a:t>des </a:t>
            </a:r>
            <a:r>
              <a:rPr lang="en-US" sz="2400" b="1" kern="1200" err="1">
                <a:solidFill>
                  <a:schemeClr val="tx1"/>
                </a:solidFill>
                <a:effectLst/>
                <a:latin typeface="+mj-lt"/>
                <a:ea typeface="+mj-ea"/>
                <a:cs typeface="+mj-cs"/>
              </a:rPr>
              <a:t>gouvernements à </a:t>
            </a:r>
            <a:r>
              <a:rPr lang="en-US" sz="2400" b="1" kern="1200">
                <a:solidFill>
                  <a:schemeClr val="tx1"/>
                </a:solidFill>
                <a:effectLst/>
                <a:latin typeface="+mj-lt"/>
                <a:ea typeface="+mj-ea"/>
                <a:cs typeface="+mj-cs"/>
              </a:rPr>
              <a:t>la crise de </a:t>
            </a:r>
            <a:r>
              <a:rPr lang="en-US" sz="2400" b="1" kern="1200" err="1">
                <a:solidFill>
                  <a:schemeClr val="tx1"/>
                </a:solidFill>
                <a:effectLst/>
                <a:latin typeface="+mj-lt"/>
                <a:ea typeface="+mj-ea"/>
                <a:cs typeface="+mj-cs"/>
              </a:rPr>
              <a:t>l'éducation </a:t>
            </a:r>
            <a:r>
              <a:rPr lang="en-US" sz="2400" b="1" kern="1200">
                <a:solidFill>
                  <a:schemeClr val="tx1"/>
                </a:solidFill>
                <a:effectLst/>
                <a:latin typeface="+mj-lt"/>
                <a:ea typeface="+mj-ea"/>
                <a:cs typeface="+mj-cs"/>
              </a:rPr>
              <a:t>pour les PDI et impact sur les perspectives d'</a:t>
            </a:r>
            <a:r>
              <a:rPr lang="en-US" sz="2400" b="1" kern="1200" err="1">
                <a:solidFill>
                  <a:schemeClr val="tx1"/>
                </a:solidFill>
                <a:effectLst/>
                <a:latin typeface="+mj-lt"/>
                <a:ea typeface="+mj-ea"/>
                <a:cs typeface="+mj-cs"/>
              </a:rPr>
              <a:t>éducation </a:t>
            </a:r>
            <a:r>
              <a:rPr lang="en-US" sz="2400" b="1" kern="1200">
                <a:solidFill>
                  <a:schemeClr val="tx1"/>
                </a:solidFill>
                <a:effectLst/>
                <a:latin typeface="+mj-lt"/>
                <a:ea typeface="+mj-ea"/>
                <a:cs typeface="+mj-cs"/>
              </a:rPr>
              <a:t>des filles</a:t>
            </a:r>
            <a:br>
              <a:rPr lang="en-US" sz="2400" b="1" kern="1200">
                <a:solidFill>
                  <a:schemeClr val="tx1"/>
                </a:solidFill>
                <a:effectLst/>
                <a:latin typeface="+mj-lt"/>
                <a:ea typeface="+mj-ea"/>
                <a:cs typeface="+mj-cs"/>
              </a:rPr>
            </a:br>
            <a:endParaRPr lang="en-US" sz="2400" kern="1200">
              <a:solidFill>
                <a:schemeClr val="tx1"/>
              </a:solidFill>
              <a:latin typeface="+mj-lt"/>
              <a:ea typeface="+mj-ea"/>
              <a:cs typeface="+mj-cs"/>
            </a:endParaRPr>
          </a:p>
        </p:txBody>
      </p:sp>
      <p:sp>
        <p:nvSpPr>
          <p:cNvPr id="4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9F5"/>
              </a:solidFill>
              <a:effectLst/>
              <a:uLnTx/>
              <a:uFillTx/>
              <a:latin typeface="Adelle Rg"/>
              <a:ea typeface="+mn-ea"/>
              <a:cs typeface="+mn-cs"/>
            </a:endParaRPr>
          </a:p>
        </p:txBody>
      </p:sp>
      <p:sp>
        <p:nvSpPr>
          <p:cNvPr id="4" name="Content Placeholder 3">
            <a:extLst>
              <a:ext uri="{FF2B5EF4-FFF2-40B4-BE49-F238E27FC236}">
                <a16:creationId xmlns:a16="http://schemas.microsoft.com/office/drawing/2014/main" id="{585F04D7-D894-3DC9-C3A9-A4EC4E946C10}"/>
              </a:ext>
            </a:extLst>
          </p:cNvPr>
          <p:cNvSpPr>
            <a:spLocks noGrp="1"/>
          </p:cNvSpPr>
          <p:nvPr>
            <p:ph sz="half" idx="2"/>
          </p:nvPr>
        </p:nvSpPr>
        <p:spPr>
          <a:xfrm>
            <a:off x="0" y="1715633"/>
            <a:ext cx="9141714" cy="5149024"/>
          </a:xfrm>
        </p:spPr>
        <p:txBody>
          <a:bodyPr vert="horz" lIns="91440" tIns="45720" rIns="91440" bIns="45720" rtlCol="0">
            <a:noAutofit/>
          </a:bodyPr>
          <a:lstStyle/>
          <a:p>
            <a:pPr marL="457200">
              <a:lnSpc>
                <a:spcPct val="90000"/>
              </a:lnSpc>
            </a:pPr>
            <a:r>
              <a:rPr lang="en-US" sz="1800">
                <a:effectLst/>
              </a:rPr>
              <a:t>Les </a:t>
            </a:r>
            <a:r>
              <a:rPr lang="en-US" sz="1800" err="1">
                <a:effectLst/>
              </a:rPr>
              <a:t>bonnes </a:t>
            </a:r>
            <a:r>
              <a:rPr lang="en-US" sz="1800">
                <a:effectLst/>
              </a:rPr>
              <a:t>pratiques des </a:t>
            </a:r>
            <a:r>
              <a:rPr lang="en-US" sz="1800" err="1">
                <a:effectLst/>
              </a:rPr>
              <a:t>gouvernements telles que </a:t>
            </a:r>
            <a:r>
              <a:rPr lang="en-US" sz="1800">
                <a:effectLst/>
              </a:rPr>
              <a:t>la </a:t>
            </a:r>
            <a:r>
              <a:rPr lang="en-US" sz="1800" err="1">
                <a:effectLst/>
              </a:rPr>
              <a:t>création </a:t>
            </a:r>
            <a:r>
              <a:rPr lang="en-US" sz="1800">
                <a:effectLst/>
              </a:rPr>
              <a:t>de </a:t>
            </a:r>
            <a:r>
              <a:rPr lang="en-US" sz="1800" i="1" err="1">
                <a:effectLst/>
              </a:rPr>
              <a:t>centres </a:t>
            </a:r>
            <a:r>
              <a:rPr lang="en-US" sz="1800" i="1">
                <a:effectLst/>
              </a:rPr>
              <a:t>de </a:t>
            </a:r>
            <a:r>
              <a:rPr lang="en-US" sz="1800" i="1" err="1">
                <a:effectLst/>
              </a:rPr>
              <a:t>regroupement scolaires </a:t>
            </a:r>
            <a:r>
              <a:rPr lang="en-US" sz="1800">
                <a:effectLst/>
              </a:rPr>
              <a:t>et plus tard </a:t>
            </a:r>
            <a:r>
              <a:rPr lang="en-US" sz="1800" i="1" err="1">
                <a:effectLst/>
              </a:rPr>
              <a:t>d'écoles </a:t>
            </a:r>
            <a:r>
              <a:rPr lang="en-US" sz="1800" i="1">
                <a:effectLst/>
              </a:rPr>
              <a:t>d'accueil </a:t>
            </a:r>
            <a:r>
              <a:rPr lang="en-US" sz="1800">
                <a:effectLst/>
              </a:rPr>
              <a:t>au Niger</a:t>
            </a:r>
            <a:r>
              <a:rPr lang="en-US" sz="1800"/>
              <a:t>, les </a:t>
            </a:r>
            <a:r>
              <a:rPr lang="en-US" sz="1800" err="1"/>
              <a:t>taux de scolarisation ont augmenté</a:t>
            </a:r>
            <a:r>
              <a:rPr lang="en-US" sz="1800"/>
              <a:t>. </a:t>
            </a:r>
            <a:r>
              <a:rPr lang="en-US" sz="1800" err="1">
                <a:effectLst/>
              </a:rPr>
              <a:t>Ils ont toutefois chuté faute </a:t>
            </a:r>
            <a:r>
              <a:rPr lang="en-US" sz="1800">
                <a:effectLst/>
              </a:rPr>
              <a:t>d</a:t>
            </a:r>
            <a:r>
              <a:rPr lang="en-US" sz="1800" err="1">
                <a:effectLst/>
              </a:rPr>
              <a:t>'accompagnement holistique </a:t>
            </a:r>
            <a:r>
              <a:rPr lang="en-US" sz="1800">
                <a:effectLst/>
              </a:rPr>
              <a:t>(ex : </a:t>
            </a:r>
            <a:r>
              <a:rPr lang="en-US" sz="1800" err="1">
                <a:effectLst/>
              </a:rPr>
              <a:t>prise en charge </a:t>
            </a:r>
            <a:r>
              <a:rPr lang="en-US" sz="1800">
                <a:effectLst/>
              </a:rPr>
              <a:t>des frais </a:t>
            </a:r>
            <a:r>
              <a:rPr lang="en-US" sz="1800" err="1">
                <a:effectLst/>
              </a:rPr>
              <a:t>collatéraux </a:t>
            </a:r>
            <a:r>
              <a:rPr lang="en-US" sz="1800">
                <a:effectLst/>
              </a:rPr>
              <a:t>- alimentation </a:t>
            </a:r>
            <a:r>
              <a:rPr lang="en-US" sz="1800" err="1">
                <a:effectLst/>
              </a:rPr>
              <a:t>ou fourniture scolaire</a:t>
            </a:r>
            <a:r>
              <a:rPr lang="en-US" sz="1800">
                <a:effectLst/>
              </a:rPr>
              <a:t>).</a:t>
            </a:r>
          </a:p>
          <a:p>
            <a:pPr marL="342900" lvl="0" indent="-228600">
              <a:lnSpc>
                <a:spcPct val="90000"/>
              </a:lnSpc>
            </a:pPr>
            <a:r>
              <a:rPr lang="en-US" sz="1800">
                <a:effectLst/>
              </a:rPr>
              <a:t>Les filles </a:t>
            </a:r>
            <a:r>
              <a:rPr lang="en-US" sz="1800" err="1">
                <a:effectLst/>
              </a:rPr>
              <a:t>déplacées </a:t>
            </a:r>
            <a:r>
              <a:rPr lang="en-US" sz="1800">
                <a:effectLst/>
              </a:rPr>
              <a:t>et </a:t>
            </a:r>
            <a:r>
              <a:rPr lang="en-US" sz="1800" err="1">
                <a:effectLst/>
              </a:rPr>
              <a:t>réinscrites à l'école sont confrontées à d'importants problèmes </a:t>
            </a:r>
            <a:r>
              <a:rPr lang="en-US" sz="1800">
                <a:effectLst/>
              </a:rPr>
              <a:t>de </a:t>
            </a:r>
            <a:r>
              <a:rPr lang="en-US" sz="1800" err="1">
                <a:effectLst/>
              </a:rPr>
              <a:t>baisse </a:t>
            </a:r>
            <a:r>
              <a:rPr lang="en-US" sz="1800">
                <a:effectLst/>
              </a:rPr>
              <a:t>des </a:t>
            </a:r>
            <a:r>
              <a:rPr lang="en-US" sz="1800" err="1">
                <a:effectLst/>
              </a:rPr>
              <a:t>résultats scolaires</a:t>
            </a:r>
            <a:endParaRPr lang="en-US" sz="1800"/>
          </a:p>
          <a:p>
            <a:pPr marL="342900" lvl="0" indent="-228600">
              <a:lnSpc>
                <a:spcPct val="90000"/>
              </a:lnSpc>
            </a:pPr>
            <a:r>
              <a:rPr lang="en-US" sz="1800" err="1">
                <a:effectLst/>
              </a:rPr>
              <a:t>L'aide matérielle reste insuffisante</a:t>
            </a:r>
            <a:r>
              <a:rPr lang="en-US" sz="1800">
                <a:effectLst/>
              </a:rPr>
              <a:t>, mal </a:t>
            </a:r>
            <a:r>
              <a:rPr lang="en-US" sz="1800" err="1">
                <a:effectLst/>
              </a:rPr>
              <a:t>distribuée </a:t>
            </a:r>
            <a:r>
              <a:rPr lang="en-US" sz="1800">
                <a:effectLst/>
              </a:rPr>
              <a:t>et </a:t>
            </a:r>
            <a:r>
              <a:rPr lang="en-US" sz="1800" err="1">
                <a:effectLst/>
              </a:rPr>
              <a:t>limitée </a:t>
            </a:r>
            <a:r>
              <a:rPr lang="en-US" sz="1800">
                <a:effectLst/>
              </a:rPr>
              <a:t>aux écoles </a:t>
            </a:r>
            <a:r>
              <a:rPr lang="en-US" sz="1800" err="1">
                <a:effectLst/>
              </a:rPr>
              <a:t>primaires</a:t>
            </a:r>
            <a:r>
              <a:rPr lang="en-US" sz="1800">
                <a:effectLst/>
              </a:rPr>
              <a:t>. </a:t>
            </a:r>
          </a:p>
          <a:p>
            <a:pPr marL="342900" lvl="0" indent="-228600">
              <a:lnSpc>
                <a:spcPct val="90000"/>
              </a:lnSpc>
              <a:spcAft>
                <a:spcPts val="800"/>
              </a:spcAft>
            </a:pPr>
            <a:r>
              <a:rPr lang="en-US" sz="1800">
                <a:effectLst/>
              </a:rPr>
              <a:t>Au Burkina, le fait que </a:t>
            </a:r>
            <a:r>
              <a:rPr lang="en-US" sz="1800" err="1">
                <a:effectLst/>
              </a:rPr>
              <a:t>gouvernment </a:t>
            </a:r>
            <a:r>
              <a:rPr lang="en-US" sz="1800">
                <a:effectLst/>
              </a:rPr>
              <a:t>ne </a:t>
            </a:r>
            <a:r>
              <a:rPr lang="en-US" sz="1800" err="1">
                <a:effectLst/>
              </a:rPr>
              <a:t>prenne </a:t>
            </a:r>
            <a:r>
              <a:rPr lang="en-US" sz="1800">
                <a:effectLst/>
              </a:rPr>
              <a:t>pas </a:t>
            </a:r>
            <a:r>
              <a:rPr lang="en-US" sz="1800" err="1">
                <a:effectLst/>
              </a:rPr>
              <a:t>en considération </a:t>
            </a:r>
            <a:r>
              <a:rPr lang="en-US" sz="1800">
                <a:effectLst/>
              </a:rPr>
              <a:t>les sites non </a:t>
            </a:r>
            <a:r>
              <a:rPr lang="en-US" sz="1800" err="1">
                <a:effectLst/>
              </a:rPr>
              <a:t>officiels </a:t>
            </a:r>
            <a:r>
              <a:rPr lang="en-US" sz="1800">
                <a:effectLst/>
              </a:rPr>
              <a:t>d'accueil des </a:t>
            </a:r>
            <a:r>
              <a:rPr lang="en-US" sz="1800" err="1">
                <a:effectLst/>
              </a:rPr>
              <a:t>personnes déplacées </a:t>
            </a:r>
            <a:r>
              <a:rPr lang="en-US" sz="1800">
                <a:effectLst/>
              </a:rPr>
              <a:t>a un impact très </a:t>
            </a:r>
            <a:r>
              <a:rPr lang="en-US" sz="1800" err="1">
                <a:effectLst/>
              </a:rPr>
              <a:t>négatif </a:t>
            </a:r>
            <a:r>
              <a:rPr lang="en-US" sz="1800">
                <a:effectLst/>
              </a:rPr>
              <a:t>sur la </a:t>
            </a:r>
            <a:r>
              <a:rPr lang="en-US" sz="1800" err="1">
                <a:effectLst/>
              </a:rPr>
              <a:t>capacité </a:t>
            </a:r>
            <a:r>
              <a:rPr lang="en-US" sz="1800">
                <a:effectLst/>
              </a:rPr>
              <a:t>des filles </a:t>
            </a:r>
            <a:r>
              <a:rPr lang="en-US" sz="1800" err="1">
                <a:effectLst/>
              </a:rPr>
              <a:t>à poursuivre leurs </a:t>
            </a:r>
            <a:r>
              <a:rPr lang="en-US" sz="1800">
                <a:effectLst/>
              </a:rPr>
              <a:t>études.</a:t>
            </a:r>
          </a:p>
          <a:p>
            <a:pPr marL="742950" lvl="1" indent="-228600">
              <a:lnSpc>
                <a:spcPct val="90000"/>
              </a:lnSpc>
              <a:spcAft>
                <a:spcPts val="800"/>
              </a:spcAft>
              <a:buFont typeface="Arial" panose="020B0604020202020204" pitchFamily="34" charset="0"/>
              <a:buChar char="•"/>
            </a:pPr>
            <a:r>
              <a:rPr lang="en-US" sz="1800" err="1">
                <a:effectLst/>
              </a:rPr>
              <a:t>Soutien limité </a:t>
            </a:r>
            <a:r>
              <a:rPr lang="en-US" sz="1800">
                <a:effectLst/>
              </a:rPr>
              <a:t>de l'</a:t>
            </a:r>
            <a:r>
              <a:rPr lang="en-US" sz="1800" err="1">
                <a:effectLst/>
              </a:rPr>
              <a:t>État </a:t>
            </a:r>
            <a:r>
              <a:rPr lang="en-US" sz="1800">
                <a:effectLst/>
              </a:rPr>
              <a:t>et non application de la politique </a:t>
            </a:r>
            <a:r>
              <a:rPr lang="en-US" sz="1800" err="1">
                <a:effectLst/>
              </a:rPr>
              <a:t>éducative d'urgence </a:t>
            </a:r>
            <a:r>
              <a:rPr lang="en-US" sz="1800">
                <a:effectLst/>
              </a:rPr>
              <a:t>: la </a:t>
            </a:r>
            <a:r>
              <a:rPr lang="en-US" sz="1800" err="1">
                <a:effectLst/>
              </a:rPr>
              <a:t>plupart des </a:t>
            </a:r>
            <a:r>
              <a:rPr lang="en-US" sz="1800">
                <a:effectLst/>
              </a:rPr>
              <a:t>actions du </a:t>
            </a:r>
            <a:r>
              <a:rPr lang="en-US" sz="1800" err="1">
                <a:effectLst/>
              </a:rPr>
              <a:t>gouvernement </a:t>
            </a:r>
            <a:r>
              <a:rPr lang="en-US" sz="1800">
                <a:effectLst/>
              </a:rPr>
              <a:t>se </a:t>
            </a:r>
            <a:r>
              <a:rPr lang="en-US" sz="1800" err="1">
                <a:effectLst/>
              </a:rPr>
              <a:t>limitent </a:t>
            </a:r>
            <a:r>
              <a:rPr lang="en-US" sz="1800">
                <a:effectLst/>
              </a:rPr>
              <a:t>aux dons de </a:t>
            </a:r>
            <a:r>
              <a:rPr lang="en-US" sz="1800" err="1">
                <a:effectLst/>
              </a:rPr>
              <a:t>nourriture</a:t>
            </a:r>
            <a:r>
              <a:rPr lang="en-US" sz="1800">
                <a:effectLst/>
              </a:rPr>
              <a:t>. Les subventions </a:t>
            </a:r>
            <a:r>
              <a:rPr lang="en-US" sz="1800" err="1">
                <a:effectLst/>
              </a:rPr>
              <a:t>scolaires sont </a:t>
            </a:r>
            <a:r>
              <a:rPr lang="en-US" sz="1800" err="1"/>
              <a:t>limitées/rares </a:t>
            </a:r>
            <a:r>
              <a:rPr lang="en-US" sz="1800">
                <a:effectLst/>
              </a:rPr>
              <a:t>dans la </a:t>
            </a:r>
            <a:r>
              <a:rPr lang="en-US" sz="1800" err="1">
                <a:effectLst/>
              </a:rPr>
              <a:t>plupart des </a:t>
            </a:r>
            <a:r>
              <a:rPr lang="en-US" sz="1800">
                <a:effectLst/>
              </a:rPr>
              <a:t>sites d'accueil </a:t>
            </a:r>
            <a:r>
              <a:rPr lang="en-US" sz="1800" err="1">
                <a:effectLst/>
              </a:rPr>
              <a:t>officiels </a:t>
            </a:r>
            <a:r>
              <a:rPr lang="en-US" sz="1800"/>
              <a:t>et </a:t>
            </a:r>
            <a:r>
              <a:rPr lang="en-US" sz="1800" err="1"/>
              <a:t>quasi-inexistantes </a:t>
            </a:r>
            <a:r>
              <a:rPr lang="en-US" sz="1800"/>
              <a:t>dans les sites </a:t>
            </a:r>
            <a:r>
              <a:rPr lang="en-US" sz="1800">
                <a:effectLst/>
              </a:rPr>
              <a:t>non </a:t>
            </a:r>
            <a:r>
              <a:rPr lang="en-US" sz="1800" err="1">
                <a:effectLst/>
              </a:rPr>
              <a:t>officiels </a:t>
            </a:r>
            <a:r>
              <a:rPr lang="en-US" sz="1800">
                <a:effectLst/>
              </a:rPr>
              <a:t>de PDI. </a:t>
            </a:r>
          </a:p>
          <a:p>
            <a:pPr marL="342900" lvl="0" indent="-228600">
              <a:lnSpc>
                <a:spcPct val="90000"/>
              </a:lnSpc>
              <a:spcAft>
                <a:spcPts val="800"/>
              </a:spcAft>
            </a:pPr>
            <a:r>
              <a:rPr lang="en-US" sz="1800">
                <a:effectLst/>
              </a:rPr>
              <a:t>La </a:t>
            </a:r>
            <a:r>
              <a:rPr lang="en-US" sz="1800" err="1">
                <a:effectLst/>
              </a:rPr>
              <a:t>réflexion </a:t>
            </a:r>
            <a:r>
              <a:rPr lang="en-US" sz="1800">
                <a:effectLst/>
              </a:rPr>
              <a:t>sur la </a:t>
            </a:r>
            <a:r>
              <a:rPr lang="en-US" sz="1800" err="1">
                <a:effectLst/>
              </a:rPr>
              <a:t>durabilité </a:t>
            </a:r>
            <a:r>
              <a:rPr lang="en-US" sz="1800">
                <a:effectLst/>
              </a:rPr>
              <a:t>du </a:t>
            </a:r>
            <a:r>
              <a:rPr lang="en-US" sz="1800" err="1">
                <a:effectLst/>
              </a:rPr>
              <a:t>financement </a:t>
            </a:r>
            <a:r>
              <a:rPr lang="en-US" sz="1800">
                <a:effectLst/>
              </a:rPr>
              <a:t>d</a:t>
            </a:r>
            <a:r>
              <a:rPr lang="en-US" sz="1800" err="1">
                <a:effectLst/>
              </a:rPr>
              <a:t>'urgence </a:t>
            </a:r>
            <a:r>
              <a:rPr lang="en-US" sz="1800">
                <a:effectLst/>
              </a:rPr>
              <a:t>de </a:t>
            </a:r>
            <a:r>
              <a:rPr lang="en-US" sz="1800" err="1">
                <a:effectLst/>
              </a:rPr>
              <a:t>l'éducation est en </a:t>
            </a:r>
            <a:r>
              <a:rPr lang="en-US" sz="1800">
                <a:effectLst/>
              </a:rPr>
              <a:t>jeu, car la majeure </a:t>
            </a:r>
            <a:r>
              <a:rPr lang="en-US" sz="1800" err="1">
                <a:effectLst/>
              </a:rPr>
              <a:t>partie </a:t>
            </a:r>
            <a:r>
              <a:rPr lang="en-US" sz="1800">
                <a:effectLst/>
              </a:rPr>
              <a:t>du </a:t>
            </a:r>
            <a:r>
              <a:rPr lang="en-US" sz="1800" err="1">
                <a:effectLst/>
              </a:rPr>
              <a:t>soutien est fournie </a:t>
            </a:r>
            <a:r>
              <a:rPr lang="en-US" sz="1800">
                <a:effectLst/>
              </a:rPr>
              <a:t>par des ONG et des </a:t>
            </a:r>
            <a:r>
              <a:rPr lang="en-US" sz="1800" err="1">
                <a:effectLst/>
              </a:rPr>
              <a:t>organisations </a:t>
            </a:r>
            <a:r>
              <a:rPr lang="en-US" sz="1800">
                <a:effectLst/>
              </a:rPr>
              <a:t>caritatives </a:t>
            </a:r>
          </a:p>
          <a:p>
            <a:pPr indent="-228600">
              <a:lnSpc>
                <a:spcPct val="90000"/>
              </a:lnSpc>
            </a:pPr>
            <a:endParaRPr lang="en-US" sz="1800"/>
          </a:p>
        </p:txBody>
      </p:sp>
    </p:spTree>
    <p:extLst>
      <p:ext uri="{BB962C8B-B14F-4D97-AF65-F5344CB8AC3E}">
        <p14:creationId xmlns:p14="http://schemas.microsoft.com/office/powerpoint/2010/main" val="1494960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9F5"/>
              </a:solidFill>
              <a:effectLst/>
              <a:uLnTx/>
              <a:uFillTx/>
              <a:latin typeface="Adelle Rg"/>
              <a:ea typeface="+mn-ea"/>
              <a:cs typeface="+mn-cs"/>
            </a:endParaRPr>
          </a:p>
        </p:txBody>
      </p:sp>
      <p:sp>
        <p:nvSpPr>
          <p:cNvPr id="2" name="Title 1">
            <a:extLst>
              <a:ext uri="{FF2B5EF4-FFF2-40B4-BE49-F238E27FC236}">
                <a16:creationId xmlns:a16="http://schemas.microsoft.com/office/drawing/2014/main" id="{36E25408-D226-AD84-6DF1-0C92F81F1AF9}"/>
              </a:ext>
            </a:extLst>
          </p:cNvPr>
          <p:cNvSpPr>
            <a:spLocks noGrp="1"/>
          </p:cNvSpPr>
          <p:nvPr>
            <p:ph type="title"/>
          </p:nvPr>
        </p:nvSpPr>
        <p:spPr>
          <a:xfrm>
            <a:off x="630936" y="548640"/>
            <a:ext cx="2700645" cy="5431536"/>
          </a:xfrm>
        </p:spPr>
        <p:txBody>
          <a:bodyPr vert="horz" lIns="91440" tIns="45720" rIns="91440" bIns="45720" rtlCol="0" anchor="ctr">
            <a:normAutofit/>
          </a:bodyPr>
          <a:lstStyle/>
          <a:p>
            <a:pPr algn="l">
              <a:lnSpc>
                <a:spcPct val="90000"/>
              </a:lnSpc>
            </a:pPr>
            <a:r>
              <a:rPr lang="en-US" sz="2900" b="1" kern="1200">
                <a:solidFill>
                  <a:schemeClr val="accent6">
                    <a:lumMod val="10000"/>
                  </a:schemeClr>
                </a:solidFill>
                <a:latin typeface="+mj-lt"/>
                <a:ea typeface="+mj-ea"/>
                <a:cs typeface="+mj-cs"/>
              </a:rPr>
              <a:t>Sur l'</a:t>
            </a:r>
            <a:r>
              <a:rPr lang="en-US" sz="2900" b="1" kern="1200" err="1">
                <a:solidFill>
                  <a:schemeClr val="accent6">
                    <a:lumMod val="10000"/>
                  </a:schemeClr>
                </a:solidFill>
                <a:latin typeface="+mj-lt"/>
                <a:ea typeface="+mj-ea"/>
                <a:cs typeface="+mj-cs"/>
              </a:rPr>
              <a:t>expérience </a:t>
            </a:r>
            <a:r>
              <a:rPr lang="en-US" sz="2900" b="1" kern="1200">
                <a:solidFill>
                  <a:schemeClr val="accent6">
                    <a:lumMod val="10000"/>
                  </a:schemeClr>
                </a:solidFill>
                <a:latin typeface="+mj-lt"/>
                <a:ea typeface="+mj-ea"/>
                <a:cs typeface="+mj-cs"/>
              </a:rPr>
              <a:t>des filles </a:t>
            </a:r>
            <a:r>
              <a:rPr lang="en-US" sz="2900" b="1" kern="1200" err="1">
                <a:solidFill>
                  <a:schemeClr val="accent6">
                    <a:lumMod val="10000"/>
                  </a:schemeClr>
                </a:solidFill>
                <a:latin typeface="+mj-lt"/>
                <a:ea typeface="+mj-ea"/>
                <a:cs typeface="+mj-cs"/>
              </a:rPr>
              <a:t>déplacées à l'intérieur de leur </a:t>
            </a:r>
            <a:r>
              <a:rPr lang="en-US" sz="2900" b="1" kern="1200">
                <a:solidFill>
                  <a:schemeClr val="accent6">
                    <a:lumMod val="10000"/>
                  </a:schemeClr>
                </a:solidFill>
                <a:latin typeface="+mj-lt"/>
                <a:ea typeface="+mj-ea"/>
                <a:cs typeface="+mj-cs"/>
              </a:rPr>
              <a:t>propre pays qui se </a:t>
            </a:r>
            <a:r>
              <a:rPr lang="en-US" sz="2900" b="1" kern="1200" err="1">
                <a:solidFill>
                  <a:schemeClr val="accent6">
                    <a:lumMod val="10000"/>
                  </a:schemeClr>
                </a:solidFill>
                <a:latin typeface="+mj-lt"/>
                <a:ea typeface="+mj-ea"/>
                <a:cs typeface="+mj-cs"/>
              </a:rPr>
              <a:t>réinscrivent à l'école </a:t>
            </a:r>
            <a:r>
              <a:rPr lang="en-US" sz="2900" b="1" kern="1200">
                <a:solidFill>
                  <a:schemeClr val="accent6">
                    <a:lumMod val="10000"/>
                  </a:schemeClr>
                </a:solidFill>
                <a:latin typeface="+mj-lt"/>
                <a:ea typeface="+mj-ea"/>
                <a:cs typeface="+mj-cs"/>
              </a:rPr>
              <a:t>et des filles non </a:t>
            </a:r>
            <a:r>
              <a:rPr lang="en-US" sz="2900" b="1" kern="1200" err="1">
                <a:solidFill>
                  <a:schemeClr val="accent6">
                    <a:lumMod val="10000"/>
                  </a:schemeClr>
                </a:solidFill>
                <a:latin typeface="+mj-lt"/>
                <a:ea typeface="+mj-ea"/>
                <a:cs typeface="+mj-cs"/>
              </a:rPr>
              <a:t>scolarisées</a:t>
            </a:r>
            <a:br>
              <a:rPr lang="en-US" sz="2900" b="1" kern="1200">
                <a:solidFill>
                  <a:schemeClr val="accent6">
                    <a:lumMod val="10000"/>
                  </a:schemeClr>
                </a:solidFill>
                <a:latin typeface="+mj-lt"/>
                <a:ea typeface="+mj-ea"/>
                <a:cs typeface="+mj-cs"/>
              </a:rPr>
            </a:br>
            <a:endParaRPr lang="en-US" sz="2900" b="1" kern="1200">
              <a:solidFill>
                <a:schemeClr val="accent6">
                  <a:lumMod val="10000"/>
                </a:schemeClr>
              </a:solidFill>
              <a:latin typeface="+mj-lt"/>
              <a:ea typeface="+mj-ea"/>
              <a:cs typeface="+mj-cs"/>
            </a:endParaRP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9F5"/>
              </a:solidFill>
              <a:effectLst/>
              <a:uLnTx/>
              <a:uFillTx/>
              <a:latin typeface="Adelle Rg"/>
              <a:ea typeface="+mn-ea"/>
              <a:cs typeface="+mn-cs"/>
            </a:endParaRPr>
          </a:p>
        </p:txBody>
      </p:sp>
      <p:sp>
        <p:nvSpPr>
          <p:cNvPr id="4" name="Content Placeholder 3">
            <a:extLst>
              <a:ext uri="{FF2B5EF4-FFF2-40B4-BE49-F238E27FC236}">
                <a16:creationId xmlns:a16="http://schemas.microsoft.com/office/drawing/2014/main" id="{D5B69381-9493-C352-AC83-2BA65E37D710}"/>
              </a:ext>
            </a:extLst>
          </p:cNvPr>
          <p:cNvSpPr>
            <a:spLocks noGrp="1"/>
          </p:cNvSpPr>
          <p:nvPr>
            <p:ph sz="half" idx="2"/>
          </p:nvPr>
        </p:nvSpPr>
        <p:spPr>
          <a:xfrm>
            <a:off x="3718519" y="0"/>
            <a:ext cx="5425482" cy="6857999"/>
          </a:xfrm>
        </p:spPr>
        <p:txBody>
          <a:bodyPr vert="horz" lIns="91440" tIns="45720" rIns="91440" bIns="45720" rtlCol="0" anchor="ctr">
            <a:normAutofit lnSpcReduction="10000"/>
          </a:bodyPr>
          <a:lstStyle/>
          <a:p>
            <a:pPr marL="0" indent="-228600">
              <a:lnSpc>
                <a:spcPct val="90000"/>
              </a:lnSpc>
            </a:pPr>
            <a:endParaRPr lang="en-US" sz="2000">
              <a:effectLst/>
            </a:endParaRPr>
          </a:p>
          <a:p>
            <a:pPr marL="342900" lvl="0" indent="-228600">
              <a:lnSpc>
                <a:spcPct val="90000"/>
              </a:lnSpc>
            </a:pPr>
            <a:r>
              <a:rPr lang="en-US" sz="2000">
                <a:effectLst/>
              </a:rPr>
              <a:t>Les </a:t>
            </a:r>
            <a:r>
              <a:rPr lang="en-US" sz="2000" err="1">
                <a:effectLst/>
              </a:rPr>
              <a:t>traumatismes psychologiques</a:t>
            </a:r>
            <a:r>
              <a:rPr lang="en-US" sz="2000">
                <a:effectLst/>
              </a:rPr>
              <a:t>, le sentiment d'</a:t>
            </a:r>
            <a:r>
              <a:rPr lang="en-US" sz="2000" err="1">
                <a:effectLst/>
              </a:rPr>
              <a:t>insécurité </a:t>
            </a:r>
            <a:r>
              <a:rPr lang="en-US" sz="2000">
                <a:effectLst/>
              </a:rPr>
              <a:t>et de liberté </a:t>
            </a:r>
            <a:r>
              <a:rPr lang="en-US" sz="2000" err="1">
                <a:effectLst/>
              </a:rPr>
              <a:t>restreinte</a:t>
            </a:r>
            <a:r>
              <a:rPr lang="en-US" sz="2000">
                <a:effectLst/>
              </a:rPr>
              <a:t>, la </a:t>
            </a:r>
            <a:r>
              <a:rPr lang="en-US" sz="2000" err="1">
                <a:effectLst/>
              </a:rPr>
              <a:t>séparation </a:t>
            </a:r>
            <a:r>
              <a:rPr lang="en-US" sz="2000">
                <a:effectLst/>
              </a:rPr>
              <a:t>des </a:t>
            </a:r>
            <a:r>
              <a:rPr lang="en-US" sz="2000" err="1">
                <a:effectLst/>
              </a:rPr>
              <a:t>familles </a:t>
            </a:r>
            <a:r>
              <a:rPr lang="en-US" sz="2000">
                <a:effectLst/>
              </a:rPr>
              <a:t>et les </a:t>
            </a:r>
            <a:r>
              <a:rPr lang="en-US" sz="2000" err="1">
                <a:effectLst/>
              </a:rPr>
              <a:t>préoccupations </a:t>
            </a:r>
            <a:r>
              <a:rPr lang="en-US" sz="2000">
                <a:effectLst/>
              </a:rPr>
              <a:t>de ne pas </a:t>
            </a:r>
            <a:r>
              <a:rPr lang="en-US" sz="2000" err="1">
                <a:effectLst/>
              </a:rPr>
              <a:t>pouvoir satisfaire </a:t>
            </a:r>
            <a:r>
              <a:rPr lang="en-US" sz="2000">
                <a:effectLst/>
              </a:rPr>
              <a:t>les </a:t>
            </a:r>
            <a:r>
              <a:rPr lang="en-US" sz="2000" err="1">
                <a:effectLst/>
              </a:rPr>
              <a:t>besoins fondamentaux entraînent souvent </a:t>
            </a:r>
            <a:r>
              <a:rPr lang="en-US" sz="2000">
                <a:effectLst/>
              </a:rPr>
              <a:t>un manque de concentration et de motivation pour les filles </a:t>
            </a:r>
            <a:r>
              <a:rPr lang="en-US" sz="2000" err="1">
                <a:effectLst/>
              </a:rPr>
              <a:t>retournées à l'école</a:t>
            </a:r>
            <a:r>
              <a:rPr lang="en-US" sz="2000">
                <a:effectLst/>
              </a:rPr>
              <a:t>. </a:t>
            </a:r>
          </a:p>
          <a:p>
            <a:pPr marL="342900" lvl="0" indent="-228600">
              <a:lnSpc>
                <a:spcPct val="90000"/>
              </a:lnSpc>
            </a:pPr>
            <a:r>
              <a:rPr lang="en-US" sz="2000">
                <a:effectLst/>
              </a:rPr>
              <a:t>Frustration </a:t>
            </a:r>
            <a:r>
              <a:rPr lang="en-US" sz="2000" err="1">
                <a:effectLst/>
              </a:rPr>
              <a:t>autour de </a:t>
            </a:r>
            <a:r>
              <a:rPr lang="en-US" sz="2000">
                <a:effectLst/>
              </a:rPr>
              <a:t>la privation qui a conduit </a:t>
            </a:r>
            <a:r>
              <a:rPr lang="en-US" sz="2000" err="1">
                <a:effectLst/>
              </a:rPr>
              <a:t>certaines </a:t>
            </a:r>
            <a:r>
              <a:rPr lang="en-US" sz="2000">
                <a:effectLst/>
              </a:rPr>
              <a:t>filles </a:t>
            </a:r>
            <a:r>
              <a:rPr lang="en-US" sz="2000" err="1">
                <a:effectLst/>
              </a:rPr>
              <a:t>déplacées à </a:t>
            </a:r>
            <a:r>
              <a:rPr lang="en-US" sz="2000">
                <a:effectLst/>
              </a:rPr>
              <a:t>adopter </a:t>
            </a:r>
            <a:r>
              <a:rPr lang="en-US" sz="2000" err="1">
                <a:effectLst/>
              </a:rPr>
              <a:t>d'autres stratégies </a:t>
            </a:r>
            <a:r>
              <a:rPr lang="en-US" sz="2000">
                <a:effectLst/>
              </a:rPr>
              <a:t>pour </a:t>
            </a:r>
            <a:r>
              <a:rPr lang="en-US" sz="2000" err="1">
                <a:effectLst/>
              </a:rPr>
              <a:t>accéder </a:t>
            </a:r>
            <a:r>
              <a:rPr lang="en-US" sz="2000">
                <a:effectLst/>
              </a:rPr>
              <a:t>aux </a:t>
            </a:r>
            <a:r>
              <a:rPr lang="en-US" sz="2000" err="1">
                <a:effectLst/>
              </a:rPr>
              <a:t>ressources financières </a:t>
            </a:r>
            <a:r>
              <a:rPr lang="en-US" sz="2000">
                <a:effectLst/>
              </a:rPr>
              <a:t>au </a:t>
            </a:r>
            <a:r>
              <a:rPr lang="en-US" sz="2000" err="1">
                <a:effectLst/>
              </a:rPr>
              <a:t>détriment </a:t>
            </a:r>
            <a:r>
              <a:rPr lang="en-US" sz="2000">
                <a:effectLst/>
              </a:rPr>
              <a:t>de </a:t>
            </a:r>
            <a:r>
              <a:rPr lang="en-US" sz="2000" err="1">
                <a:effectLst/>
              </a:rPr>
              <a:t>leur éducation</a:t>
            </a:r>
            <a:endParaRPr lang="en-US" sz="2000">
              <a:effectLst/>
            </a:endParaRPr>
          </a:p>
          <a:p>
            <a:pPr marL="342900" lvl="0" indent="-228600">
              <a:lnSpc>
                <a:spcPct val="90000"/>
              </a:lnSpc>
            </a:pPr>
            <a:r>
              <a:rPr lang="en-US" sz="2000">
                <a:effectLst/>
              </a:rPr>
              <a:t>Les filles </a:t>
            </a:r>
            <a:r>
              <a:rPr lang="en-US" sz="2000" err="1">
                <a:effectLst/>
              </a:rPr>
              <a:t>peuvent également avoir à subvenir </a:t>
            </a:r>
            <a:r>
              <a:rPr lang="en-US" sz="2000">
                <a:effectLst/>
              </a:rPr>
              <a:t>aux </a:t>
            </a:r>
            <a:r>
              <a:rPr lang="en-US" sz="2000" err="1">
                <a:effectLst/>
              </a:rPr>
              <a:t>besoins </a:t>
            </a:r>
            <a:r>
              <a:rPr lang="en-US" sz="2000">
                <a:effectLst/>
              </a:rPr>
              <a:t>de </a:t>
            </a:r>
            <a:r>
              <a:rPr lang="en-US" sz="2000" err="1">
                <a:effectLst/>
              </a:rPr>
              <a:t>leurs familles en s'engageant </a:t>
            </a:r>
            <a:r>
              <a:rPr lang="en-US" sz="2000">
                <a:effectLst/>
              </a:rPr>
              <a:t>dans des </a:t>
            </a:r>
            <a:r>
              <a:rPr lang="en-US" sz="2000" err="1">
                <a:effectLst/>
              </a:rPr>
              <a:t>activités génératrices </a:t>
            </a:r>
            <a:r>
              <a:rPr lang="en-US" sz="2000">
                <a:effectLst/>
              </a:rPr>
              <a:t>de </a:t>
            </a:r>
            <a:r>
              <a:rPr lang="en-US" sz="2000" err="1">
                <a:effectLst/>
              </a:rPr>
              <a:t>revenus telles que </a:t>
            </a:r>
            <a:r>
              <a:rPr lang="en-US" sz="2000">
                <a:effectLst/>
              </a:rPr>
              <a:t>le travail domestique </a:t>
            </a:r>
            <a:r>
              <a:rPr lang="en-US" sz="2000" err="1">
                <a:effectLst/>
              </a:rPr>
              <a:t>rémunéré ou </a:t>
            </a:r>
            <a:r>
              <a:rPr lang="en-US" sz="2000">
                <a:effectLst/>
              </a:rPr>
              <a:t>le </a:t>
            </a:r>
            <a:r>
              <a:rPr lang="en-US" sz="2000" err="1">
                <a:effectLst/>
              </a:rPr>
              <a:t>sexe transactionnel</a:t>
            </a:r>
            <a:r>
              <a:rPr lang="en-US" sz="2000">
                <a:effectLst/>
              </a:rPr>
              <a:t>, </a:t>
            </a:r>
            <a:r>
              <a:rPr lang="en-US" sz="2000" err="1">
                <a:effectLst/>
              </a:rPr>
              <a:t>ce </a:t>
            </a:r>
            <a:r>
              <a:rPr lang="en-US" sz="2000">
                <a:effectLst/>
              </a:rPr>
              <a:t>qui </a:t>
            </a:r>
            <a:r>
              <a:rPr lang="en-US" sz="2000" err="1">
                <a:effectLst/>
              </a:rPr>
              <a:t>implique souvent l'incapacité </a:t>
            </a:r>
            <a:r>
              <a:rPr lang="en-US" sz="2000">
                <a:effectLst/>
              </a:rPr>
              <a:t>de </a:t>
            </a:r>
            <a:r>
              <a:rPr lang="en-US" sz="2000" err="1">
                <a:effectLst/>
              </a:rPr>
              <a:t>rester à l'école</a:t>
            </a:r>
            <a:r>
              <a:rPr lang="en-US" sz="2000">
                <a:effectLst/>
              </a:rPr>
              <a:t>.</a:t>
            </a:r>
          </a:p>
          <a:p>
            <a:pPr marL="342900" lvl="0" indent="-228600">
              <a:lnSpc>
                <a:spcPct val="90000"/>
              </a:lnSpc>
            </a:pPr>
            <a:r>
              <a:rPr lang="en-US" sz="2000">
                <a:effectLst/>
              </a:rPr>
              <a:t>La crise </a:t>
            </a:r>
            <a:r>
              <a:rPr lang="en-US" sz="2000" err="1">
                <a:effectLst/>
              </a:rPr>
              <a:t>sécuritaire </a:t>
            </a:r>
            <a:r>
              <a:rPr lang="en-US" sz="2000">
                <a:effectLst/>
              </a:rPr>
              <a:t>a </a:t>
            </a:r>
            <a:r>
              <a:rPr lang="en-US" sz="2000" err="1">
                <a:effectLst/>
              </a:rPr>
              <a:t>considérablement accru </a:t>
            </a:r>
            <a:r>
              <a:rPr lang="en-US" sz="2000">
                <a:effectLst/>
              </a:rPr>
              <a:t>la </a:t>
            </a:r>
            <a:r>
              <a:rPr lang="en-US" sz="2000" err="1">
                <a:effectLst/>
              </a:rPr>
              <a:t>vulnérabilité </a:t>
            </a:r>
            <a:r>
              <a:rPr lang="en-US" sz="2000">
                <a:effectLst/>
              </a:rPr>
              <a:t>des filles aux </a:t>
            </a:r>
            <a:r>
              <a:rPr lang="en-US" sz="2000" err="1">
                <a:effectLst/>
              </a:rPr>
              <a:t>risques </a:t>
            </a:r>
            <a:r>
              <a:rPr lang="en-US" sz="2000">
                <a:effectLst/>
              </a:rPr>
              <a:t>de </a:t>
            </a:r>
            <a:r>
              <a:rPr lang="en-US" sz="2000" err="1">
                <a:effectLst/>
              </a:rPr>
              <a:t>mariages forcés </a:t>
            </a:r>
            <a:r>
              <a:rPr lang="en-US" sz="2000">
                <a:effectLst/>
              </a:rPr>
              <a:t>et </a:t>
            </a:r>
            <a:r>
              <a:rPr lang="en-US" sz="2000" err="1">
                <a:effectLst/>
              </a:rPr>
              <a:t>précoces </a:t>
            </a:r>
            <a:r>
              <a:rPr lang="en-US" sz="2000">
                <a:effectLst/>
              </a:rPr>
              <a:t>et de </a:t>
            </a:r>
            <a:r>
              <a:rPr lang="en-US" sz="2000" err="1">
                <a:effectLst/>
              </a:rPr>
              <a:t>violences sexuelles</a:t>
            </a:r>
            <a:endParaRPr lang="en-US" sz="2000">
              <a:effectLst/>
            </a:endParaRPr>
          </a:p>
          <a:p>
            <a:pPr indent="-228600">
              <a:lnSpc>
                <a:spcPct val="90000"/>
              </a:lnSpc>
            </a:pPr>
            <a:endParaRPr lang="en-US" sz="2000"/>
          </a:p>
        </p:txBody>
      </p:sp>
    </p:spTree>
    <p:extLst>
      <p:ext uri="{BB962C8B-B14F-4D97-AF65-F5344CB8AC3E}">
        <p14:creationId xmlns:p14="http://schemas.microsoft.com/office/powerpoint/2010/main" val="4293167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AF9F5"/>
              </a:solidFill>
              <a:effectLst/>
              <a:uLnTx/>
              <a:uFillTx/>
              <a:latin typeface="Adelle Rg"/>
              <a:ea typeface="+mn-ea"/>
              <a:cs typeface="+mn-cs"/>
            </a:endParaRPr>
          </a:p>
        </p:txBody>
      </p:sp>
      <p:sp>
        <p:nvSpPr>
          <p:cNvPr id="2" name="Title 1">
            <a:extLst>
              <a:ext uri="{FF2B5EF4-FFF2-40B4-BE49-F238E27FC236}">
                <a16:creationId xmlns:a16="http://schemas.microsoft.com/office/drawing/2014/main" id="{9E380D4C-8E0B-AB66-A1AF-422701F532A8}"/>
              </a:ext>
            </a:extLst>
          </p:cNvPr>
          <p:cNvSpPr>
            <a:spLocks noGrp="1"/>
          </p:cNvSpPr>
          <p:nvPr>
            <p:ph type="title"/>
          </p:nvPr>
        </p:nvSpPr>
        <p:spPr>
          <a:xfrm>
            <a:off x="628650" y="109907"/>
            <a:ext cx="7886700" cy="795026"/>
          </a:xfrm>
        </p:spPr>
        <p:txBody>
          <a:bodyPr vert="horz" lIns="91440" tIns="45720" rIns="91440" bIns="45720" rtlCol="0" anchor="ctr">
            <a:normAutofit/>
          </a:bodyPr>
          <a:lstStyle/>
          <a:p>
            <a:pPr>
              <a:lnSpc>
                <a:spcPct val="90000"/>
              </a:lnSpc>
            </a:pPr>
            <a:r>
              <a:rPr lang="en-FR" sz="4800"/>
              <a:t>Recommandations</a:t>
            </a:r>
            <a:endParaRPr lang="en-US" sz="4500" kern="1200">
              <a:solidFill>
                <a:schemeClr val="tx1"/>
              </a:solidFill>
              <a:latin typeface="+mj-lt"/>
              <a:ea typeface="+mj-ea"/>
              <a:cs typeface="+mj-cs"/>
            </a:endParaRPr>
          </a:p>
        </p:txBody>
      </p:sp>
      <p:graphicFrame>
        <p:nvGraphicFramePr>
          <p:cNvPr id="10" name="Content Placeholder 3">
            <a:extLst>
              <a:ext uri="{FF2B5EF4-FFF2-40B4-BE49-F238E27FC236}">
                <a16:creationId xmlns:a16="http://schemas.microsoft.com/office/drawing/2014/main" id="{CA65FC72-5FBE-7022-6444-329C4AC376C4}"/>
              </a:ext>
            </a:extLst>
          </p:cNvPr>
          <p:cNvGraphicFramePr>
            <a:graphicFrameLocks noGrp="1"/>
          </p:cNvGraphicFramePr>
          <p:nvPr>
            <p:ph sz="half" idx="2"/>
            <p:extLst>
              <p:ext uri="{D42A27DB-BD31-4B8C-83A1-F6EECF244321}">
                <p14:modId xmlns:p14="http://schemas.microsoft.com/office/powerpoint/2010/main" val="4115603534"/>
              </p:ext>
            </p:extLst>
          </p:nvPr>
        </p:nvGraphicFramePr>
        <p:xfrm>
          <a:off x="38800" y="-12784"/>
          <a:ext cx="9105200" cy="6415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8748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19346-EE45-CC86-9537-46EF549122A1}"/>
              </a:ext>
            </a:extLst>
          </p:cNvPr>
          <p:cNvSpPr>
            <a:spLocks noGrp="1"/>
          </p:cNvSpPr>
          <p:nvPr>
            <p:ph type="title"/>
          </p:nvPr>
        </p:nvSpPr>
        <p:spPr/>
        <p:txBody>
          <a:bodyPr/>
          <a:lstStyle/>
          <a:p>
            <a:r>
              <a:rPr lang="en-FR"/>
              <a:t>Conclusion</a:t>
            </a:r>
          </a:p>
        </p:txBody>
      </p:sp>
      <p:sp>
        <p:nvSpPr>
          <p:cNvPr id="3" name="Text Placeholder 2">
            <a:extLst>
              <a:ext uri="{FF2B5EF4-FFF2-40B4-BE49-F238E27FC236}">
                <a16:creationId xmlns:a16="http://schemas.microsoft.com/office/drawing/2014/main" id="{1F331FDE-BD47-63CE-95DB-CD5EC72A37A1}"/>
              </a:ext>
            </a:extLst>
          </p:cNvPr>
          <p:cNvSpPr>
            <a:spLocks noGrp="1"/>
          </p:cNvSpPr>
          <p:nvPr>
            <p:ph type="body" idx="1"/>
          </p:nvPr>
        </p:nvSpPr>
        <p:spPr/>
        <p:txBody>
          <a:bodyPr>
            <a:normAutofit fontScale="85000" lnSpcReduction="20000"/>
          </a:bodyPr>
          <a:lstStyle/>
          <a:p>
            <a:r>
              <a:rPr lang="en-FR"/>
              <a:t>Des efforts qui doivent s'aligner sur l'ampleur des défis </a:t>
            </a:r>
          </a:p>
        </p:txBody>
      </p:sp>
      <p:sp>
        <p:nvSpPr>
          <p:cNvPr id="4" name="Content Placeholder 3">
            <a:extLst>
              <a:ext uri="{FF2B5EF4-FFF2-40B4-BE49-F238E27FC236}">
                <a16:creationId xmlns:a16="http://schemas.microsoft.com/office/drawing/2014/main" id="{DA23EEAA-5046-BC45-4396-41156BA20DD0}"/>
              </a:ext>
            </a:extLst>
          </p:cNvPr>
          <p:cNvSpPr>
            <a:spLocks noGrp="1"/>
          </p:cNvSpPr>
          <p:nvPr>
            <p:ph sz="half" idx="2"/>
          </p:nvPr>
        </p:nvSpPr>
        <p:spPr>
          <a:xfrm>
            <a:off x="457200" y="2174874"/>
            <a:ext cx="4040188" cy="4566493"/>
          </a:xfrm>
        </p:spPr>
        <p:txBody>
          <a:bodyPr>
            <a:normAutofit fontScale="85000" lnSpcReduction="20000"/>
          </a:bodyPr>
          <a:lstStyle/>
          <a:p>
            <a:r>
              <a:rPr lang="en-FR"/>
              <a:t>Augmentation spectaculaire du budget dédié à l'éducation d'urgence au Burkina Faso - les montants alloués demeurent insuffisants pour relever les défis et l'exécution des budget est lacunaire. </a:t>
            </a:r>
          </a:p>
          <a:p>
            <a:r>
              <a:rPr lang="en-FR"/>
              <a:t>Nécessité d'engager une refléxion sur comment améliorer la quantité mais surtout la qualité des politiques et budgets en faveur de l'éducation d'urgence et en particulier la résiliences des filles PDI</a:t>
            </a:r>
          </a:p>
        </p:txBody>
      </p:sp>
      <p:sp>
        <p:nvSpPr>
          <p:cNvPr id="5" name="Text Placeholder 4">
            <a:extLst>
              <a:ext uri="{FF2B5EF4-FFF2-40B4-BE49-F238E27FC236}">
                <a16:creationId xmlns:a16="http://schemas.microsoft.com/office/drawing/2014/main" id="{79E46542-1222-495B-5940-08E9D09A4CEF}"/>
              </a:ext>
            </a:extLst>
          </p:cNvPr>
          <p:cNvSpPr>
            <a:spLocks noGrp="1"/>
          </p:cNvSpPr>
          <p:nvPr>
            <p:ph type="body" sz="quarter" idx="3"/>
          </p:nvPr>
        </p:nvSpPr>
        <p:spPr/>
        <p:txBody>
          <a:bodyPr>
            <a:normAutofit fontScale="85000" lnSpcReduction="20000"/>
          </a:bodyPr>
          <a:lstStyle/>
          <a:p>
            <a:r>
              <a:rPr lang="en-FR"/>
              <a:t>Le plaidoyer doit survivre aux crises </a:t>
            </a:r>
          </a:p>
        </p:txBody>
      </p:sp>
      <p:sp>
        <p:nvSpPr>
          <p:cNvPr id="6" name="Content Placeholder 5">
            <a:extLst>
              <a:ext uri="{FF2B5EF4-FFF2-40B4-BE49-F238E27FC236}">
                <a16:creationId xmlns:a16="http://schemas.microsoft.com/office/drawing/2014/main" id="{A836EA6E-FD70-92AD-A148-A60E8170F45E}"/>
              </a:ext>
            </a:extLst>
          </p:cNvPr>
          <p:cNvSpPr>
            <a:spLocks noGrp="1"/>
          </p:cNvSpPr>
          <p:nvPr>
            <p:ph sz="quarter" idx="4"/>
          </p:nvPr>
        </p:nvSpPr>
        <p:spPr>
          <a:xfrm>
            <a:off x="4645025" y="2174874"/>
            <a:ext cx="4041775" cy="4134445"/>
          </a:xfrm>
        </p:spPr>
        <p:txBody>
          <a:bodyPr>
            <a:normAutofit fontScale="85000" lnSpcReduction="20000"/>
          </a:bodyPr>
          <a:lstStyle/>
          <a:p>
            <a:r>
              <a:rPr lang="en-FR"/>
              <a:t>L'actuelle crise politique au Niger menace de remettre en questions les efforts institutionnels et des OSC en faveur pour améliorer l'éducation des filles </a:t>
            </a:r>
          </a:p>
          <a:p>
            <a:r>
              <a:rPr lang="en-FR"/>
              <a:t>Les OSC doivent maintenir les efforts de plaidoyer pour exiger la redevabilité des instances de gouvernances - intérimaires ou non - dans la protection des droits des filles à une éducation de qualité, en particulier en temps de crise.</a:t>
            </a:r>
          </a:p>
        </p:txBody>
      </p:sp>
    </p:spTree>
    <p:extLst>
      <p:ext uri="{BB962C8B-B14F-4D97-AF65-F5344CB8AC3E}">
        <p14:creationId xmlns:p14="http://schemas.microsoft.com/office/powerpoint/2010/main" val="3996881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476672"/>
            <a:ext cx="5729103" cy="576064"/>
          </a:xfrm>
          <a:prstGeom prst="rect">
            <a:avLst/>
          </a:prstGeom>
        </p:spPr>
      </p:pic>
      <p:sp>
        <p:nvSpPr>
          <p:cNvPr id="5" name="Title 4">
            <a:extLst>
              <a:ext uri="{FF2B5EF4-FFF2-40B4-BE49-F238E27FC236}">
                <a16:creationId xmlns:a16="http://schemas.microsoft.com/office/drawing/2014/main" id="{C3B232D5-F3A0-3788-CDE6-EC2EE0A4F660}"/>
              </a:ext>
            </a:extLst>
          </p:cNvPr>
          <p:cNvSpPr>
            <a:spLocks noGrp="1"/>
          </p:cNvSpPr>
          <p:nvPr>
            <p:ph type="ctrTitle"/>
          </p:nvPr>
        </p:nvSpPr>
        <p:spPr>
          <a:xfrm>
            <a:off x="457200" y="2035630"/>
            <a:ext cx="8229600" cy="2133599"/>
          </a:xfrm>
        </p:spPr>
        <p:txBody>
          <a:bodyPr/>
          <a:lstStyle/>
          <a:p>
            <a:r>
              <a:rPr lang="es-ES" dirty="0"/>
              <a:t>MERCI</a:t>
            </a:r>
            <a:endParaRPr lang="en-GB" dirty="0"/>
          </a:p>
        </p:txBody>
      </p:sp>
    </p:spTree>
    <p:extLst>
      <p:ext uri="{BB962C8B-B14F-4D97-AF65-F5344CB8AC3E}">
        <p14:creationId xmlns:p14="http://schemas.microsoft.com/office/powerpoint/2010/main" val="3150848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QUESTIONS ET RÉPONSES</a:t>
            </a:r>
          </a:p>
        </p:txBody>
      </p:sp>
    </p:spTree>
    <p:extLst>
      <p:ext uri="{BB962C8B-B14F-4D97-AF65-F5344CB8AC3E}">
        <p14:creationId xmlns:p14="http://schemas.microsoft.com/office/powerpoint/2010/main" val="1112405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8108B-3FF3-F78E-4B68-026EE942BF07}"/>
              </a:ext>
            </a:extLst>
          </p:cNvPr>
          <p:cNvSpPr>
            <a:spLocks noGrp="1"/>
          </p:cNvSpPr>
          <p:nvPr>
            <p:ph type="title"/>
          </p:nvPr>
        </p:nvSpPr>
        <p:spPr/>
        <p:txBody>
          <a:bodyPr/>
          <a:lstStyle/>
          <a:p>
            <a:r>
              <a:rPr lang="en-GB" sz="4400"/>
              <a:t>Vue d'ensemble </a:t>
            </a:r>
            <a:endParaRPr lang="en-GB"/>
          </a:p>
        </p:txBody>
      </p:sp>
      <p:sp>
        <p:nvSpPr>
          <p:cNvPr id="3" name="Content Placeholder 2">
            <a:extLst>
              <a:ext uri="{FF2B5EF4-FFF2-40B4-BE49-F238E27FC236}">
                <a16:creationId xmlns:a16="http://schemas.microsoft.com/office/drawing/2014/main" id="{BF2120EE-8C5C-6C30-E902-A56EBD3E0A6B}"/>
              </a:ext>
            </a:extLst>
          </p:cNvPr>
          <p:cNvSpPr>
            <a:spLocks noGrp="1"/>
          </p:cNvSpPr>
          <p:nvPr>
            <p:ph idx="1"/>
          </p:nvPr>
        </p:nvSpPr>
        <p:spPr>
          <a:xfrm>
            <a:off x="457200" y="1417638"/>
            <a:ext cx="8229600" cy="4708525"/>
          </a:xfrm>
        </p:spPr>
        <p:txBody>
          <a:bodyPr>
            <a:normAutofit/>
          </a:bodyPr>
          <a:lstStyle/>
          <a:p>
            <a:pPr>
              <a:lnSpc>
                <a:spcPct val="107000"/>
              </a:lnSpc>
              <a:spcAft>
                <a:spcPts val="800"/>
              </a:spcAft>
            </a:pPr>
            <a:r>
              <a:rPr lang="en-GB" sz="2400" b="1">
                <a:effectLst/>
                <a:latin typeface="Calibri" panose="020F0502020204030204" pitchFamily="34" charset="0"/>
                <a:ea typeface="Calibri" panose="020F0502020204030204" pitchFamily="34" charset="0"/>
                <a:cs typeface="Calibri" panose="020F0502020204030204" pitchFamily="34" charset="0"/>
              </a:rPr>
              <a:t>Introduction</a:t>
            </a:r>
          </a:p>
          <a:p>
            <a:pPr>
              <a:lnSpc>
                <a:spcPct val="107000"/>
              </a:lnSpc>
              <a:spcAft>
                <a:spcPts val="800"/>
              </a:spcAft>
            </a:pPr>
            <a:r>
              <a:rPr lang="en-GB" sz="2400" b="1">
                <a:effectLst/>
                <a:latin typeface="Calibri" panose="020F0502020204030204" pitchFamily="34" charset="0"/>
                <a:ea typeface="Calibri" panose="020F0502020204030204" pitchFamily="34" charset="0"/>
                <a:cs typeface="Calibri" panose="020F0502020204030204" pitchFamily="34" charset="0"/>
              </a:rPr>
              <a:t>Présentation sur Girl Shine </a:t>
            </a:r>
            <a:r>
              <a:rPr lang="en-US" sz="2400"/>
              <a:t>: Preventing and Responding to Early Marriage </a:t>
            </a:r>
            <a:r>
              <a:rPr lang="en-GB" sz="2400">
                <a:effectLst/>
                <a:latin typeface="Calibri" panose="020F0502020204030204" pitchFamily="34" charset="0"/>
                <a:ea typeface="Calibri" panose="020F0502020204030204" pitchFamily="34" charset="0"/>
                <a:cs typeface="Calibri" panose="020F0502020204030204" pitchFamily="34" charset="0"/>
              </a:rPr>
              <a:t>(</a:t>
            </a:r>
            <a:r>
              <a:rPr lang="en-GB" sz="2400">
                <a:effectLst/>
                <a:latin typeface="Calibri" panose="020F0502020204030204" pitchFamily="34" charset="0"/>
                <a:ea typeface="Calibri" panose="020F0502020204030204" pitchFamily="34" charset="0"/>
              </a:rPr>
              <a:t>Mehreen </a:t>
            </a:r>
            <a:r>
              <a:rPr lang="en-GB" sz="2400" err="1">
                <a:effectLst/>
                <a:latin typeface="Calibri" panose="020F0502020204030204" pitchFamily="34" charset="0"/>
                <a:ea typeface="Calibri" panose="020F0502020204030204" pitchFamily="34" charset="0"/>
              </a:rPr>
              <a:t>Jaswal </a:t>
            </a:r>
            <a:r>
              <a:rPr lang="en-GB" sz="2400">
                <a:effectLst/>
                <a:latin typeface="Calibri" panose="020F0502020204030204" pitchFamily="34" charset="0"/>
                <a:ea typeface="Calibri" panose="020F0502020204030204" pitchFamily="34" charset="0"/>
              </a:rPr>
              <a:t>/ IRC)</a:t>
            </a:r>
            <a:endParaRPr lang="en-GB" sz="24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2400" b="1">
                <a:effectLst/>
                <a:latin typeface="Calibri" panose="020F0502020204030204" pitchFamily="34" charset="0"/>
                <a:ea typeface="Calibri" panose="020F0502020204030204" pitchFamily="34" charset="0"/>
                <a:cs typeface="Arial" panose="020B0604020202020204" pitchFamily="34" charset="0"/>
              </a:rPr>
              <a:t>Présentation de la recherche et du plaidoyer menés par des jeunes pour lutter contre le mariage des enfants et l'éducation des filles pendant les crises au Burkina Faso et au Niger </a:t>
            </a:r>
            <a:r>
              <a:rPr lang="en-GB" sz="2400">
                <a:effectLst/>
                <a:latin typeface="Calibri" panose="020F0502020204030204" pitchFamily="34" charset="0"/>
                <a:ea typeface="Calibri" panose="020F0502020204030204" pitchFamily="34" charset="0"/>
                <a:cs typeface="Arial" panose="020B0604020202020204" pitchFamily="34" charset="0"/>
              </a:rPr>
              <a:t>(Aicha Ba, </a:t>
            </a:r>
            <a:r>
              <a:rPr lang="en-GB" sz="2400" i="1">
                <a:effectLst/>
                <a:latin typeface="Calibri" panose="020F0502020204030204" pitchFamily="34" charset="0"/>
                <a:ea typeface="Calibri" panose="020F0502020204030204" pitchFamily="34" charset="0"/>
                <a:cs typeface="Arial" panose="020B0604020202020204" pitchFamily="34" charset="0"/>
              </a:rPr>
              <a:t>Flora </a:t>
            </a:r>
            <a:r>
              <a:rPr lang="en-GB" sz="2400" i="1" err="1">
                <a:effectLst/>
                <a:latin typeface="Calibri" panose="020F0502020204030204" pitchFamily="34" charset="0"/>
                <a:ea typeface="Calibri" panose="020F0502020204030204" pitchFamily="34" charset="0"/>
                <a:cs typeface="Arial" panose="020B0604020202020204" pitchFamily="34" charset="0"/>
              </a:rPr>
              <a:t>Koné </a:t>
            </a:r>
            <a:r>
              <a:rPr lang="en-GB" sz="2400" i="1">
                <a:effectLst/>
                <a:latin typeface="Calibri" panose="020F0502020204030204" pitchFamily="34" charset="0"/>
                <a:ea typeface="Calibri" panose="020F0502020204030204" pitchFamily="34" charset="0"/>
                <a:cs typeface="Arial" panose="020B0604020202020204" pitchFamily="34" charset="0"/>
              </a:rPr>
              <a:t>et </a:t>
            </a:r>
            <a:r>
              <a:rPr lang="en-GB" sz="2400" err="1">
                <a:effectLst/>
                <a:latin typeface="Calibri" panose="020F0502020204030204" pitchFamily="34" charset="0"/>
                <a:ea typeface="Calibri" panose="020F0502020204030204" pitchFamily="34" charset="0"/>
                <a:cs typeface="Arial" panose="020B0604020202020204" pitchFamily="34" charset="0"/>
              </a:rPr>
              <a:t>Teoma </a:t>
            </a:r>
            <a:r>
              <a:rPr lang="en-GB" sz="2400">
                <a:effectLst/>
                <a:latin typeface="Calibri" panose="020F0502020204030204" pitchFamily="34" charset="0"/>
                <a:ea typeface="Calibri" panose="020F0502020204030204" pitchFamily="34" charset="0"/>
                <a:cs typeface="Arial" panose="020B0604020202020204" pitchFamily="34" charset="0"/>
              </a:rPr>
              <a:t>Mamadou </a:t>
            </a:r>
            <a:r>
              <a:rPr lang="en-GB" sz="2400" err="1">
                <a:effectLst/>
                <a:latin typeface="Calibri" panose="020F0502020204030204" pitchFamily="34" charset="0"/>
                <a:ea typeface="Calibri" panose="020F0502020204030204" pitchFamily="34" charset="0"/>
                <a:cs typeface="Arial" panose="020B0604020202020204" pitchFamily="34" charset="0"/>
              </a:rPr>
              <a:t>Ousseini </a:t>
            </a:r>
            <a:r>
              <a:rPr lang="en-GB" sz="2400">
                <a:latin typeface="Calibri" panose="020F0502020204030204" pitchFamily="34" charset="0"/>
                <a:ea typeface="Calibri" panose="020F0502020204030204" pitchFamily="34" charset="0"/>
                <a:cs typeface="Arial" panose="020B0604020202020204" pitchFamily="34" charset="0"/>
              </a:rPr>
              <a:t>/ </a:t>
            </a:r>
            <a:r>
              <a:rPr lang="en-GB" sz="2400">
                <a:effectLst/>
                <a:latin typeface="Calibri" panose="020F0502020204030204" pitchFamily="34" charset="0"/>
                <a:ea typeface="Calibri" panose="020F0502020204030204" pitchFamily="34" charset="0"/>
                <a:cs typeface="Arial" panose="020B0604020202020204" pitchFamily="34" charset="0"/>
              </a:rPr>
              <a:t>EOL)</a:t>
            </a:r>
          </a:p>
          <a:p>
            <a:pPr>
              <a:lnSpc>
                <a:spcPct val="107000"/>
              </a:lnSpc>
              <a:spcAft>
                <a:spcPts val="800"/>
              </a:spcAft>
            </a:pPr>
            <a:r>
              <a:rPr lang="en-GB" sz="2400" b="1">
                <a:effectLst/>
                <a:latin typeface="Calibri" panose="020F0502020204030204" pitchFamily="34" charset="0"/>
                <a:ea typeface="Calibri" panose="020F0502020204030204" pitchFamily="34" charset="0"/>
              </a:rPr>
              <a:t>Q&amp;R et discussion</a:t>
            </a:r>
            <a:endParaRPr lang="en-GB" sz="2400" b="1">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2400" b="1">
                <a:effectLst/>
                <a:latin typeface="Calibri" panose="020F0502020204030204" pitchFamily="34" charset="0"/>
                <a:ea typeface="Calibri" panose="020F0502020204030204" pitchFamily="34" charset="0"/>
                <a:cs typeface="Arial" panose="020B0604020202020204" pitchFamily="34" charset="0"/>
              </a:rPr>
              <a:t>Fermeture </a:t>
            </a:r>
            <a:endParaRPr lang="en-GB" sz="240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endParaRPr lang="en-GB" sz="18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Tree>
    <p:extLst>
      <p:ext uri="{BB962C8B-B14F-4D97-AF65-F5344CB8AC3E}">
        <p14:creationId xmlns:p14="http://schemas.microsoft.com/office/powerpoint/2010/main" val="3489324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CA5C3-5C4E-3590-6280-68F34B85679E}"/>
              </a:ext>
            </a:extLst>
          </p:cNvPr>
          <p:cNvSpPr>
            <a:spLocks noGrp="1"/>
          </p:cNvSpPr>
          <p:nvPr>
            <p:ph type="title"/>
          </p:nvPr>
        </p:nvSpPr>
        <p:spPr/>
        <p:txBody>
          <a:bodyPr/>
          <a:lstStyle/>
          <a:p>
            <a:r>
              <a:rPr lang="en-US"/>
              <a:t>Liens vers des ressources clés</a:t>
            </a:r>
          </a:p>
        </p:txBody>
      </p:sp>
      <p:sp>
        <p:nvSpPr>
          <p:cNvPr id="3" name="Content Placeholder 2">
            <a:extLst>
              <a:ext uri="{FF2B5EF4-FFF2-40B4-BE49-F238E27FC236}">
                <a16:creationId xmlns:a16="http://schemas.microsoft.com/office/drawing/2014/main" id="{E214C4DA-05E9-BB65-4235-77B8E89CC725}"/>
              </a:ext>
            </a:extLst>
          </p:cNvPr>
          <p:cNvSpPr>
            <a:spLocks noGrp="1"/>
          </p:cNvSpPr>
          <p:nvPr>
            <p:ph idx="1"/>
          </p:nvPr>
        </p:nvSpPr>
        <p:spPr>
          <a:xfrm>
            <a:off x="457200" y="1419447"/>
            <a:ext cx="8229600" cy="4706716"/>
          </a:xfrm>
        </p:spPr>
        <p:txBody>
          <a:bodyPr vert="horz" lIns="91440" tIns="45720" rIns="91440" bIns="45720" rtlCol="0" anchor="t">
            <a:normAutofit fontScale="92500" lnSpcReduction="20000"/>
          </a:bodyPr>
          <a:lstStyle/>
          <a:p>
            <a:pPr marL="0" indent="0">
              <a:lnSpc>
                <a:spcPct val="107000"/>
              </a:lnSpc>
              <a:spcAft>
                <a:spcPts val="800"/>
              </a:spcAft>
              <a:buNone/>
            </a:pPr>
            <a:r>
              <a:rPr lang="en-GB" sz="1600" b="1">
                <a:effectLst/>
                <a:latin typeface="Calibri"/>
                <a:ea typeface="Calibri" panose="020F0502020204030204" pitchFamily="34" charset="0"/>
                <a:cs typeface="Calibri"/>
              </a:rPr>
              <a:t>Girl Shine :</a:t>
            </a:r>
            <a:endParaRPr lang="en-GB" sz="1600">
              <a:effectLst/>
              <a:latin typeface="Calibri"/>
              <a:ea typeface="Calibri" panose="020F0502020204030204" pitchFamily="34" charset="0"/>
              <a:cs typeface="Calibri"/>
            </a:endParaRPr>
          </a:p>
          <a:p>
            <a:pPr marL="342900" lvl="0" indent="-342900">
              <a:buFont typeface="Symbol" panose="05050102010706020507" pitchFamily="18" charset="2"/>
              <a:buChar char=""/>
            </a:pPr>
            <a:r>
              <a:rPr lang="en-GB" sz="1800">
                <a:effectLst/>
                <a:latin typeface="Segoe UI" panose="020B0502040204020203" pitchFamily="34" charset="0"/>
                <a:ea typeface="Times New Roman" panose="02020603050405020304" pitchFamily="18" charset="0"/>
                <a:cs typeface="Segoe UI" panose="020B0502040204020203" pitchFamily="34" charset="0"/>
              </a:rPr>
              <a:t>Ressources Girl Shine </a:t>
            </a:r>
            <a:r>
              <a:rPr lang="en-GB" sz="1800" u="sng">
                <a:effectLst/>
                <a:latin typeface="Segoe UI" panose="020B0502040204020203" pitchFamily="34" charset="0"/>
                <a:ea typeface="Times New Roman" panose="02020603050405020304" pitchFamily="18" charset="0"/>
                <a:cs typeface="Segoe UI" panose="020B0502040204020203" pitchFamily="34" charset="0"/>
              </a:rPr>
              <a:t>: https://gbvresponders.org/adolescent-girls/girl-shine</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a:effectLst/>
                <a:latin typeface="Segoe UI" panose="020B0502040204020203" pitchFamily="34" charset="0"/>
                <a:ea typeface="Times New Roman" panose="02020603050405020304" pitchFamily="18" charset="0"/>
                <a:cs typeface="Segoe UI" panose="020B0502040204020203" pitchFamily="34" charset="0"/>
              </a:rPr>
              <a:t>Formation en ligne Girl Shine </a:t>
            </a:r>
            <a:r>
              <a:rPr lang="en-GB" sz="1800" u="sng">
                <a:effectLst/>
                <a:latin typeface="Segoe UI" panose="020B0502040204020203" pitchFamily="34" charset="0"/>
                <a:ea typeface="Times New Roman" panose="02020603050405020304" pitchFamily="18" charset="0"/>
                <a:cs typeface="Segoe UI" panose="020B0502040204020203" pitchFamily="34" charset="0"/>
              </a:rPr>
              <a:t>: </a:t>
            </a:r>
            <a:r>
              <a:rPr lang="en-GB" sz="1800">
                <a:effectLst/>
                <a:latin typeface="Segoe UI" panose="020B0502040204020203" pitchFamily="34" charset="0"/>
                <a:ea typeface="Times New Roman" panose="02020603050405020304" pitchFamily="18" charset="0"/>
                <a:cs typeface="Segoe UI" panose="020B0502040204020203" pitchFamily="34" charset="0"/>
              </a:rPr>
              <a:t>https://kayaconnect.org/course/info.php?id=3913 </a:t>
            </a:r>
            <a:endParaRPr lang="en-GB" sz="180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a:effectLst/>
                <a:latin typeface="Segoe UI" panose="020B0502040204020203" pitchFamily="34" charset="0"/>
                <a:ea typeface="Times New Roman" panose="02020603050405020304" pitchFamily="18" charset="0"/>
                <a:cs typeface="Segoe UI" panose="020B0502040204020203" pitchFamily="34" charset="0"/>
              </a:rPr>
              <a:t>Formation des adolescentes pour les prestataires de services </a:t>
            </a:r>
            <a:r>
              <a:rPr lang="en-GB" sz="1800" u="sng">
                <a:solidFill>
                  <a:srgbClr val="0000FF"/>
                </a:solidFill>
                <a:effectLst/>
                <a:latin typeface="Segoe UI" panose="020B0502040204020203" pitchFamily="34" charset="0"/>
                <a:ea typeface="Times New Roman" panose="02020603050405020304" pitchFamily="18" charset="0"/>
                <a:cs typeface="Segoe UI" panose="020B0502040204020203" pitchFamily="34" charset="0"/>
                <a:hlinkClick r:id="rId2"/>
              </a:rPr>
              <a:t>https://kayaconnect.org/course/info.php?id=3958</a:t>
            </a:r>
            <a:endParaRPr lang="en-GB" sz="1800">
              <a:effectLst/>
              <a:latin typeface="Times New Roman" panose="02020603050405020304" pitchFamily="18" charset="0"/>
              <a:ea typeface="Times New Roman" panose="02020603050405020304" pitchFamily="18" charset="0"/>
            </a:endParaRPr>
          </a:p>
          <a:p>
            <a:pPr marL="0" indent="0">
              <a:lnSpc>
                <a:spcPct val="107000"/>
              </a:lnSpc>
              <a:spcAft>
                <a:spcPts val="800"/>
              </a:spcAft>
              <a:buNone/>
            </a:pPr>
            <a:endParaRPr lang="en-GB" sz="1800" b="1">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Aft>
                <a:spcPts val="800"/>
              </a:spcAft>
              <a:buNone/>
            </a:pPr>
            <a:r>
              <a:rPr lang="en-GB" sz="1800" b="1">
                <a:effectLst/>
                <a:latin typeface="Calibri" panose="020F0502020204030204" pitchFamily="34" charset="0"/>
                <a:ea typeface="Calibri" panose="020F0502020204030204" pitchFamily="34" charset="0"/>
                <a:cs typeface="Calibri" panose="020F0502020204030204" pitchFamily="34" charset="0"/>
              </a:rPr>
              <a:t>FPE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Filles Pas Epouses Brief Conflict-related-sexual-violence-child-marriage 2023</a:t>
            </a:r>
            <a:endParaRPr lang="en-GB" sz="180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en-GB" sz="18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La recherche sur les mariages d'enfants, les conflits et les situations de crise 2023</a:t>
            </a:r>
            <a:endParaRPr lang="en-GB" sz="180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en-GB" sz="18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La recherche Crank met en lumière les filles les plus marginalisées 2023</a:t>
            </a:r>
            <a:endParaRPr lang="en-GB" sz="180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en-GB" sz="18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The Crank-evidence-review-child-marriage-interventions-and-research-from-2020-to-2022/</a:t>
            </a:r>
            <a:endParaRPr lang="en-GB" sz="180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en-GB" sz="18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7"/>
              </a:rPr>
              <a:t>Filles Pas Epouses Brief Child-marriage-in-humanitarian-contexts 2021   </a:t>
            </a:r>
            <a:endParaRPr lang="en-GB" sz="1800">
              <a:effectLst/>
              <a:latin typeface="Calibri" panose="020F0502020204030204" pitchFamily="34" charset="0"/>
              <a:ea typeface="Calibri" panose="020F0502020204030204" pitchFamily="34" charset="0"/>
            </a:endParaRPr>
          </a:p>
          <a:p>
            <a:pPr marL="342900" lvl="0" indent="-342900">
              <a:lnSpc>
                <a:spcPct val="105000"/>
              </a:lnSpc>
              <a:spcAft>
                <a:spcPts val="8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Arial" panose="020B0604020202020204" pitchFamily="34" charset="0"/>
              </a:rPr>
              <a:t>Lien vers le centre de ressources </a:t>
            </a:r>
            <a:r>
              <a:rPr lang="en-GB" sz="18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8"/>
              </a:rPr>
              <a:t>: </a:t>
            </a:r>
            <a:r>
              <a:rPr lang="en-GB" sz="1800">
                <a:effectLst/>
                <a:latin typeface="Calibri" panose="020F0502020204030204" pitchFamily="34" charset="0"/>
                <a:ea typeface="Calibri" panose="020F0502020204030204" pitchFamily="34" charset="0"/>
                <a:cs typeface="Arial" panose="020B0604020202020204" pitchFamily="34" charset="0"/>
              </a:rPr>
              <a:t>https://www.girlsnotbrides.org/learning-resources/resource-centre/ </a:t>
            </a:r>
            <a:endParaRPr lang="en-GB" sz="1800">
              <a:effectLst/>
              <a:latin typeface="Calibri" panose="020F0502020204030204" pitchFamily="34" charset="0"/>
              <a:ea typeface="Calibri" panose="020F0502020204030204" pitchFamily="34" charset="0"/>
            </a:endParaRPr>
          </a:p>
          <a:p>
            <a:endParaRPr lang="en-GB" sz="3200">
              <a:effectLst/>
              <a:latin typeface="Calibri" panose="020F0502020204030204" pitchFamily="34" charset="0"/>
              <a:ea typeface="Calibri" panose="020F0502020204030204" pitchFamily="34" charset="0"/>
              <a:cs typeface="Arial" panose="020B0604020202020204" pitchFamily="34" charset="0"/>
            </a:endParaRPr>
          </a:p>
          <a:p>
            <a:endParaRPr lang="en-GB" sz="3200">
              <a:effectLst/>
              <a:latin typeface="Calibri" panose="020F0502020204030204" pitchFamily="34" charset="0"/>
              <a:ea typeface="Calibri" panose="020F0502020204030204" pitchFamily="34" charset="0"/>
              <a:cs typeface="Arial" panose="020B0604020202020204" pitchFamily="34" charset="0"/>
            </a:endParaRPr>
          </a:p>
          <a:p>
            <a:endParaRPr lang="en-GB" sz="3200">
              <a:effectLst/>
              <a:latin typeface="Calibri" panose="020F0502020204030204" pitchFamily="34" charset="0"/>
              <a:ea typeface="Calibri" panose="020F0502020204030204" pitchFamily="34" charset="0"/>
              <a:cs typeface="Arial" panose="020B0604020202020204" pitchFamily="34" charset="0"/>
            </a:endParaRPr>
          </a:p>
          <a:p>
            <a:endParaRPr lang="en-GB" sz="3200">
              <a:effectLst/>
              <a:latin typeface="Calibri" panose="020F0502020204030204" pitchFamily="34" charset="0"/>
              <a:ea typeface="Calibri" panose="020F0502020204030204" pitchFamily="34" charset="0"/>
              <a:cs typeface="Arial" panose="020B0604020202020204" pitchFamily="34" charset="0"/>
            </a:endParaRPr>
          </a:p>
          <a:p>
            <a:endParaRPr lang="en-GB" sz="3200">
              <a:effectLst/>
              <a:latin typeface="Calibri" panose="020F0502020204030204" pitchFamily="34" charset="0"/>
              <a:ea typeface="Calibri" panose="020F0502020204030204" pitchFamily="34" charset="0"/>
              <a:cs typeface="Arial" panose="020B0604020202020204" pitchFamily="34" charset="0"/>
            </a:endParaRPr>
          </a:p>
          <a:p>
            <a:endParaRPr lang="en-GB" sz="32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57145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2A5A4-9676-3814-776B-53A2B8AB17B5}"/>
              </a:ext>
            </a:extLst>
          </p:cNvPr>
          <p:cNvSpPr>
            <a:spLocks noGrp="1"/>
          </p:cNvSpPr>
          <p:nvPr>
            <p:ph type="title"/>
          </p:nvPr>
        </p:nvSpPr>
        <p:spPr/>
        <p:txBody>
          <a:bodyPr/>
          <a:lstStyle/>
          <a:p>
            <a:r>
              <a:rPr lang="en-GB"/>
              <a:t>Prochain séminaire web </a:t>
            </a:r>
          </a:p>
        </p:txBody>
      </p:sp>
      <p:sp>
        <p:nvSpPr>
          <p:cNvPr id="3" name="Content Placeholder 2">
            <a:extLst>
              <a:ext uri="{FF2B5EF4-FFF2-40B4-BE49-F238E27FC236}">
                <a16:creationId xmlns:a16="http://schemas.microsoft.com/office/drawing/2014/main" id="{8B77AF59-70D5-3DF2-D927-A81662695696}"/>
              </a:ext>
            </a:extLst>
          </p:cNvPr>
          <p:cNvSpPr>
            <a:spLocks noGrp="1"/>
          </p:cNvSpPr>
          <p:nvPr>
            <p:ph idx="1"/>
          </p:nvPr>
        </p:nvSpPr>
        <p:spPr/>
        <p:txBody>
          <a:bodyPr/>
          <a:lstStyle/>
          <a:p>
            <a:pPr marL="0" lvl="0" indent="0">
              <a:lnSpc>
                <a:spcPct val="105000"/>
              </a:lnSpc>
              <a:spcAft>
                <a:spcPts val="800"/>
              </a:spcAft>
              <a:buNone/>
            </a:pPr>
            <a:endParaRPr lang="fr-FR" sz="1800" dirty="0">
              <a:effectLst/>
              <a:latin typeface="Calibri" panose="020F0502020204030204" pitchFamily="34" charset="0"/>
              <a:ea typeface="Calibri" panose="020F0502020204030204" pitchFamily="34" charset="0"/>
            </a:endParaRPr>
          </a:p>
          <a:p>
            <a:pPr marL="0" lvl="0" indent="0" algn="ctr">
              <a:lnSpc>
                <a:spcPct val="105000"/>
              </a:lnSpc>
              <a:spcAft>
                <a:spcPts val="800"/>
              </a:spcAft>
              <a:buNone/>
            </a:pPr>
            <a:r>
              <a:rPr lang="fr-FR" sz="4400" b="1" dirty="0">
                <a:latin typeface="+mj-lt"/>
                <a:ea typeface="+mj-ea"/>
                <a:cs typeface="+mj-cs"/>
              </a:rPr>
              <a:t>28 septembre</a:t>
            </a:r>
          </a:p>
          <a:p>
            <a:pPr marL="0" lvl="0" indent="0" algn="ctr">
              <a:lnSpc>
                <a:spcPct val="105000"/>
              </a:lnSpc>
              <a:spcAft>
                <a:spcPts val="800"/>
              </a:spcAft>
              <a:buNone/>
            </a:pPr>
            <a:r>
              <a:rPr lang="en-GB" sz="4400" b="1" dirty="0">
                <a:latin typeface="+mj-lt"/>
                <a:ea typeface="+mj-ea"/>
                <a:cs typeface="+mj-cs"/>
              </a:rPr>
              <a:t>Les ODD et le </a:t>
            </a:r>
            <a:r>
              <a:rPr lang="en-GB" sz="4400" b="1" dirty="0" err="1">
                <a:latin typeface="+mj-lt"/>
                <a:ea typeface="+mj-ea"/>
                <a:cs typeface="+mj-cs"/>
              </a:rPr>
              <a:t>mariage</a:t>
            </a:r>
            <a:r>
              <a:rPr lang="en-GB" sz="4400" b="1" dirty="0">
                <a:latin typeface="+mj-lt"/>
                <a:ea typeface="+mj-ea"/>
                <a:cs typeface="+mj-cs"/>
              </a:rPr>
              <a:t> </a:t>
            </a:r>
            <a:r>
              <a:rPr lang="en-GB" sz="4400" b="1" dirty="0" err="1">
                <a:latin typeface="+mj-lt"/>
                <a:ea typeface="+mj-ea"/>
                <a:cs typeface="+mj-cs"/>
              </a:rPr>
              <a:t>d'enfants</a:t>
            </a:r>
            <a:r>
              <a:rPr lang="en-GB" sz="4400" b="1" dirty="0">
                <a:latin typeface="+mj-lt"/>
                <a:ea typeface="+mj-ea"/>
                <a:cs typeface="+mj-cs"/>
              </a:rPr>
              <a:t>     </a:t>
            </a:r>
          </a:p>
          <a:p>
            <a:pPr>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3515294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2492896"/>
            <a:ext cx="8229600" cy="2133599"/>
          </a:xfrm>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9552" y="476672"/>
            <a:ext cx="5729103" cy="576064"/>
          </a:xfrm>
          <a:prstGeom prst="rect">
            <a:avLst/>
          </a:prstGeom>
        </p:spPr>
      </p:pic>
    </p:spTree>
    <p:extLst>
      <p:ext uri="{BB962C8B-B14F-4D97-AF65-F5344CB8AC3E}">
        <p14:creationId xmlns:p14="http://schemas.microsoft.com/office/powerpoint/2010/main" val="788175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36AE6-3B44-AACC-E58F-6A02547BAC8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62471FF-F139-A1C4-B8FB-57436D9FCE3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63601C7-A276-A290-8320-701153CE419B}"/>
              </a:ext>
            </a:extLst>
          </p:cNvPr>
          <p:cNvPicPr>
            <a:picLocks noChangeAspect="1"/>
          </p:cNvPicPr>
          <p:nvPr/>
        </p:nvPicPr>
        <p:blipFill>
          <a:blip r:embed="rId2"/>
          <a:stretch>
            <a:fillRect/>
          </a:stretch>
        </p:blipFill>
        <p:spPr>
          <a:xfrm>
            <a:off x="0" y="226871"/>
            <a:ext cx="9144000" cy="6404257"/>
          </a:xfrm>
          <a:prstGeom prst="rect">
            <a:avLst/>
          </a:prstGeom>
        </p:spPr>
      </p:pic>
    </p:spTree>
    <p:extLst>
      <p:ext uri="{BB962C8B-B14F-4D97-AF65-F5344CB8AC3E}">
        <p14:creationId xmlns:p14="http://schemas.microsoft.com/office/powerpoint/2010/main" val="3015980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36776-AA54-492D-8A42-F99239D8B1C7}"/>
              </a:ext>
            </a:extLst>
          </p:cNvPr>
          <p:cNvSpPr>
            <a:spLocks noGrp="1"/>
          </p:cNvSpPr>
          <p:nvPr>
            <p:ph type="title"/>
          </p:nvPr>
        </p:nvSpPr>
        <p:spPr>
          <a:xfrm>
            <a:off x="1990164" y="336176"/>
            <a:ext cx="6884895" cy="1524000"/>
          </a:xfrm>
        </p:spPr>
        <p:txBody>
          <a:bodyPr/>
          <a:lstStyle/>
          <a:p>
            <a:pPr algn="ctr"/>
            <a:r>
              <a:rPr lang="en-US" sz="3800"/>
              <a:t>Girl Shine : Prévenir et répondre aux mariages précoces</a:t>
            </a:r>
            <a:br>
              <a:rPr lang="en-US" sz="3800"/>
            </a:br>
            <a:endParaRPr lang="en-US" sz="3800"/>
          </a:p>
        </p:txBody>
      </p:sp>
      <p:pic>
        <p:nvPicPr>
          <p:cNvPr id="3" name="Picture 2">
            <a:extLst>
              <a:ext uri="{FF2B5EF4-FFF2-40B4-BE49-F238E27FC236}">
                <a16:creationId xmlns:a16="http://schemas.microsoft.com/office/drawing/2014/main" id="{E0C28B08-EA9B-46E1-A345-7E27651E1A93}"/>
              </a:ext>
            </a:extLst>
          </p:cNvPr>
          <p:cNvPicPr>
            <a:picLocks noChangeAspect="1"/>
          </p:cNvPicPr>
          <p:nvPr/>
        </p:nvPicPr>
        <p:blipFill>
          <a:blip r:embed="rId3"/>
          <a:stretch>
            <a:fillRect/>
          </a:stretch>
        </p:blipFill>
        <p:spPr>
          <a:xfrm>
            <a:off x="2294419" y="2122374"/>
            <a:ext cx="6276384" cy="4182774"/>
          </a:xfrm>
          <a:prstGeom prst="rect">
            <a:avLst/>
          </a:prstGeom>
        </p:spPr>
      </p:pic>
      <p:sp>
        <p:nvSpPr>
          <p:cNvPr id="4" name="TextBox 3">
            <a:extLst>
              <a:ext uri="{FF2B5EF4-FFF2-40B4-BE49-F238E27FC236}">
                <a16:creationId xmlns:a16="http://schemas.microsoft.com/office/drawing/2014/main" id="{1889EA68-843F-43F1-94E8-FB4F644A8AE2}"/>
              </a:ext>
            </a:extLst>
          </p:cNvPr>
          <p:cNvSpPr txBox="1"/>
          <p:nvPr/>
        </p:nvSpPr>
        <p:spPr>
          <a:xfrm>
            <a:off x="286871" y="4243045"/>
            <a:ext cx="1828800" cy="2062103"/>
          </a:xfrm>
          <a:prstGeom prst="rect">
            <a:avLst/>
          </a:prstGeom>
          <a:noFill/>
        </p:spPr>
        <p:txBody>
          <a:bodyPr wrap="square" rtlCol="0">
            <a:spAutoFit/>
          </a:bodyPr>
          <a:lstStyle/>
          <a:p>
            <a:r>
              <a:rPr lang="en-US" sz="1600" b="1">
                <a:latin typeface="+mj-lt"/>
              </a:rPr>
              <a:t>DÉPARTEMENT D'ÉTAT DES ÉTATS-UNIS</a:t>
            </a:r>
          </a:p>
          <a:p>
            <a:r>
              <a:rPr lang="en-US" sz="1600" b="1">
                <a:latin typeface="+mj-lt"/>
              </a:rPr>
              <a:t>BUREAU DE LA POPULATION, DES RÉFUGIÉS ET DES MIGRATIONS (PRM) </a:t>
            </a:r>
          </a:p>
        </p:txBody>
      </p:sp>
      <p:pic>
        <p:nvPicPr>
          <p:cNvPr id="6" name="Picture 5">
            <a:extLst>
              <a:ext uri="{FF2B5EF4-FFF2-40B4-BE49-F238E27FC236}">
                <a16:creationId xmlns:a16="http://schemas.microsoft.com/office/drawing/2014/main" id="{223C1C1E-B6FD-4F95-A4E9-E266779BA5BE}"/>
              </a:ext>
            </a:extLst>
          </p:cNvPr>
          <p:cNvPicPr>
            <a:picLocks noChangeAspect="1"/>
          </p:cNvPicPr>
          <p:nvPr/>
        </p:nvPicPr>
        <p:blipFill>
          <a:blip r:embed="rId4"/>
          <a:stretch>
            <a:fillRect/>
          </a:stretch>
        </p:blipFill>
        <p:spPr>
          <a:xfrm>
            <a:off x="286871" y="3028608"/>
            <a:ext cx="1785003" cy="1071002"/>
          </a:xfrm>
          <a:prstGeom prst="rect">
            <a:avLst/>
          </a:prstGeom>
        </p:spPr>
      </p:pic>
    </p:spTree>
    <p:extLst>
      <p:ext uri="{BB962C8B-B14F-4D97-AF65-F5344CB8AC3E}">
        <p14:creationId xmlns:p14="http://schemas.microsoft.com/office/powerpoint/2010/main" val="1020439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49366" y="284415"/>
            <a:ext cx="7310633" cy="5490313"/>
            <a:chOff x="210890" y="108123"/>
            <a:chExt cx="10397345" cy="7808444"/>
          </a:xfrm>
        </p:grpSpPr>
        <p:sp>
          <p:nvSpPr>
            <p:cNvPr id="3" name="TextBox 3"/>
            <p:cNvSpPr txBox="1"/>
            <p:nvPr/>
          </p:nvSpPr>
          <p:spPr>
            <a:xfrm>
              <a:off x="210890" y="108123"/>
              <a:ext cx="10160000" cy="875453"/>
            </a:xfrm>
            <a:prstGeom prst="rect">
              <a:avLst/>
            </a:prstGeom>
          </p:spPr>
          <p:txBody>
            <a:bodyPr wrap="square" lIns="0" tIns="0" rIns="0" bIns="0" rtlCol="0" anchor="t">
              <a:spAutoFit/>
            </a:bodyPr>
            <a:lstStyle/>
            <a:p>
              <a:pPr lvl="0"/>
              <a:r>
                <a:rPr lang="en-US" sz="4000" b="1"/>
                <a:t>Girl Shine</a:t>
              </a:r>
              <a:endParaRPr lang="en-US" sz="4000"/>
            </a:p>
          </p:txBody>
        </p:sp>
        <p:sp>
          <p:nvSpPr>
            <p:cNvPr id="4" name="TextBox 4"/>
            <p:cNvSpPr txBox="1"/>
            <p:nvPr/>
          </p:nvSpPr>
          <p:spPr>
            <a:xfrm>
              <a:off x="2561515" y="6438876"/>
              <a:ext cx="8046720" cy="1477691"/>
            </a:xfrm>
            <a:prstGeom prst="rect">
              <a:avLst/>
            </a:prstGeom>
          </p:spPr>
          <p:txBody>
            <a:bodyPr wrap="square" lIns="0" tIns="0" rIns="0" bIns="0" rtlCol="0" anchor="t">
              <a:spAutoFit/>
            </a:bodyPr>
            <a:lstStyle/>
            <a:p>
              <a:pPr marL="833810" lvl="1" indent="-482203">
                <a:buAutoNum type="arabicPeriod"/>
              </a:pPr>
              <a:endParaRPr lang="en-US" sz="1688"/>
            </a:p>
            <a:p>
              <a:pPr marL="833810" lvl="1" indent="-482203">
                <a:buAutoNum type="arabicPeriod"/>
              </a:pPr>
              <a:endParaRPr lang="en-US" sz="1688"/>
            </a:p>
            <a:p>
              <a:endParaRPr lang="en-US" sz="1688"/>
            </a:p>
            <a:p>
              <a:pPr lvl="0"/>
              <a:endParaRPr lang="en-US" sz="1688"/>
            </a:p>
          </p:txBody>
        </p:sp>
      </p:grpSp>
      <p:grpSp>
        <p:nvGrpSpPr>
          <p:cNvPr id="7" name="Group 7"/>
          <p:cNvGrpSpPr/>
          <p:nvPr/>
        </p:nvGrpSpPr>
        <p:grpSpPr>
          <a:xfrm>
            <a:off x="3214688" y="1267513"/>
            <a:ext cx="8015499" cy="533169"/>
            <a:chOff x="0" y="0"/>
            <a:chExt cx="3684905" cy="245110"/>
          </a:xfrm>
          <a:solidFill>
            <a:srgbClr val="F6C851"/>
          </a:solidFill>
        </p:grpSpPr>
        <p:sp>
          <p:nvSpPr>
            <p:cNvPr id="8" name="Freeform 8"/>
            <p:cNvSpPr/>
            <p:nvPr/>
          </p:nvSpPr>
          <p:spPr>
            <a:xfrm>
              <a:off x="0" y="168910"/>
              <a:ext cx="3684905" cy="76200"/>
            </a:xfrm>
            <a:custGeom>
              <a:avLst/>
              <a:gdLst/>
              <a:ahLst/>
              <a:cxnLst/>
              <a:rect l="l" t="t" r="r" b="b"/>
              <a:pathLst>
                <a:path w="3684905" h="76200">
                  <a:moveTo>
                    <a:pt x="0" y="0"/>
                  </a:moveTo>
                  <a:lnTo>
                    <a:pt x="3684905" y="0"/>
                  </a:lnTo>
                  <a:lnTo>
                    <a:pt x="3684905" y="76200"/>
                  </a:lnTo>
                  <a:lnTo>
                    <a:pt x="0" y="76200"/>
                  </a:lnTo>
                  <a:close/>
                </a:path>
              </a:pathLst>
            </a:custGeom>
            <a:grpFill/>
          </p:spPr>
          <p:txBody>
            <a:bodyPr/>
            <a:lstStyle/>
            <a:p>
              <a:endParaRPr lang="en-US"/>
            </a:p>
          </p:txBody>
        </p:sp>
        <p:sp>
          <p:nvSpPr>
            <p:cNvPr id="9" name="Freeform 9"/>
            <p:cNvSpPr/>
            <p:nvPr/>
          </p:nvSpPr>
          <p:spPr>
            <a:xfrm>
              <a:off x="0" y="0"/>
              <a:ext cx="3684905" cy="76200"/>
            </a:xfrm>
            <a:custGeom>
              <a:avLst/>
              <a:gdLst/>
              <a:ahLst/>
              <a:cxnLst/>
              <a:rect l="l" t="t" r="r" b="b"/>
              <a:pathLst>
                <a:path w="3684905" h="76200">
                  <a:moveTo>
                    <a:pt x="0" y="0"/>
                  </a:moveTo>
                  <a:lnTo>
                    <a:pt x="3684905" y="0"/>
                  </a:lnTo>
                  <a:lnTo>
                    <a:pt x="3684905" y="76200"/>
                  </a:lnTo>
                  <a:lnTo>
                    <a:pt x="0" y="76200"/>
                  </a:lnTo>
                  <a:close/>
                </a:path>
              </a:pathLst>
            </a:custGeom>
            <a:grpFill/>
          </p:spPr>
          <p:txBody>
            <a:bodyPr/>
            <a:lstStyle/>
            <a:p>
              <a:endParaRPr lang="en-US"/>
            </a:p>
          </p:txBody>
        </p:sp>
      </p:grpSp>
      <p:pic>
        <p:nvPicPr>
          <p:cNvPr id="10" name="Picture 9">
            <a:extLst>
              <a:ext uri="{FF2B5EF4-FFF2-40B4-BE49-F238E27FC236}">
                <a16:creationId xmlns:a16="http://schemas.microsoft.com/office/drawing/2014/main" id="{02107B38-0DFF-4222-B4DD-F3C25F0C8777}"/>
              </a:ext>
            </a:extLst>
          </p:cNvPr>
          <p:cNvPicPr>
            <a:picLocks noChangeAspect="1"/>
          </p:cNvPicPr>
          <p:nvPr/>
        </p:nvPicPr>
        <p:blipFill>
          <a:blip r:embed="rId3"/>
          <a:stretch>
            <a:fillRect/>
          </a:stretch>
        </p:blipFill>
        <p:spPr>
          <a:xfrm>
            <a:off x="57085" y="2291466"/>
            <a:ext cx="9014962" cy="3194934"/>
          </a:xfrm>
          <a:prstGeom prst="rect">
            <a:avLst/>
          </a:prstGeom>
        </p:spPr>
      </p:pic>
    </p:spTree>
    <p:extLst>
      <p:ext uri="{BB962C8B-B14F-4D97-AF65-F5344CB8AC3E}">
        <p14:creationId xmlns:p14="http://schemas.microsoft.com/office/powerpoint/2010/main" val="1938708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A4C654-2F4C-45FB-A2CB-191C3FFB5DFD}"/>
              </a:ext>
            </a:extLst>
          </p:cNvPr>
          <p:cNvSpPr>
            <a:spLocks noGrp="1"/>
          </p:cNvSpPr>
          <p:nvPr>
            <p:ph type="title"/>
          </p:nvPr>
        </p:nvSpPr>
        <p:spPr>
          <a:xfrm>
            <a:off x="419100" y="170793"/>
            <a:ext cx="8305800" cy="601717"/>
          </a:xfrm>
        </p:spPr>
        <p:txBody>
          <a:bodyPr/>
          <a:lstStyle/>
          <a:p>
            <a:pPr algn="ctr"/>
            <a:r>
              <a:rPr lang="en-US" sz="3600" b="1">
                <a:latin typeface="+mn-lt"/>
              </a:rPr>
              <a:t>Les moteurs du mariage précoce</a:t>
            </a:r>
          </a:p>
        </p:txBody>
      </p:sp>
      <p:sp>
        <p:nvSpPr>
          <p:cNvPr id="23" name="Freeform: Shape 22">
            <a:extLst>
              <a:ext uri="{FF2B5EF4-FFF2-40B4-BE49-F238E27FC236}">
                <a16:creationId xmlns:a16="http://schemas.microsoft.com/office/drawing/2014/main" id="{627EF50D-6D7A-450D-BAC2-7EA8788B073F}"/>
              </a:ext>
            </a:extLst>
          </p:cNvPr>
          <p:cNvSpPr/>
          <p:nvPr/>
        </p:nvSpPr>
        <p:spPr bwMode="auto">
          <a:xfrm>
            <a:off x="419099" y="1245474"/>
            <a:ext cx="8535715" cy="4367052"/>
          </a:xfrm>
          <a:custGeom>
            <a:avLst/>
            <a:gdLst>
              <a:gd name="connsiteX0" fmla="*/ 5576395 w 8535715"/>
              <a:gd name="connsiteY0" fmla="*/ 15764 h 4367052"/>
              <a:gd name="connsiteX1" fmla="*/ 8535715 w 8535715"/>
              <a:gd name="connsiteY1" fmla="*/ 2191408 h 4367052"/>
              <a:gd name="connsiteX2" fmla="*/ 5576395 w 8535715"/>
              <a:gd name="connsiteY2" fmla="*/ 4367052 h 4367052"/>
              <a:gd name="connsiteX3" fmla="*/ 4424495 w 8535715"/>
              <a:gd name="connsiteY3" fmla="*/ 4196079 h 4367052"/>
              <a:gd name="connsiteX4" fmla="*/ 4245602 w 8535715"/>
              <a:gd name="connsiteY4" fmla="*/ 4132723 h 4367052"/>
              <a:gd name="connsiteX5" fmla="*/ 4369908 w 8535715"/>
              <a:gd name="connsiteY5" fmla="*/ 4088700 h 4367052"/>
              <a:gd name="connsiteX6" fmla="*/ 5918640 w 8535715"/>
              <a:gd name="connsiteY6" fmla="*/ 2175644 h 4367052"/>
              <a:gd name="connsiteX7" fmla="*/ 4369908 w 8535715"/>
              <a:gd name="connsiteY7" fmla="*/ 262589 h 4367052"/>
              <a:gd name="connsiteX8" fmla="*/ 4290114 w 8535715"/>
              <a:gd name="connsiteY8" fmla="*/ 234329 h 4367052"/>
              <a:gd name="connsiteX9" fmla="*/ 4424495 w 8535715"/>
              <a:gd name="connsiteY9" fmla="*/ 186737 h 4367052"/>
              <a:gd name="connsiteX10" fmla="*/ 5576395 w 8535715"/>
              <a:gd name="connsiteY10" fmla="*/ 15764 h 4367052"/>
              <a:gd name="connsiteX11" fmla="*/ 2959320 w 8535715"/>
              <a:gd name="connsiteY11" fmla="*/ 0 h 4367052"/>
              <a:gd name="connsiteX12" fmla="*/ 4111221 w 8535715"/>
              <a:gd name="connsiteY12" fmla="*/ 170973 h 4367052"/>
              <a:gd name="connsiteX13" fmla="*/ 4290114 w 8535715"/>
              <a:gd name="connsiteY13" fmla="*/ 234329 h 4367052"/>
              <a:gd name="connsiteX14" fmla="*/ 4165808 w 8535715"/>
              <a:gd name="connsiteY14" fmla="*/ 278353 h 4367052"/>
              <a:gd name="connsiteX15" fmla="*/ 2617075 w 8535715"/>
              <a:gd name="connsiteY15" fmla="*/ 2191408 h 4367052"/>
              <a:gd name="connsiteX16" fmla="*/ 4165808 w 8535715"/>
              <a:gd name="connsiteY16" fmla="*/ 4104464 h 4367052"/>
              <a:gd name="connsiteX17" fmla="*/ 4245602 w 8535715"/>
              <a:gd name="connsiteY17" fmla="*/ 4132723 h 4367052"/>
              <a:gd name="connsiteX18" fmla="*/ 4111221 w 8535715"/>
              <a:gd name="connsiteY18" fmla="*/ 4180315 h 4367052"/>
              <a:gd name="connsiteX19" fmla="*/ 2959320 w 8535715"/>
              <a:gd name="connsiteY19" fmla="*/ 4351288 h 4367052"/>
              <a:gd name="connsiteX20" fmla="*/ 0 w 8535715"/>
              <a:gd name="connsiteY20" fmla="*/ 2175644 h 4367052"/>
              <a:gd name="connsiteX21" fmla="*/ 2959320 w 8535715"/>
              <a:gd name="connsiteY21" fmla="*/ 0 h 436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35715" h="4367052">
                <a:moveTo>
                  <a:pt x="5576395" y="15764"/>
                </a:moveTo>
                <a:cubicBezTo>
                  <a:pt x="7210782" y="15764"/>
                  <a:pt x="8535715" y="989833"/>
                  <a:pt x="8535715" y="2191408"/>
                </a:cubicBezTo>
                <a:cubicBezTo>
                  <a:pt x="8535715" y="3392983"/>
                  <a:pt x="7210782" y="4367052"/>
                  <a:pt x="5576395" y="4367052"/>
                </a:cubicBezTo>
                <a:cubicBezTo>
                  <a:pt x="5167798" y="4367052"/>
                  <a:pt x="4778543" y="4306173"/>
                  <a:pt x="4424495" y="4196079"/>
                </a:cubicBezTo>
                <a:lnTo>
                  <a:pt x="4245602" y="4132723"/>
                </a:lnTo>
                <a:lnTo>
                  <a:pt x="4369908" y="4088700"/>
                </a:lnTo>
                <a:cubicBezTo>
                  <a:pt x="5292402" y="3720278"/>
                  <a:pt x="5918640" y="3001727"/>
                  <a:pt x="5918640" y="2175644"/>
                </a:cubicBezTo>
                <a:cubicBezTo>
                  <a:pt x="5918640" y="1349561"/>
                  <a:pt x="5292402" y="631011"/>
                  <a:pt x="4369908" y="262589"/>
                </a:cubicBezTo>
                <a:lnTo>
                  <a:pt x="4290114" y="234329"/>
                </a:lnTo>
                <a:lnTo>
                  <a:pt x="4424495" y="186737"/>
                </a:lnTo>
                <a:cubicBezTo>
                  <a:pt x="4778543" y="76643"/>
                  <a:pt x="5167798" y="15764"/>
                  <a:pt x="5576395" y="15764"/>
                </a:cubicBezTo>
                <a:close/>
                <a:moveTo>
                  <a:pt x="2959320" y="0"/>
                </a:moveTo>
                <a:cubicBezTo>
                  <a:pt x="3367917" y="0"/>
                  <a:pt x="3757173" y="60879"/>
                  <a:pt x="4111221" y="170973"/>
                </a:cubicBezTo>
                <a:lnTo>
                  <a:pt x="4290114" y="234329"/>
                </a:lnTo>
                <a:lnTo>
                  <a:pt x="4165808" y="278353"/>
                </a:lnTo>
                <a:cubicBezTo>
                  <a:pt x="3243313" y="646775"/>
                  <a:pt x="2617075" y="1365325"/>
                  <a:pt x="2617075" y="2191408"/>
                </a:cubicBezTo>
                <a:cubicBezTo>
                  <a:pt x="2617075" y="3017491"/>
                  <a:pt x="3243313" y="3736042"/>
                  <a:pt x="4165808" y="4104464"/>
                </a:cubicBezTo>
                <a:lnTo>
                  <a:pt x="4245602" y="4132723"/>
                </a:lnTo>
                <a:lnTo>
                  <a:pt x="4111221" y="4180315"/>
                </a:lnTo>
                <a:cubicBezTo>
                  <a:pt x="3757173" y="4290409"/>
                  <a:pt x="3367917" y="4351288"/>
                  <a:pt x="2959320" y="4351288"/>
                </a:cubicBezTo>
                <a:cubicBezTo>
                  <a:pt x="1324933" y="4351288"/>
                  <a:pt x="0" y="3377219"/>
                  <a:pt x="0" y="2175644"/>
                </a:cubicBezTo>
                <a:cubicBezTo>
                  <a:pt x="0" y="974069"/>
                  <a:pt x="1324933" y="0"/>
                  <a:pt x="2959320" y="0"/>
                </a:cubicBezTo>
                <a:close/>
              </a:path>
            </a:pathLst>
          </a:cu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57213" lvl="1"/>
            <a:endParaRPr lang="en-US" sz="2400"/>
          </a:p>
        </p:txBody>
      </p:sp>
      <p:sp>
        <p:nvSpPr>
          <p:cNvPr id="24" name="TextBox 23">
            <a:extLst>
              <a:ext uri="{FF2B5EF4-FFF2-40B4-BE49-F238E27FC236}">
                <a16:creationId xmlns:a16="http://schemas.microsoft.com/office/drawing/2014/main" id="{243670BC-57DB-4DFD-845B-4BFAD12FF525}"/>
              </a:ext>
            </a:extLst>
          </p:cNvPr>
          <p:cNvSpPr txBox="1"/>
          <p:nvPr/>
        </p:nvSpPr>
        <p:spPr>
          <a:xfrm>
            <a:off x="141889" y="1599036"/>
            <a:ext cx="1166648" cy="369332"/>
          </a:xfrm>
          <a:prstGeom prst="rect">
            <a:avLst/>
          </a:prstGeom>
          <a:noFill/>
        </p:spPr>
        <p:txBody>
          <a:bodyPr wrap="square" rtlCol="0">
            <a:spAutoFit/>
          </a:bodyPr>
          <a:lstStyle/>
          <a:p>
            <a:r>
              <a:rPr lang="en-US" b="1"/>
              <a:t>Liban</a:t>
            </a:r>
          </a:p>
        </p:txBody>
      </p:sp>
      <p:sp>
        <p:nvSpPr>
          <p:cNvPr id="25" name="TextBox 24">
            <a:extLst>
              <a:ext uri="{FF2B5EF4-FFF2-40B4-BE49-F238E27FC236}">
                <a16:creationId xmlns:a16="http://schemas.microsoft.com/office/drawing/2014/main" id="{7257AD2F-68F3-482F-947B-08A56E5544CB}"/>
              </a:ext>
            </a:extLst>
          </p:cNvPr>
          <p:cNvSpPr txBox="1"/>
          <p:nvPr/>
        </p:nvSpPr>
        <p:spPr>
          <a:xfrm>
            <a:off x="8065377" y="1599036"/>
            <a:ext cx="1166647" cy="369332"/>
          </a:xfrm>
          <a:prstGeom prst="rect">
            <a:avLst/>
          </a:prstGeom>
          <a:noFill/>
        </p:spPr>
        <p:txBody>
          <a:bodyPr wrap="square" rtlCol="0">
            <a:spAutoFit/>
          </a:bodyPr>
          <a:lstStyle/>
          <a:p>
            <a:r>
              <a:rPr lang="en-US" b="1"/>
              <a:t>Ouganda</a:t>
            </a:r>
          </a:p>
        </p:txBody>
      </p:sp>
      <p:sp>
        <p:nvSpPr>
          <p:cNvPr id="27" name="TextBox 26">
            <a:extLst>
              <a:ext uri="{FF2B5EF4-FFF2-40B4-BE49-F238E27FC236}">
                <a16:creationId xmlns:a16="http://schemas.microsoft.com/office/drawing/2014/main" id="{0EF5124C-0212-4C40-B838-7A13BE73FE90}"/>
              </a:ext>
            </a:extLst>
          </p:cNvPr>
          <p:cNvSpPr txBox="1"/>
          <p:nvPr/>
        </p:nvSpPr>
        <p:spPr>
          <a:xfrm>
            <a:off x="3314062" y="2094848"/>
            <a:ext cx="2709151" cy="2534027"/>
          </a:xfrm>
          <a:prstGeom prst="rect">
            <a:avLst/>
          </a:prstGeom>
          <a:noFill/>
        </p:spPr>
        <p:txBody>
          <a:bodyPr wrap="square" rtlCol="0">
            <a:spAutoFit/>
          </a:bodyPr>
          <a:lstStyle/>
          <a:p>
            <a:pPr algn="ctr">
              <a:spcBef>
                <a:spcPts val="200"/>
              </a:spcBef>
              <a:spcAft>
                <a:spcPts val="200"/>
              </a:spcAft>
            </a:pPr>
            <a:r>
              <a:rPr lang="en-US" sz="1200"/>
              <a:t>Les soignants ne peuvent pas subvenir aux besoins de leur fille</a:t>
            </a:r>
          </a:p>
          <a:p>
            <a:pPr algn="ctr">
              <a:spcBef>
                <a:spcPts val="200"/>
              </a:spcBef>
              <a:spcAft>
                <a:spcPts val="200"/>
              </a:spcAft>
            </a:pPr>
            <a:r>
              <a:rPr lang="en-US" sz="1200"/>
              <a:t>La fille comme source de revenus (dot) </a:t>
            </a:r>
          </a:p>
          <a:p>
            <a:pPr algn="ctr">
              <a:spcBef>
                <a:spcPts val="200"/>
              </a:spcBef>
              <a:spcAft>
                <a:spcPts val="200"/>
              </a:spcAft>
            </a:pPr>
            <a:r>
              <a:rPr lang="en-US" sz="1200"/>
              <a:t>Protection de l'environnement </a:t>
            </a:r>
          </a:p>
          <a:p>
            <a:pPr algn="ctr">
              <a:spcBef>
                <a:spcPts val="200"/>
              </a:spcBef>
              <a:spcAft>
                <a:spcPts val="200"/>
              </a:spcAft>
            </a:pPr>
            <a:r>
              <a:rPr lang="en-US" sz="1200"/>
              <a:t>Comportement de la fille </a:t>
            </a:r>
          </a:p>
          <a:p>
            <a:pPr algn="ctr">
              <a:spcBef>
                <a:spcPts val="200"/>
              </a:spcBef>
              <a:spcAft>
                <a:spcPts val="200"/>
              </a:spcAft>
            </a:pPr>
            <a:r>
              <a:rPr lang="en-US" sz="1200"/>
              <a:t>Ne pas réussir/exclure de l'école</a:t>
            </a:r>
          </a:p>
          <a:p>
            <a:pPr algn="ctr">
              <a:spcBef>
                <a:spcPts val="200"/>
              </a:spcBef>
              <a:spcAft>
                <a:spcPts val="200"/>
              </a:spcAft>
            </a:pPr>
            <a:r>
              <a:rPr lang="en-US" sz="1200"/>
              <a:t>Relations négatives avec les soignants/la famille</a:t>
            </a:r>
          </a:p>
          <a:p>
            <a:pPr algn="ctr">
              <a:spcBef>
                <a:spcPts val="200"/>
              </a:spcBef>
              <a:spcAft>
                <a:spcPts val="200"/>
              </a:spcAft>
            </a:pPr>
            <a:r>
              <a:rPr lang="en-US" sz="1200"/>
              <a:t>L'influence des pairs </a:t>
            </a:r>
          </a:p>
          <a:p>
            <a:pPr algn="ctr">
              <a:spcBef>
                <a:spcPts val="200"/>
              </a:spcBef>
              <a:spcAft>
                <a:spcPts val="200"/>
              </a:spcAft>
            </a:pPr>
            <a:r>
              <a:rPr lang="en-US" sz="1200">
                <a:effectLst/>
                <a:ea typeface="Calibri" panose="020F0502020204030204" pitchFamily="34" charset="0"/>
                <a:cs typeface="Times New Roman" panose="02020603050405020304" pitchFamily="18" charset="0"/>
              </a:rPr>
              <a:t>Manque d'informations sur le mariage ou sur les risques du mariage précoce </a:t>
            </a:r>
          </a:p>
          <a:p>
            <a:pPr algn="ctr">
              <a:spcBef>
                <a:spcPts val="200"/>
              </a:spcBef>
              <a:spcAft>
                <a:spcPts val="200"/>
              </a:spcAft>
            </a:pPr>
            <a:r>
              <a:rPr lang="en-US" sz="1200">
                <a:ea typeface="Calibri" panose="020F0502020204030204" pitchFamily="34" charset="0"/>
                <a:cs typeface="Times New Roman" panose="02020603050405020304" pitchFamily="18" charset="0"/>
              </a:rPr>
              <a:t>        </a:t>
            </a:r>
            <a:endParaRPr lang="en-US" sz="1200"/>
          </a:p>
        </p:txBody>
      </p:sp>
      <p:sp>
        <p:nvSpPr>
          <p:cNvPr id="28" name="TextBox 27">
            <a:extLst>
              <a:ext uri="{FF2B5EF4-FFF2-40B4-BE49-F238E27FC236}">
                <a16:creationId xmlns:a16="http://schemas.microsoft.com/office/drawing/2014/main" id="{96E88BF3-33F9-477E-A256-63C7356E48C9}"/>
              </a:ext>
            </a:extLst>
          </p:cNvPr>
          <p:cNvSpPr txBox="1"/>
          <p:nvPr/>
        </p:nvSpPr>
        <p:spPr>
          <a:xfrm>
            <a:off x="1260158" y="1783702"/>
            <a:ext cx="1837899" cy="3785652"/>
          </a:xfrm>
          <a:prstGeom prst="rect">
            <a:avLst/>
          </a:prstGeom>
          <a:noFill/>
        </p:spPr>
        <p:txBody>
          <a:bodyPr wrap="square" rtlCol="0">
            <a:spAutoFit/>
          </a:bodyPr>
          <a:lstStyle/>
          <a:p>
            <a:pPr algn="ctr"/>
            <a:r>
              <a:rPr lang="en-US" sz="1200"/>
              <a:t>Le mari peut fournir</a:t>
            </a:r>
          </a:p>
          <a:p>
            <a:pPr algn="ctr"/>
            <a:endParaRPr lang="en-US" sz="1200"/>
          </a:p>
          <a:p>
            <a:pPr algn="ctr"/>
            <a:r>
              <a:rPr lang="en-US" sz="1200"/>
              <a:t>Croire que la fille est prête</a:t>
            </a:r>
          </a:p>
          <a:p>
            <a:pPr algn="ctr"/>
            <a:endParaRPr lang="en-US" sz="1200"/>
          </a:p>
          <a:p>
            <a:pPr algn="ctr"/>
            <a:r>
              <a:rPr lang="en-US" sz="1200"/>
              <a:t>Pression sociale de la communauté</a:t>
            </a:r>
          </a:p>
          <a:p>
            <a:pPr algn="ctr"/>
            <a:endParaRPr lang="en-US" sz="1200"/>
          </a:p>
          <a:p>
            <a:pPr algn="ctr"/>
            <a:r>
              <a:rPr lang="en-US" sz="1200"/>
              <a:t>Porter des enfants</a:t>
            </a:r>
          </a:p>
          <a:p>
            <a:pPr algn="ctr"/>
            <a:endParaRPr lang="en-US" sz="1200"/>
          </a:p>
          <a:p>
            <a:pPr algn="ctr"/>
            <a:r>
              <a:rPr lang="en-US" sz="1200"/>
              <a:t>Ne vous mariez pas tôt, vous aurez plus de mal à trouver un mari </a:t>
            </a:r>
          </a:p>
          <a:p>
            <a:pPr algn="ctr"/>
            <a:endParaRPr lang="en-US" sz="1200"/>
          </a:p>
          <a:p>
            <a:pPr algn="ctr"/>
            <a:r>
              <a:rPr lang="en-US" sz="1200"/>
              <a:t>Frais de scolarité élevés</a:t>
            </a:r>
          </a:p>
          <a:p>
            <a:pPr algn="ctr"/>
            <a:endParaRPr lang="en-US" sz="1200"/>
          </a:p>
          <a:p>
            <a:pPr algn="ctr"/>
            <a:r>
              <a:rPr lang="en-US" sz="1200"/>
              <a:t>Oisiveté = problèmes</a:t>
            </a:r>
          </a:p>
          <a:p>
            <a:pPr algn="ctr"/>
            <a:endParaRPr lang="en-US" sz="1200"/>
          </a:p>
          <a:p>
            <a:pPr algn="ctr"/>
            <a:r>
              <a:rPr lang="en-US" sz="1200"/>
              <a:t>Bonne prise</a:t>
            </a:r>
          </a:p>
          <a:p>
            <a:pPr marL="171450" indent="-171450">
              <a:buFont typeface="Arial" panose="020B0604020202020204" pitchFamily="34" charset="0"/>
              <a:buChar char="•"/>
            </a:pPr>
            <a:endParaRPr lang="en-US" sz="1200"/>
          </a:p>
          <a:p>
            <a:pPr marL="171450" indent="-171450">
              <a:buFont typeface="Arial" panose="020B0604020202020204" pitchFamily="34" charset="0"/>
              <a:buChar char="•"/>
            </a:pPr>
            <a:endParaRPr lang="en-US" sz="1200"/>
          </a:p>
        </p:txBody>
      </p:sp>
      <p:sp>
        <p:nvSpPr>
          <p:cNvPr id="30" name="TextBox 29">
            <a:extLst>
              <a:ext uri="{FF2B5EF4-FFF2-40B4-BE49-F238E27FC236}">
                <a16:creationId xmlns:a16="http://schemas.microsoft.com/office/drawing/2014/main" id="{58EE1CD7-6200-4E10-8E75-5ADE54CDE028}"/>
              </a:ext>
            </a:extLst>
          </p:cNvPr>
          <p:cNvSpPr txBox="1"/>
          <p:nvPr/>
        </p:nvSpPr>
        <p:spPr>
          <a:xfrm>
            <a:off x="6455223" y="2093499"/>
            <a:ext cx="1778759" cy="2308324"/>
          </a:xfrm>
          <a:prstGeom prst="rect">
            <a:avLst/>
          </a:prstGeom>
          <a:noFill/>
        </p:spPr>
        <p:txBody>
          <a:bodyPr wrap="square" rtlCol="0">
            <a:spAutoFit/>
          </a:bodyPr>
          <a:lstStyle/>
          <a:p>
            <a:r>
              <a:rPr lang="en-US" sz="1200"/>
              <a:t>Une fille ne peut pas subvenir à ses besoins</a:t>
            </a:r>
          </a:p>
          <a:p>
            <a:endParaRPr lang="en-US" sz="1200"/>
          </a:p>
          <a:p>
            <a:r>
              <a:rPr lang="en-US" sz="1200"/>
              <a:t>Travail domestique</a:t>
            </a:r>
          </a:p>
          <a:p>
            <a:endParaRPr lang="en-US" sz="1200"/>
          </a:p>
          <a:p>
            <a:r>
              <a:rPr lang="en-US" sz="1200"/>
              <a:t>Aller en discothèque</a:t>
            </a:r>
          </a:p>
          <a:p>
            <a:endParaRPr lang="en-US" sz="1200"/>
          </a:p>
          <a:p>
            <a:r>
              <a:rPr lang="en-US" sz="1200"/>
              <a:t>Grossesse</a:t>
            </a:r>
          </a:p>
          <a:p>
            <a:endParaRPr lang="en-US" sz="1200"/>
          </a:p>
          <a:p>
            <a:r>
              <a:rPr lang="en-US" sz="1200"/>
              <a:t>Activité sexuelle</a:t>
            </a:r>
          </a:p>
          <a:p>
            <a:endParaRPr lang="en-US" sz="1200"/>
          </a:p>
          <a:p>
            <a:r>
              <a:rPr lang="en-US" sz="1200"/>
              <a:t>Orphelin/ sans famille</a:t>
            </a:r>
          </a:p>
          <a:p>
            <a:endParaRPr lang="en-US" sz="1200"/>
          </a:p>
        </p:txBody>
      </p:sp>
      <p:sp>
        <p:nvSpPr>
          <p:cNvPr id="32" name="TextBox 31">
            <a:extLst>
              <a:ext uri="{FF2B5EF4-FFF2-40B4-BE49-F238E27FC236}">
                <a16:creationId xmlns:a16="http://schemas.microsoft.com/office/drawing/2014/main" id="{CABF16A6-4F15-42E8-9D80-6DB90F760750}"/>
              </a:ext>
            </a:extLst>
          </p:cNvPr>
          <p:cNvSpPr txBox="1"/>
          <p:nvPr/>
        </p:nvSpPr>
        <p:spPr>
          <a:xfrm>
            <a:off x="1919785" y="4057934"/>
            <a:ext cx="1201003" cy="1015663"/>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68564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2450C5-5DCF-42D0-84B1-77A05B9DC412}"/>
              </a:ext>
            </a:extLst>
          </p:cNvPr>
          <p:cNvSpPr>
            <a:spLocks noGrp="1"/>
          </p:cNvSpPr>
          <p:nvPr>
            <p:ph type="title"/>
          </p:nvPr>
        </p:nvSpPr>
        <p:spPr>
          <a:xfrm>
            <a:off x="852615" y="492009"/>
            <a:ext cx="7228703" cy="544821"/>
          </a:xfrm>
        </p:spPr>
        <p:txBody>
          <a:bodyPr/>
          <a:lstStyle/>
          <a:p>
            <a:pPr algn="ctr"/>
            <a:r>
              <a:rPr lang="en-US" b="1"/>
              <a:t>Vue d'ensemble des outils relatifs au mariage précoce dans Girl Shine</a:t>
            </a:r>
          </a:p>
        </p:txBody>
      </p:sp>
      <p:sp>
        <p:nvSpPr>
          <p:cNvPr id="6" name="Content Placeholder 5">
            <a:extLst>
              <a:ext uri="{FF2B5EF4-FFF2-40B4-BE49-F238E27FC236}">
                <a16:creationId xmlns:a16="http://schemas.microsoft.com/office/drawing/2014/main" id="{8748718F-79E7-4142-AE72-23578F844337}"/>
              </a:ext>
            </a:extLst>
          </p:cNvPr>
          <p:cNvSpPr>
            <a:spLocks noGrp="1"/>
          </p:cNvSpPr>
          <p:nvPr>
            <p:ph idx="1"/>
          </p:nvPr>
        </p:nvSpPr>
        <p:spPr>
          <a:xfrm>
            <a:off x="123566" y="1686427"/>
            <a:ext cx="8686800" cy="4834689"/>
          </a:xfrm>
        </p:spPr>
        <p:txBody>
          <a:bodyPr/>
          <a:lstStyle/>
          <a:p>
            <a:pPr marL="342900" indent="-342900">
              <a:buFont typeface="Arial" panose="020B0604020202020204" pitchFamily="34" charset="0"/>
              <a:buChar char="•"/>
            </a:pPr>
            <a:r>
              <a:rPr lang="en-US" sz="2000"/>
              <a:t>Programme d'études sur le mariage précoce pour les adolescentes de 15 à 19 ans </a:t>
            </a:r>
          </a:p>
          <a:p>
            <a:pPr marL="342900" indent="-342900">
              <a:buFont typeface="Arial" panose="020B0604020202020204" pitchFamily="34" charset="0"/>
              <a:buChar char="•"/>
            </a:pPr>
            <a:r>
              <a:rPr lang="en-US" sz="2000"/>
              <a:t>Mariage précoce Programme d'études pour les dispensateurs de soins</a:t>
            </a:r>
          </a:p>
          <a:p>
            <a:pPr marL="342900" indent="-342900">
              <a:buFont typeface="Arial" panose="020B0604020202020204" pitchFamily="34" charset="0"/>
              <a:buChar char="•"/>
            </a:pPr>
            <a:r>
              <a:rPr lang="en-US" sz="2000"/>
              <a:t>Outils d'évaluation Easy Read et FGD</a:t>
            </a:r>
          </a:p>
          <a:p>
            <a:pPr marL="342900" indent="-342900">
              <a:buFont typeface="Arial" panose="020B0604020202020204" pitchFamily="34" charset="0"/>
              <a:buChar char="•"/>
            </a:pPr>
            <a:r>
              <a:rPr lang="en-US" sz="2000"/>
              <a:t>Messages clés Orientation</a:t>
            </a:r>
          </a:p>
          <a:p>
            <a:pPr marL="342900" indent="-342900">
              <a:buFont typeface="Arial" panose="020B0604020202020204" pitchFamily="34" charset="0"/>
              <a:buChar char="•"/>
            </a:pPr>
            <a:r>
              <a:rPr lang="en-US" sz="2000"/>
              <a:t>Guide de la session de conversation communautaire</a:t>
            </a:r>
          </a:p>
          <a:p>
            <a:pPr marL="342900" indent="-342900">
              <a:buFont typeface="Arial" panose="020B0604020202020204" pitchFamily="34" charset="0"/>
              <a:buChar char="•"/>
            </a:pPr>
            <a:r>
              <a:rPr lang="en-US" sz="2000"/>
              <a:t>Stratégie de sensibilisation</a:t>
            </a:r>
          </a:p>
          <a:p>
            <a:pPr marL="342900" indent="-342900">
              <a:buFont typeface="Arial" panose="020B0604020202020204" pitchFamily="34" charset="0"/>
              <a:buChar char="•"/>
            </a:pPr>
            <a:r>
              <a:rPr lang="en-US" sz="2000"/>
              <a:t>Deux formations en ligne sur Kaya :</a:t>
            </a:r>
          </a:p>
          <a:p>
            <a:pPr marL="942975" lvl="2" indent="-342900">
              <a:buFont typeface="Arial" panose="020B0604020202020204" pitchFamily="34" charset="0"/>
              <a:buChar char="•"/>
            </a:pPr>
            <a:r>
              <a:rPr lang="en-US" sz="2000"/>
              <a:t>Formation pour les prestataires de services</a:t>
            </a:r>
          </a:p>
          <a:p>
            <a:pPr marL="942975" lvl="2" indent="-342900">
              <a:buFont typeface="Arial" panose="020B0604020202020204" pitchFamily="34" charset="0"/>
              <a:buChar char="•"/>
            </a:pPr>
            <a:r>
              <a:rPr lang="en-US" sz="2000"/>
              <a:t>Girl Shine</a:t>
            </a:r>
          </a:p>
        </p:txBody>
      </p:sp>
      <p:pic>
        <p:nvPicPr>
          <p:cNvPr id="4" name="Picture 3">
            <a:extLst>
              <a:ext uri="{FF2B5EF4-FFF2-40B4-BE49-F238E27FC236}">
                <a16:creationId xmlns:a16="http://schemas.microsoft.com/office/drawing/2014/main" id="{07748830-B68F-5085-95E8-2C9939A0E6E9}"/>
              </a:ext>
            </a:extLst>
          </p:cNvPr>
          <p:cNvPicPr>
            <a:picLocks noChangeAspect="1"/>
          </p:cNvPicPr>
          <p:nvPr/>
        </p:nvPicPr>
        <p:blipFill>
          <a:blip r:embed="rId3"/>
          <a:stretch>
            <a:fillRect/>
          </a:stretch>
        </p:blipFill>
        <p:spPr>
          <a:xfrm>
            <a:off x="5327835" y="3092116"/>
            <a:ext cx="3587565" cy="2396301"/>
          </a:xfrm>
          <a:prstGeom prst="rect">
            <a:avLst/>
          </a:prstGeom>
        </p:spPr>
      </p:pic>
    </p:spTree>
    <p:extLst>
      <p:ext uri="{BB962C8B-B14F-4D97-AF65-F5344CB8AC3E}">
        <p14:creationId xmlns:p14="http://schemas.microsoft.com/office/powerpoint/2010/main" val="2875539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43D7D64-F229-F063-9C52-D3BA3B5A7059}"/>
              </a:ext>
            </a:extLst>
          </p:cNvPr>
          <p:cNvPicPr>
            <a:picLocks noChangeAspect="1"/>
          </p:cNvPicPr>
          <p:nvPr/>
        </p:nvPicPr>
        <p:blipFill>
          <a:blip r:embed="rId3"/>
          <a:stretch>
            <a:fillRect/>
          </a:stretch>
        </p:blipFill>
        <p:spPr>
          <a:xfrm>
            <a:off x="7212158" y="1747782"/>
            <a:ext cx="1810669" cy="1828959"/>
          </a:xfrm>
          <a:prstGeom prst="rect">
            <a:avLst/>
          </a:prstGeom>
        </p:spPr>
      </p:pic>
      <p:pic>
        <p:nvPicPr>
          <p:cNvPr id="31" name="Picture 30">
            <a:extLst>
              <a:ext uri="{FF2B5EF4-FFF2-40B4-BE49-F238E27FC236}">
                <a16:creationId xmlns:a16="http://schemas.microsoft.com/office/drawing/2014/main" id="{BEB8F786-F863-0DEB-E703-2C0191CD0C8B}"/>
              </a:ext>
            </a:extLst>
          </p:cNvPr>
          <p:cNvPicPr>
            <a:picLocks noChangeAspect="1"/>
          </p:cNvPicPr>
          <p:nvPr/>
        </p:nvPicPr>
        <p:blipFill>
          <a:blip r:embed="rId3"/>
          <a:stretch>
            <a:fillRect/>
          </a:stretch>
        </p:blipFill>
        <p:spPr>
          <a:xfrm>
            <a:off x="2434557" y="1752390"/>
            <a:ext cx="1810669" cy="1828959"/>
          </a:xfrm>
          <a:prstGeom prst="rect">
            <a:avLst/>
          </a:prstGeom>
        </p:spPr>
      </p:pic>
      <p:grpSp>
        <p:nvGrpSpPr>
          <p:cNvPr id="4" name="Group 7">
            <a:extLst>
              <a:ext uri="{FF2B5EF4-FFF2-40B4-BE49-F238E27FC236}">
                <a16:creationId xmlns:a16="http://schemas.microsoft.com/office/drawing/2014/main" id="{FD97C6D2-2974-F7DC-B922-1E383C2B1C1F}"/>
              </a:ext>
            </a:extLst>
          </p:cNvPr>
          <p:cNvGrpSpPr/>
          <p:nvPr/>
        </p:nvGrpSpPr>
        <p:grpSpPr>
          <a:xfrm>
            <a:off x="112261" y="1726305"/>
            <a:ext cx="1823652" cy="1824167"/>
            <a:chOff x="0" y="0"/>
            <a:chExt cx="6350000" cy="6350000"/>
          </a:xfrm>
        </p:grpSpPr>
        <p:sp>
          <p:nvSpPr>
            <p:cNvPr id="5" name="Freeform 8">
              <a:extLst>
                <a:ext uri="{FF2B5EF4-FFF2-40B4-BE49-F238E27FC236}">
                  <a16:creationId xmlns:a16="http://schemas.microsoft.com/office/drawing/2014/main" id="{867DE3DC-320B-BFD0-6952-39E92540F7C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6C851"/>
            </a:solidFill>
          </p:spPr>
          <p:txBody>
            <a:bodyPr/>
            <a:lstStyle/>
            <a:p>
              <a:pPr defTabSz="857250"/>
              <a:endParaRPr lang="en-US" sz="1688">
                <a:solidFill>
                  <a:prstClr val="black"/>
                </a:solidFill>
                <a:latin typeface="Calibri"/>
              </a:endParaRPr>
            </a:p>
          </p:txBody>
        </p:sp>
      </p:grpSp>
      <p:sp>
        <p:nvSpPr>
          <p:cNvPr id="3" name="TextBox 3"/>
          <p:cNvSpPr txBox="1"/>
          <p:nvPr/>
        </p:nvSpPr>
        <p:spPr>
          <a:xfrm>
            <a:off x="431895" y="277564"/>
            <a:ext cx="7990210" cy="984885"/>
          </a:xfrm>
          <a:prstGeom prst="rect">
            <a:avLst/>
          </a:prstGeom>
        </p:spPr>
        <p:txBody>
          <a:bodyPr wrap="square" lIns="0" tIns="0" rIns="0" bIns="0" rtlCol="0" anchor="t">
            <a:spAutoFit/>
          </a:bodyPr>
          <a:lstStyle/>
          <a:p>
            <a:pPr algn="ctr"/>
            <a:r>
              <a:rPr lang="en-US" sz="3200" b="1" spc="-45">
                <a:latin typeface="Poppins Bold Bold Italics"/>
              </a:rPr>
              <a:t>Cadre de lutte contre les mariages précoces par le biais de Girl Shine</a:t>
            </a:r>
          </a:p>
        </p:txBody>
      </p:sp>
      <p:grpSp>
        <p:nvGrpSpPr>
          <p:cNvPr id="8" name="Group 7">
            <a:extLst>
              <a:ext uri="{FF2B5EF4-FFF2-40B4-BE49-F238E27FC236}">
                <a16:creationId xmlns:a16="http://schemas.microsoft.com/office/drawing/2014/main" id="{B38C9869-6FF5-BD04-60D0-2B02AF3AB1D1}"/>
              </a:ext>
            </a:extLst>
          </p:cNvPr>
          <p:cNvGrpSpPr/>
          <p:nvPr/>
        </p:nvGrpSpPr>
        <p:grpSpPr>
          <a:xfrm>
            <a:off x="5482604" y="2777569"/>
            <a:ext cx="8580605" cy="3908787"/>
            <a:chOff x="-25400" y="1112817"/>
            <a:chExt cx="13006006" cy="5559164"/>
          </a:xfrm>
        </p:grpSpPr>
        <p:sp>
          <p:nvSpPr>
            <p:cNvPr id="9" name="TextBox 8">
              <a:extLst>
                <a:ext uri="{FF2B5EF4-FFF2-40B4-BE49-F238E27FC236}">
                  <a16:creationId xmlns:a16="http://schemas.microsoft.com/office/drawing/2014/main" id="{E3BC731D-2061-B23E-394C-2FF507B105F7}"/>
                </a:ext>
              </a:extLst>
            </p:cNvPr>
            <p:cNvSpPr txBox="1"/>
            <p:nvPr/>
          </p:nvSpPr>
          <p:spPr>
            <a:xfrm>
              <a:off x="1479413" y="5076923"/>
              <a:ext cx="11501193" cy="1595058"/>
            </a:xfrm>
            <a:prstGeom prst="rect">
              <a:avLst/>
            </a:prstGeom>
          </p:spPr>
          <p:txBody>
            <a:bodyPr wrap="square" lIns="0" tIns="0" rIns="0" bIns="0" rtlCol="0" anchor="t">
              <a:spAutoFit/>
            </a:bodyPr>
            <a:lstStyle/>
            <a:p>
              <a:endParaRPr lang="en-US" sz="2800"/>
            </a:p>
            <a:p>
              <a:endParaRPr lang="en-US" sz="2800"/>
            </a:p>
            <a:p>
              <a:endParaRPr lang="en-US" sz="1688" spc="225">
                <a:solidFill>
                  <a:srgbClr val="1C2327"/>
                </a:solidFill>
                <a:latin typeface="Poppins Light Bold"/>
              </a:endParaRPr>
            </a:p>
          </p:txBody>
        </p:sp>
        <p:sp>
          <p:nvSpPr>
            <p:cNvPr id="10" name="TextBox 9">
              <a:extLst>
                <a:ext uri="{FF2B5EF4-FFF2-40B4-BE49-F238E27FC236}">
                  <a16:creationId xmlns:a16="http://schemas.microsoft.com/office/drawing/2014/main" id="{F97E1A18-3648-5637-5DE8-7534F098D060}"/>
                </a:ext>
              </a:extLst>
            </p:cNvPr>
            <p:cNvSpPr txBox="1"/>
            <p:nvPr/>
          </p:nvSpPr>
          <p:spPr>
            <a:xfrm>
              <a:off x="-25400" y="1112817"/>
              <a:ext cx="6412630" cy="428243"/>
            </a:xfrm>
            <a:prstGeom prst="rect">
              <a:avLst/>
            </a:prstGeom>
          </p:spPr>
          <p:txBody>
            <a:bodyPr lIns="0" tIns="0" rIns="0" bIns="0" rtlCol="0" anchor="t">
              <a:spAutoFit/>
            </a:bodyPr>
            <a:lstStyle/>
            <a:p>
              <a:pPr>
                <a:lnSpc>
                  <a:spcPts val="2531"/>
                </a:lnSpc>
              </a:pPr>
              <a:endParaRPr lang="en-US" sz="1688" spc="17">
                <a:solidFill>
                  <a:srgbClr val="1C2327"/>
                </a:solidFill>
                <a:latin typeface="Poppins Light"/>
              </a:endParaRPr>
            </a:p>
          </p:txBody>
        </p:sp>
        <p:sp>
          <p:nvSpPr>
            <p:cNvPr id="11" name="TextBox 10">
              <a:extLst>
                <a:ext uri="{FF2B5EF4-FFF2-40B4-BE49-F238E27FC236}">
                  <a16:creationId xmlns:a16="http://schemas.microsoft.com/office/drawing/2014/main" id="{F2DD6DF9-26AF-B4FF-32FD-406FDA5D8752}"/>
                </a:ext>
              </a:extLst>
            </p:cNvPr>
            <p:cNvSpPr txBox="1"/>
            <p:nvPr/>
          </p:nvSpPr>
          <p:spPr>
            <a:xfrm>
              <a:off x="-25400" y="1731704"/>
              <a:ext cx="6412630" cy="369424"/>
            </a:xfrm>
            <a:prstGeom prst="rect">
              <a:avLst/>
            </a:prstGeom>
          </p:spPr>
          <p:txBody>
            <a:bodyPr lIns="0" tIns="0" rIns="0" bIns="0" rtlCol="0" anchor="t">
              <a:spAutoFit/>
            </a:bodyPr>
            <a:lstStyle/>
            <a:p>
              <a:endParaRPr lang="en-US" sz="1688"/>
            </a:p>
          </p:txBody>
        </p:sp>
        <p:sp>
          <p:nvSpPr>
            <p:cNvPr id="12" name="TextBox 11">
              <a:extLst>
                <a:ext uri="{FF2B5EF4-FFF2-40B4-BE49-F238E27FC236}">
                  <a16:creationId xmlns:a16="http://schemas.microsoft.com/office/drawing/2014/main" id="{19DA1757-AFF8-5264-8942-6B9D2349B54A}"/>
                </a:ext>
              </a:extLst>
            </p:cNvPr>
            <p:cNvSpPr txBox="1"/>
            <p:nvPr/>
          </p:nvSpPr>
          <p:spPr>
            <a:xfrm>
              <a:off x="1" y="2965634"/>
              <a:ext cx="6412630" cy="428243"/>
            </a:xfrm>
            <a:prstGeom prst="rect">
              <a:avLst/>
            </a:prstGeom>
          </p:spPr>
          <p:txBody>
            <a:bodyPr lIns="0" tIns="0" rIns="0" bIns="0" rtlCol="0" anchor="t">
              <a:spAutoFit/>
            </a:bodyPr>
            <a:lstStyle/>
            <a:p>
              <a:pPr>
                <a:lnSpc>
                  <a:spcPts val="2531"/>
                </a:lnSpc>
              </a:pPr>
              <a:endParaRPr lang="en-US" sz="1688" spc="17">
                <a:solidFill>
                  <a:srgbClr val="1C2327"/>
                </a:solidFill>
                <a:latin typeface="Poppins Light"/>
              </a:endParaRPr>
            </a:p>
          </p:txBody>
        </p:sp>
        <p:sp>
          <p:nvSpPr>
            <p:cNvPr id="13" name="TextBox 12">
              <a:extLst>
                <a:ext uri="{FF2B5EF4-FFF2-40B4-BE49-F238E27FC236}">
                  <a16:creationId xmlns:a16="http://schemas.microsoft.com/office/drawing/2014/main" id="{208ECAD0-EFF0-7F35-E83F-A3EACEB8581E}"/>
                </a:ext>
              </a:extLst>
            </p:cNvPr>
            <p:cNvSpPr txBox="1"/>
            <p:nvPr/>
          </p:nvSpPr>
          <p:spPr>
            <a:xfrm>
              <a:off x="-25400" y="3003438"/>
              <a:ext cx="6412630" cy="369424"/>
            </a:xfrm>
            <a:prstGeom prst="rect">
              <a:avLst/>
            </a:prstGeom>
          </p:spPr>
          <p:txBody>
            <a:bodyPr lIns="0" tIns="0" rIns="0" bIns="0" rtlCol="0" anchor="t">
              <a:spAutoFit/>
            </a:bodyPr>
            <a:lstStyle/>
            <a:p>
              <a:endParaRPr lang="en-US" sz="1688"/>
            </a:p>
          </p:txBody>
        </p:sp>
      </p:grpSp>
      <p:pic>
        <p:nvPicPr>
          <p:cNvPr id="2" name="Picture 1">
            <a:extLst>
              <a:ext uri="{FF2B5EF4-FFF2-40B4-BE49-F238E27FC236}">
                <a16:creationId xmlns:a16="http://schemas.microsoft.com/office/drawing/2014/main" id="{1BD8EA79-28B2-A323-B2B8-A2C42BB11BAC}"/>
              </a:ext>
            </a:extLst>
          </p:cNvPr>
          <p:cNvPicPr>
            <a:picLocks noChangeAspect="1"/>
          </p:cNvPicPr>
          <p:nvPr/>
        </p:nvPicPr>
        <p:blipFill>
          <a:blip r:embed="rId4"/>
          <a:stretch>
            <a:fillRect/>
          </a:stretch>
        </p:blipFill>
        <p:spPr>
          <a:xfrm>
            <a:off x="297623" y="2112346"/>
            <a:ext cx="1373800" cy="989819"/>
          </a:xfrm>
          <a:prstGeom prst="rect">
            <a:avLst/>
          </a:prstGeom>
        </p:spPr>
      </p:pic>
      <p:sp>
        <p:nvSpPr>
          <p:cNvPr id="27" name="TextBox 26">
            <a:extLst>
              <a:ext uri="{FF2B5EF4-FFF2-40B4-BE49-F238E27FC236}">
                <a16:creationId xmlns:a16="http://schemas.microsoft.com/office/drawing/2014/main" id="{F1113D97-8D07-B81A-5431-00AEA6B3AC3B}"/>
              </a:ext>
            </a:extLst>
          </p:cNvPr>
          <p:cNvSpPr txBox="1"/>
          <p:nvPr/>
        </p:nvSpPr>
        <p:spPr>
          <a:xfrm>
            <a:off x="151811" y="3697708"/>
            <a:ext cx="1805217" cy="1077218"/>
          </a:xfrm>
          <a:prstGeom prst="rect">
            <a:avLst/>
          </a:prstGeom>
          <a:noFill/>
        </p:spPr>
        <p:txBody>
          <a:bodyPr wrap="square">
            <a:spAutoFit/>
          </a:bodyPr>
          <a:lstStyle/>
          <a:p>
            <a:r>
              <a:rPr lang="en-US" sz="1600"/>
              <a:t>Donner aux filles les moyens d'acquérir des informations, des compétences et des réseaux de soutien</a:t>
            </a:r>
          </a:p>
        </p:txBody>
      </p:sp>
      <p:pic>
        <p:nvPicPr>
          <p:cNvPr id="28" name="Picture 27">
            <a:extLst>
              <a:ext uri="{FF2B5EF4-FFF2-40B4-BE49-F238E27FC236}">
                <a16:creationId xmlns:a16="http://schemas.microsoft.com/office/drawing/2014/main" id="{452AD44E-9A49-9397-1F5E-E30DA226E26B}"/>
              </a:ext>
            </a:extLst>
          </p:cNvPr>
          <p:cNvPicPr>
            <a:picLocks noChangeAspect="1"/>
          </p:cNvPicPr>
          <p:nvPr/>
        </p:nvPicPr>
        <p:blipFill rotWithShape="1">
          <a:blip r:embed="rId5"/>
          <a:srcRect l="39702" t="4291" r="8787" b="2787"/>
          <a:stretch/>
        </p:blipFill>
        <p:spPr>
          <a:xfrm>
            <a:off x="2781371" y="2025208"/>
            <a:ext cx="1086294" cy="1187516"/>
          </a:xfrm>
          <a:prstGeom prst="rect">
            <a:avLst/>
          </a:prstGeom>
        </p:spPr>
      </p:pic>
      <p:pic>
        <p:nvPicPr>
          <p:cNvPr id="30" name="Picture 29">
            <a:extLst>
              <a:ext uri="{FF2B5EF4-FFF2-40B4-BE49-F238E27FC236}">
                <a16:creationId xmlns:a16="http://schemas.microsoft.com/office/drawing/2014/main" id="{09F1BABF-4F8C-0F31-E5BF-35D5DF0678E3}"/>
              </a:ext>
            </a:extLst>
          </p:cNvPr>
          <p:cNvPicPr>
            <a:picLocks noChangeAspect="1"/>
          </p:cNvPicPr>
          <p:nvPr/>
        </p:nvPicPr>
        <p:blipFill rotWithShape="1">
          <a:blip r:embed="rId6"/>
          <a:srcRect l="8527" t="11498" r="4869" b="4404"/>
          <a:stretch/>
        </p:blipFill>
        <p:spPr>
          <a:xfrm>
            <a:off x="7493275" y="2084800"/>
            <a:ext cx="1248433" cy="1017365"/>
          </a:xfrm>
          <a:prstGeom prst="rect">
            <a:avLst/>
          </a:prstGeom>
        </p:spPr>
      </p:pic>
      <p:pic>
        <p:nvPicPr>
          <p:cNvPr id="32" name="Picture 31">
            <a:extLst>
              <a:ext uri="{FF2B5EF4-FFF2-40B4-BE49-F238E27FC236}">
                <a16:creationId xmlns:a16="http://schemas.microsoft.com/office/drawing/2014/main" id="{0C6940D4-8C6C-A755-B654-BBCC8FC06411}"/>
              </a:ext>
            </a:extLst>
          </p:cNvPr>
          <p:cNvPicPr>
            <a:picLocks noChangeAspect="1"/>
          </p:cNvPicPr>
          <p:nvPr/>
        </p:nvPicPr>
        <p:blipFill>
          <a:blip r:embed="rId3"/>
          <a:stretch>
            <a:fillRect/>
          </a:stretch>
        </p:blipFill>
        <p:spPr>
          <a:xfrm>
            <a:off x="4898776" y="1721480"/>
            <a:ext cx="1810669" cy="1828959"/>
          </a:xfrm>
          <a:prstGeom prst="rect">
            <a:avLst/>
          </a:prstGeom>
        </p:spPr>
      </p:pic>
      <p:pic>
        <p:nvPicPr>
          <p:cNvPr id="15" name="Picture 14">
            <a:extLst>
              <a:ext uri="{FF2B5EF4-FFF2-40B4-BE49-F238E27FC236}">
                <a16:creationId xmlns:a16="http://schemas.microsoft.com/office/drawing/2014/main" id="{1070C276-010D-F828-CA01-8E4DE7999516}"/>
              </a:ext>
            </a:extLst>
          </p:cNvPr>
          <p:cNvPicPr>
            <a:picLocks noChangeAspect="1"/>
          </p:cNvPicPr>
          <p:nvPr/>
        </p:nvPicPr>
        <p:blipFill>
          <a:blip r:embed="rId7"/>
          <a:stretch>
            <a:fillRect/>
          </a:stretch>
        </p:blipFill>
        <p:spPr>
          <a:xfrm>
            <a:off x="5214551" y="2025208"/>
            <a:ext cx="1162137" cy="1239613"/>
          </a:xfrm>
          <a:prstGeom prst="rect">
            <a:avLst/>
          </a:prstGeom>
        </p:spPr>
      </p:pic>
      <p:sp>
        <p:nvSpPr>
          <p:cNvPr id="35" name="TextBox 34">
            <a:extLst>
              <a:ext uri="{FF2B5EF4-FFF2-40B4-BE49-F238E27FC236}">
                <a16:creationId xmlns:a16="http://schemas.microsoft.com/office/drawing/2014/main" id="{59C208BD-F119-4A00-9F0C-BFDAEE67C933}"/>
              </a:ext>
            </a:extLst>
          </p:cNvPr>
          <p:cNvSpPr txBox="1"/>
          <p:nvPr/>
        </p:nvSpPr>
        <p:spPr>
          <a:xfrm>
            <a:off x="2452414" y="3798549"/>
            <a:ext cx="1946591" cy="1569660"/>
          </a:xfrm>
          <a:prstGeom prst="rect">
            <a:avLst/>
          </a:prstGeom>
          <a:noFill/>
        </p:spPr>
        <p:txBody>
          <a:bodyPr wrap="square">
            <a:spAutoFit/>
          </a:bodyPr>
          <a:lstStyle/>
          <a:p>
            <a:r>
              <a:rPr lang="en-US" sz="1600"/>
              <a:t>Mobiliser les familles et la communauté pour retarder les mariages précoces et soutenir les filles mariées</a:t>
            </a:r>
            <a:endParaRPr lang="en-US"/>
          </a:p>
        </p:txBody>
      </p:sp>
      <p:sp>
        <p:nvSpPr>
          <p:cNvPr id="37" name="TextBox 36">
            <a:extLst>
              <a:ext uri="{FF2B5EF4-FFF2-40B4-BE49-F238E27FC236}">
                <a16:creationId xmlns:a16="http://schemas.microsoft.com/office/drawing/2014/main" id="{C2D7AD45-C3D9-6F25-C3B6-5347E4081012}"/>
              </a:ext>
            </a:extLst>
          </p:cNvPr>
          <p:cNvSpPr txBox="1"/>
          <p:nvPr/>
        </p:nvSpPr>
        <p:spPr>
          <a:xfrm>
            <a:off x="4894391" y="3705782"/>
            <a:ext cx="2037750" cy="1107996"/>
          </a:xfrm>
          <a:prstGeom prst="rect">
            <a:avLst/>
          </a:prstGeom>
          <a:noFill/>
        </p:spPr>
        <p:txBody>
          <a:bodyPr wrap="square">
            <a:spAutoFit/>
          </a:bodyPr>
          <a:lstStyle/>
          <a:p>
            <a:r>
              <a:rPr lang="en-US" sz="1600"/>
              <a:t>Favoriser l'accès des filles aux services et aux opportunités</a:t>
            </a:r>
          </a:p>
          <a:p>
            <a:endParaRPr lang="en-US"/>
          </a:p>
        </p:txBody>
      </p:sp>
      <p:sp>
        <p:nvSpPr>
          <p:cNvPr id="39" name="TextBox 38">
            <a:extLst>
              <a:ext uri="{FF2B5EF4-FFF2-40B4-BE49-F238E27FC236}">
                <a16:creationId xmlns:a16="http://schemas.microsoft.com/office/drawing/2014/main" id="{452B8DB0-3C09-316B-A69D-6F8798EAF049}"/>
              </a:ext>
            </a:extLst>
          </p:cNvPr>
          <p:cNvSpPr txBox="1"/>
          <p:nvPr/>
        </p:nvSpPr>
        <p:spPr>
          <a:xfrm>
            <a:off x="7212158" y="3771446"/>
            <a:ext cx="7123670" cy="861774"/>
          </a:xfrm>
          <a:prstGeom prst="rect">
            <a:avLst/>
          </a:prstGeom>
          <a:noFill/>
        </p:spPr>
        <p:txBody>
          <a:bodyPr wrap="square">
            <a:spAutoFit/>
          </a:bodyPr>
          <a:lstStyle/>
          <a:p>
            <a:r>
              <a:rPr lang="en-US" sz="1600"/>
              <a:t>L'effet de levier </a:t>
            </a:r>
          </a:p>
          <a:p>
            <a:r>
              <a:rPr lang="en-US" sz="1600"/>
              <a:t>lois de soutien </a:t>
            </a:r>
          </a:p>
          <a:p>
            <a:r>
              <a:rPr lang="en-US" sz="1600"/>
              <a:t>et politiques</a:t>
            </a:r>
          </a:p>
        </p:txBody>
      </p:sp>
    </p:spTree>
    <p:extLst>
      <p:ext uri="{BB962C8B-B14F-4D97-AF65-F5344CB8AC3E}">
        <p14:creationId xmlns:p14="http://schemas.microsoft.com/office/powerpoint/2010/main" val="4189287733"/>
      </p:ext>
    </p:extLst>
  </p:cSld>
  <p:clrMapOvr>
    <a:masterClrMapping/>
  </p:clrMapOvr>
</p:sld>
</file>

<file path=ppt/theme/theme1.xml><?xml version="1.0" encoding="utf-8"?>
<a:theme xmlns:a="http://schemas.openxmlformats.org/drawingml/2006/main" name="Office Theme">
  <a:themeElements>
    <a:clrScheme name="Girls Not Brides">
      <a:dk1>
        <a:srgbClr val="304048"/>
      </a:dk1>
      <a:lt1>
        <a:srgbClr val="FAF9F5"/>
      </a:lt1>
      <a:dk2>
        <a:srgbClr val="27414E"/>
      </a:dk2>
      <a:lt2>
        <a:srgbClr val="F1F0F6"/>
      </a:lt2>
      <a:accent1>
        <a:srgbClr val="66CBE1"/>
      </a:accent1>
      <a:accent2>
        <a:srgbClr val="FAA819"/>
      </a:accent2>
      <a:accent3>
        <a:srgbClr val="DD3626"/>
      </a:accent3>
      <a:accent4>
        <a:srgbClr val="AE4C90"/>
      </a:accent4>
      <a:accent5>
        <a:srgbClr val="A7D6A6"/>
      </a:accent5>
      <a:accent6>
        <a:srgbClr val="DDD8C6"/>
      </a:accent6>
      <a:hlink>
        <a:srgbClr val="2F93A8"/>
      </a:hlink>
      <a:folHlink>
        <a:srgbClr val="1A6473"/>
      </a:folHlink>
    </a:clrScheme>
    <a:fontScheme name="Girls Not Brides">
      <a:majorFont>
        <a:latin typeface="Platz"/>
        <a:ea typeface=""/>
        <a:cs typeface=""/>
      </a:majorFont>
      <a:minorFont>
        <a:latin typeface="Adelle R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IRC_PP_pages_white">
  <a:themeElements>
    <a:clrScheme name="IRC PPT Theme">
      <a:dk1>
        <a:sysClr val="windowText" lastClr="000000"/>
      </a:dk1>
      <a:lt1>
        <a:sysClr val="window" lastClr="FFFFFF"/>
      </a:lt1>
      <a:dk2>
        <a:srgbClr val="A5A5A5"/>
      </a:dk2>
      <a:lt2>
        <a:srgbClr val="FDC82F"/>
      </a:lt2>
      <a:accent1>
        <a:srgbClr val="000000"/>
      </a:accent1>
      <a:accent2>
        <a:srgbClr val="FFFFFF"/>
      </a:accent2>
      <a:accent3>
        <a:srgbClr val="9A9A9A"/>
      </a:accent3>
      <a:accent4>
        <a:srgbClr val="FDC82F"/>
      </a:accent4>
      <a:accent5>
        <a:srgbClr val="BF6828"/>
      </a:accent5>
      <a:accent6>
        <a:srgbClr val="FEDC44"/>
      </a:accent6>
      <a:hlink>
        <a:srgbClr val="BF6828"/>
      </a:hlink>
      <a:folHlink>
        <a:srgbClr val="9A9A9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defRPr>
        </a:defPPr>
      </a:lstStyle>
    </a:lnDef>
  </a:objectDefaults>
  <a:extraClrSchemeLst>
    <a:extraClrScheme>
      <a:clrScheme name="IRC_PP_pages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RC_PP_pages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RC_PP_pages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RC_PP_pages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RC_PP_pages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RC_PP_pages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RC_PP_pages_whi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RC_PP_pages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RC_PP_pages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RC_PP_pages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RC_PP_pages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RC_PP_pages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RC_PP_cover_1">
  <a:themeElements>
    <a:clrScheme name="">
      <a:dk1>
        <a:srgbClr val="000000"/>
      </a:dk1>
      <a:lt1>
        <a:srgbClr val="FFFFFF"/>
      </a:lt1>
      <a:dk2>
        <a:srgbClr val="000000"/>
      </a:dk2>
      <a:lt2>
        <a:srgbClr val="808080"/>
      </a:lt2>
      <a:accent1>
        <a:srgbClr val="FDC82F"/>
      </a:accent1>
      <a:accent2>
        <a:srgbClr val="FDC82F"/>
      </a:accent2>
      <a:accent3>
        <a:srgbClr val="FFFFFF"/>
      </a:accent3>
      <a:accent4>
        <a:srgbClr val="000000"/>
      </a:accent4>
      <a:accent5>
        <a:srgbClr val="FEE0AD"/>
      </a:accent5>
      <a:accent6>
        <a:srgbClr val="E5B52A"/>
      </a:accent6>
      <a:hlink>
        <a:srgbClr val="BF6800"/>
      </a:hlink>
      <a:folHlink>
        <a:srgbClr val="5565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ヒラギノ角ゴ Pro W3" pitchFamily="-110" charset="-128"/>
            <a:cs typeface="ヒラギノ角ゴ Pro W3" pitchFamily="-110" charset="-128"/>
          </a:defRPr>
        </a:defPPr>
      </a:lstStyle>
    </a:lnDef>
  </a:objectDefaults>
  <a:extraClrSchemeLst>
    <a:extraClrScheme>
      <a:clrScheme name="IRC_PP_cover_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RC_PP_cover_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RC_PP_cover_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RC_PP_cover_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RC_PP_cover_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RC_PP_cover_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RC_PP_cover_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RC_PP_cover_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RC_PP_cover_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RC_PP_cover_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RC_PP_cover_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RC_PP_cover_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Girls Not Brides">
      <a:dk1>
        <a:srgbClr val="304048"/>
      </a:dk1>
      <a:lt1>
        <a:srgbClr val="FAF9F5"/>
      </a:lt1>
      <a:dk2>
        <a:srgbClr val="27414E"/>
      </a:dk2>
      <a:lt2>
        <a:srgbClr val="F1F0F6"/>
      </a:lt2>
      <a:accent1>
        <a:srgbClr val="66CBE1"/>
      </a:accent1>
      <a:accent2>
        <a:srgbClr val="FAA819"/>
      </a:accent2>
      <a:accent3>
        <a:srgbClr val="DD3626"/>
      </a:accent3>
      <a:accent4>
        <a:srgbClr val="AE4C90"/>
      </a:accent4>
      <a:accent5>
        <a:srgbClr val="A7D6A6"/>
      </a:accent5>
      <a:accent6>
        <a:srgbClr val="DDD8C6"/>
      </a:accent6>
      <a:hlink>
        <a:srgbClr val="2F93A8"/>
      </a:hlink>
      <a:folHlink>
        <a:srgbClr val="1A6473"/>
      </a:folHlink>
    </a:clrScheme>
    <a:fontScheme name="Girls Not Brides">
      <a:majorFont>
        <a:latin typeface="Platz"/>
        <a:ea typeface=""/>
        <a:cs typeface=""/>
      </a:majorFont>
      <a:minorFont>
        <a:latin typeface="Adelle R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telier régional présentation lien FME et scolarisation des filles" id="{85D2A291-30B0-B340-A78E-4B97A8A2E8A5}" vid="{B52C63E2-C2BE-5C4C-ABC5-6476EF19570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b8fe03-0a70-457d-be20-bb98c727e22e">
      <Terms xmlns="http://schemas.microsoft.com/office/infopath/2007/PartnerControls"/>
    </lcf76f155ced4ddcb4097134ff3c332f>
    <TaxCatchAll xmlns="375af5b2-8cea-45d5-b184-d6c522a311a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BC617633D9DA1429FD18118B9918E27" ma:contentTypeVersion="18" ma:contentTypeDescription="Create a new document." ma:contentTypeScope="" ma:versionID="721d43f2fcc71d37938db1a8a337c7fa">
  <xsd:schema xmlns:xsd="http://www.w3.org/2001/XMLSchema" xmlns:xs="http://www.w3.org/2001/XMLSchema" xmlns:p="http://schemas.microsoft.com/office/2006/metadata/properties" xmlns:ns2="deb8fe03-0a70-457d-be20-bb98c727e22e" xmlns:ns3="375af5b2-8cea-45d5-b184-d6c522a311ad" targetNamespace="http://schemas.microsoft.com/office/2006/metadata/properties" ma:root="true" ma:fieldsID="4e1067f70a9ce361aadffcafa07eeeaf" ns2:_="" ns3:_="">
    <xsd:import namespace="deb8fe03-0a70-457d-be20-bb98c727e22e"/>
    <xsd:import namespace="375af5b2-8cea-45d5-b184-d6c522a311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b8fe03-0a70-457d-be20-bb98c727e2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ae0f924-55cd-4741-8fd0-29141ff024c8"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5af5b2-8cea-45d5-b184-d6c522a311a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ce5c2b9-6574-42c6-8602-888743f17b97}" ma:internalName="TaxCatchAll" ma:showField="CatchAllData" ma:web="375af5b2-8cea-45d5-b184-d6c522a311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7154A9-60A9-4328-BA27-10977C9D22AE}">
  <ds:schemaRefs>
    <ds:schemaRef ds:uri="375af5b2-8cea-45d5-b184-d6c522a311ad"/>
    <ds:schemaRef ds:uri="deb8fe03-0a70-457d-be20-bb98c727e22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A26AAC2-0807-4D2D-B183-6678E09557BF}">
  <ds:schemaRefs>
    <ds:schemaRef ds:uri="375af5b2-8cea-45d5-b184-d6c522a311ad"/>
    <ds:schemaRef ds:uri="deb8fe03-0a70-457d-be20-bb98c727e2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F6E16EB-AEF9-4A3C-9ACB-0C10ED6BFB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GNB Powerpoint template - primary (4 to 3)</Template>
  <TotalTime>0</TotalTime>
  <Words>7523</Words>
  <Application>Microsoft Office PowerPoint</Application>
  <PresentationFormat>On-screen Show (4:3)</PresentationFormat>
  <Paragraphs>530</Paragraphs>
  <Slides>32</Slides>
  <Notes>15</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32</vt:i4>
      </vt:variant>
    </vt:vector>
  </HeadingPairs>
  <TitlesOfParts>
    <vt:vector size="51" baseType="lpstr">
      <vt:lpstr>Adelle Rg</vt:lpstr>
      <vt:lpstr>Akzidenz Grotesk BE Super</vt:lpstr>
      <vt:lpstr>Arial</vt:lpstr>
      <vt:lpstr>Calibri</vt:lpstr>
      <vt:lpstr>FontAwesome</vt:lpstr>
      <vt:lpstr>Platz</vt:lpstr>
      <vt:lpstr>Poppins</vt:lpstr>
      <vt:lpstr>Poppins Bold Bold Italics</vt:lpstr>
      <vt:lpstr>Poppins Light</vt:lpstr>
      <vt:lpstr>Poppins Light Bold</vt:lpstr>
      <vt:lpstr>Segoe UI</vt:lpstr>
      <vt:lpstr>Symbol</vt:lpstr>
      <vt:lpstr>Times</vt:lpstr>
      <vt:lpstr>Times New Roman</vt:lpstr>
      <vt:lpstr>Wingdings</vt:lpstr>
      <vt:lpstr>Office Theme</vt:lpstr>
      <vt:lpstr>1_IRC_PP_pages_white</vt:lpstr>
      <vt:lpstr>IRC_PP_cover_1</vt:lpstr>
      <vt:lpstr>1_Office Theme</vt:lpstr>
      <vt:lpstr>Programmation et PRÉVENTION du MARIAGE DES ENFANTS dans les situations de conflit et D’URGENCE. </vt:lpstr>
      <vt:lpstr>Interprétation</vt:lpstr>
      <vt:lpstr>Vue d'ensemble </vt:lpstr>
      <vt:lpstr>PowerPoint Presentation</vt:lpstr>
      <vt:lpstr>Girl Shine : Prévenir et répondre aux mariages précoces </vt:lpstr>
      <vt:lpstr>PowerPoint Presentation</vt:lpstr>
      <vt:lpstr>Les moteurs du mariage précoce</vt:lpstr>
      <vt:lpstr>Vue d'ensemble des outils relatifs au mariage précoce dans Girl Shine</vt:lpstr>
      <vt:lpstr>PowerPoint Presentation</vt:lpstr>
      <vt:lpstr>PowerPoint Presentation</vt:lpstr>
      <vt:lpstr>PowerPoint Presentation</vt:lpstr>
      <vt:lpstr>PowerPoint Presentation</vt:lpstr>
      <vt:lpstr>Aperçu des tests sur le terrain - Adolescentes</vt:lpstr>
      <vt:lpstr>Vue d'ensemble des tests sur le terrain - Soignants</vt:lpstr>
      <vt:lpstr>PowerPoint Presentation</vt:lpstr>
      <vt:lpstr>Essais sur le terrain Enseignements tirés</vt:lpstr>
      <vt:lpstr>Merci de votre attention !</vt:lpstr>
      <vt:lpstr>Résultats clés de la recherche menée par les Jeunes sur le lien entre les déplacements en contexte de Crise, le mariage d'enfants et l'éducation des filles </vt:lpstr>
      <vt:lpstr>Contexte </vt:lpstr>
      <vt:lpstr>Polycrise au Sahel</vt:lpstr>
      <vt:lpstr>La recherche menée par les jeunes</vt:lpstr>
      <vt:lpstr>Crise sécuritaire, Mariage des Enfants et Éducation des filles</vt:lpstr>
      <vt:lpstr>   L'insécurité exacerbe les comportements surprotecteurs envers les filles et incite les parents à être sélectifs dans les décisions concernant l'éducation des enfants    </vt:lpstr>
      <vt:lpstr>  Pratiques prometteuses et lacunes dans les réponses des gouvernements à la crise de l'éducation pour les PDI et impact sur les perspectives d'éducation des filles </vt:lpstr>
      <vt:lpstr>Sur l'expérience des filles déplacées à l'intérieur de leur propre pays qui se réinscrivent à l'école et des filles non scolarisées </vt:lpstr>
      <vt:lpstr>Recommandations</vt:lpstr>
      <vt:lpstr>Conclusion</vt:lpstr>
      <vt:lpstr>MERCI</vt:lpstr>
      <vt:lpstr>QUESTIONS ET RÉPONSES</vt:lpstr>
      <vt:lpstr>Liens vers des ressources clés</vt:lpstr>
      <vt:lpstr>Prochain séminaire web </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Ettie Bailey-King</dc:creator>
  <cp:keywords>, docId:F112AE5F5C3C343D1FA31EABEEB26971</cp:keywords>
  <cp:lastModifiedBy>Laia Surralles Solsona</cp:lastModifiedBy>
  <cp:revision>2</cp:revision>
  <dcterms:created xsi:type="dcterms:W3CDTF">2018-02-07T12:01:46Z</dcterms:created>
  <dcterms:modified xsi:type="dcterms:W3CDTF">2023-08-29T09:13:22Z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0x010100DBC617633D9DA1429FD18118B9918E27</vt:lpwstr>
  </property>
  <property fmtid="{D5CDD505-2E9C-101B-9397-08002B2CF9AE}" pid="3" name="Order">
    <vt:r8>15000</vt:r8>
  </property>
  <property fmtid="{D5CDD505-2E9C-101B-9397-08002B2CF9AE}" pid="4" name="MediaServiceImageTags">
    <vt:lpwstr/>
  </property>
</Properties>
</file>