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 id="2147483666" r:id="rId6"/>
  </p:sldMasterIdLst>
  <p:notesMasterIdLst>
    <p:notesMasterId r:id="rId27"/>
  </p:notesMasterIdLst>
  <p:sldIdLst>
    <p:sldId id="273" r:id="rId7"/>
    <p:sldId id="679" r:id="rId8"/>
    <p:sldId id="257" r:id="rId9"/>
    <p:sldId id="258" r:id="rId10"/>
    <p:sldId id="260" r:id="rId11"/>
    <p:sldId id="277" r:id="rId12"/>
    <p:sldId id="259" r:id="rId13"/>
    <p:sldId id="274" r:id="rId14"/>
    <p:sldId id="283" r:id="rId15"/>
    <p:sldId id="262" r:id="rId16"/>
    <p:sldId id="276" r:id="rId17"/>
    <p:sldId id="278" r:id="rId18"/>
    <p:sldId id="279" r:id="rId19"/>
    <p:sldId id="263" r:id="rId20"/>
    <p:sldId id="266" r:id="rId21"/>
    <p:sldId id="280" r:id="rId22"/>
    <p:sldId id="264" r:id="rId23"/>
    <p:sldId id="271" r:id="rId24"/>
    <p:sldId id="282" r:id="rId25"/>
    <p:sldId id="261" r:id="rId26"/>
  </p:sldIdLst>
  <p:sldSz cx="12192000" cy="6858000"/>
  <p:notesSz cx="12192000" cy="6858000"/>
  <p:embeddedFontLst>
    <p:embeddedFont>
      <p:font typeface="Adelle Rg" panose="02000503060000020004" charset="0"/>
      <p:regular r:id="rId28"/>
      <p:bold r:id="rId29"/>
      <p:italic r:id="rId30"/>
      <p:boldItalic r:id="rId31"/>
    </p:embeddedFont>
    <p:embeddedFont>
      <p:font typeface="Adelle SB" panose="02000503000000020004" charset="0"/>
      <p:bold r:id="rId32"/>
      <p:boldItalic r:id="rId33"/>
    </p:embeddedFont>
    <p:embeddedFont>
      <p:font typeface="Aharoni" panose="02010803020104030203" pitchFamily="2" charset="-79"/>
      <p:bold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Platz"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2pSJDIBS3xcIwo0pH9nTMcQf9P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C81F7F-0B64-3927-76AE-1DFF81CED6CF}" name="Emma Sadd" initials="ES" userId="S::Emma.Sadd@girlsnotbrides.org::beaba22d-3bb8-46f6-b923-cd5867a2ef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BE1"/>
    <a:srgbClr val="FAA819"/>
    <a:srgbClr val="AE4C90"/>
    <a:srgbClr val="A7D6A6"/>
    <a:srgbClr val="E9F1F5"/>
    <a:srgbClr val="000000"/>
    <a:srgbClr val="2F93A8"/>
    <a:srgbClr val="1A6473"/>
    <a:srgbClr val="FFA819"/>
    <a:srgbClr val="9F47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03446-FD96-4724-9008-3A8574BF29E5}" v="1" dt="2023-07-12T17:00:48.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421" y="6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2.fntdata"/><Relationship Id="rId21" Type="http://schemas.openxmlformats.org/officeDocument/2006/relationships/slide" Target="slides/slide15.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2.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Sadd" userId="beaba22d-3bb8-46f6-b923-cd5867a2efac" providerId="ADAL" clId="{76AD6417-73D2-4C89-8DDA-8C932D3FDB45}"/>
    <pc:docChg chg="modSld">
      <pc:chgData name="Emma Sadd" userId="beaba22d-3bb8-46f6-b923-cd5867a2efac" providerId="ADAL" clId="{76AD6417-73D2-4C89-8DDA-8C932D3FDB45}" dt="2023-07-12T15:05:40.296" v="28" actId="20577"/>
      <pc:docMkLst>
        <pc:docMk/>
      </pc:docMkLst>
      <pc:sldChg chg="modSp mod">
        <pc:chgData name="Emma Sadd" userId="beaba22d-3bb8-46f6-b923-cd5867a2efac" providerId="ADAL" clId="{76AD6417-73D2-4C89-8DDA-8C932D3FDB45}" dt="2023-07-12T15:05:40.296" v="28" actId="20577"/>
        <pc:sldMkLst>
          <pc:docMk/>
          <pc:sldMk cId="0" sldId="271"/>
        </pc:sldMkLst>
        <pc:spChg chg="mod">
          <ac:chgData name="Emma Sadd" userId="beaba22d-3bb8-46f6-b923-cd5867a2efac" providerId="ADAL" clId="{76AD6417-73D2-4C89-8DDA-8C932D3FDB45}" dt="2023-07-12T15:05:40.296" v="28" actId="20577"/>
          <ac:spMkLst>
            <pc:docMk/>
            <pc:sldMk cId="0" sldId="271"/>
            <ac:spMk id="225" creationId="{00000000-0000-0000-0000-000000000000}"/>
          </ac:spMkLst>
        </pc:spChg>
      </pc:sldChg>
    </pc:docChg>
  </pc:docChgLst>
  <pc:docChgLst>
    <pc:chgData name="Rachael Hongo" userId="9c739554-91b4-41f4-995b-55d3978b0413" providerId="ADAL" clId="{F4003446-FD96-4724-9008-3A8574BF29E5}"/>
    <pc:docChg chg="undo redo custSel modSld">
      <pc:chgData name="Rachael Hongo" userId="9c739554-91b4-41f4-995b-55d3978b0413" providerId="ADAL" clId="{F4003446-FD96-4724-9008-3A8574BF29E5}" dt="2023-07-18T12:33:35.303" v="240" actId="20577"/>
      <pc:docMkLst>
        <pc:docMk/>
      </pc:docMkLst>
      <pc:sldChg chg="modSp mod">
        <pc:chgData name="Rachael Hongo" userId="9c739554-91b4-41f4-995b-55d3978b0413" providerId="ADAL" clId="{F4003446-FD96-4724-9008-3A8574BF29E5}" dt="2023-07-12T16:51:56.102" v="14" actId="20577"/>
        <pc:sldMkLst>
          <pc:docMk/>
          <pc:sldMk cId="0" sldId="257"/>
        </pc:sldMkLst>
        <pc:spChg chg="mod">
          <ac:chgData name="Rachael Hongo" userId="9c739554-91b4-41f4-995b-55d3978b0413" providerId="ADAL" clId="{F4003446-FD96-4724-9008-3A8574BF29E5}" dt="2023-07-12T16:51:56.102" v="14" actId="20577"/>
          <ac:spMkLst>
            <pc:docMk/>
            <pc:sldMk cId="0" sldId="257"/>
            <ac:spMk id="57" creationId="{00000000-0000-0000-0000-000000000000}"/>
          </ac:spMkLst>
        </pc:spChg>
      </pc:sldChg>
      <pc:sldChg chg="modSp mod">
        <pc:chgData name="Rachael Hongo" userId="9c739554-91b4-41f4-995b-55d3978b0413" providerId="ADAL" clId="{F4003446-FD96-4724-9008-3A8574BF29E5}" dt="2023-07-12T17:30:44.466" v="161" actId="1076"/>
        <pc:sldMkLst>
          <pc:docMk/>
          <pc:sldMk cId="0" sldId="261"/>
        </pc:sldMkLst>
        <pc:spChg chg="mod">
          <ac:chgData name="Rachael Hongo" userId="9c739554-91b4-41f4-995b-55d3978b0413" providerId="ADAL" clId="{F4003446-FD96-4724-9008-3A8574BF29E5}" dt="2023-07-12T17:08:20.617" v="39" actId="20577"/>
          <ac:spMkLst>
            <pc:docMk/>
            <pc:sldMk cId="0" sldId="261"/>
            <ac:spMk id="97" creationId="{00000000-0000-0000-0000-000000000000}"/>
          </ac:spMkLst>
        </pc:spChg>
        <pc:picChg chg="mod">
          <ac:chgData name="Rachael Hongo" userId="9c739554-91b4-41f4-995b-55d3978b0413" providerId="ADAL" clId="{F4003446-FD96-4724-9008-3A8574BF29E5}" dt="2023-07-12T17:30:44.466" v="161" actId="1076"/>
          <ac:picMkLst>
            <pc:docMk/>
            <pc:sldMk cId="0" sldId="261"/>
            <ac:picMk id="3" creationId="{4B454B54-9CDE-C35B-6260-9BECBAF98BAC}"/>
          </ac:picMkLst>
        </pc:picChg>
        <pc:picChg chg="mod">
          <ac:chgData name="Rachael Hongo" userId="9c739554-91b4-41f4-995b-55d3978b0413" providerId="ADAL" clId="{F4003446-FD96-4724-9008-3A8574BF29E5}" dt="2023-07-12T16:57:31.902" v="18" actId="1076"/>
          <ac:picMkLst>
            <pc:docMk/>
            <pc:sldMk cId="0" sldId="261"/>
            <ac:picMk id="102" creationId="{00000000-0000-0000-0000-000000000000}"/>
          </ac:picMkLst>
        </pc:picChg>
      </pc:sldChg>
      <pc:sldChg chg="modSp mod">
        <pc:chgData name="Rachael Hongo" userId="9c739554-91b4-41f4-995b-55d3978b0413" providerId="ADAL" clId="{F4003446-FD96-4724-9008-3A8574BF29E5}" dt="2023-07-12T17:25:49.133" v="160" actId="20577"/>
        <pc:sldMkLst>
          <pc:docMk/>
          <pc:sldMk cId="0" sldId="263"/>
        </pc:sldMkLst>
        <pc:spChg chg="mod">
          <ac:chgData name="Rachael Hongo" userId="9c739554-91b4-41f4-995b-55d3978b0413" providerId="ADAL" clId="{F4003446-FD96-4724-9008-3A8574BF29E5}" dt="2023-07-12T17:25:49.133" v="160" actId="20577"/>
          <ac:spMkLst>
            <pc:docMk/>
            <pc:sldMk cId="0" sldId="263"/>
            <ac:spMk id="129" creationId="{00000000-0000-0000-0000-000000000000}"/>
          </ac:spMkLst>
        </pc:spChg>
      </pc:sldChg>
      <pc:sldChg chg="modSp mod">
        <pc:chgData name="Rachael Hongo" userId="9c739554-91b4-41f4-995b-55d3978b0413" providerId="ADAL" clId="{F4003446-FD96-4724-9008-3A8574BF29E5}" dt="2023-07-12T17:17:56.558" v="159" actId="20577"/>
        <pc:sldMkLst>
          <pc:docMk/>
          <pc:sldMk cId="0" sldId="266"/>
        </pc:sldMkLst>
        <pc:spChg chg="mod">
          <ac:chgData name="Rachael Hongo" userId="9c739554-91b4-41f4-995b-55d3978b0413" providerId="ADAL" clId="{F4003446-FD96-4724-9008-3A8574BF29E5}" dt="2023-07-12T17:17:56.558" v="159" actId="20577"/>
          <ac:spMkLst>
            <pc:docMk/>
            <pc:sldMk cId="0" sldId="266"/>
            <ac:spMk id="4" creationId="{592DC802-3680-E96F-4AFE-DCFC111E1F59}"/>
          </ac:spMkLst>
        </pc:spChg>
      </pc:sldChg>
      <pc:sldChg chg="modSp mod">
        <pc:chgData name="Rachael Hongo" userId="9c739554-91b4-41f4-995b-55d3978b0413" providerId="ADAL" clId="{F4003446-FD96-4724-9008-3A8574BF29E5}" dt="2023-07-18T12:33:35.303" v="240" actId="20577"/>
        <pc:sldMkLst>
          <pc:docMk/>
          <pc:sldMk cId="0" sldId="271"/>
        </pc:sldMkLst>
        <pc:spChg chg="mod">
          <ac:chgData name="Rachael Hongo" userId="9c739554-91b4-41f4-995b-55d3978b0413" providerId="ADAL" clId="{F4003446-FD96-4724-9008-3A8574BF29E5}" dt="2023-07-18T12:33:35.303" v="240" actId="20577"/>
          <ac:spMkLst>
            <pc:docMk/>
            <pc:sldMk cId="0" sldId="271"/>
            <ac:spMk id="225" creationId="{00000000-0000-0000-0000-000000000000}"/>
          </ac:spMkLst>
        </pc:spChg>
      </pc:sldChg>
      <pc:sldChg chg="modSp mod">
        <pc:chgData name="Rachael Hongo" userId="9c739554-91b4-41f4-995b-55d3978b0413" providerId="ADAL" clId="{F4003446-FD96-4724-9008-3A8574BF29E5}" dt="2023-07-12T13:13:22.590" v="1" actId="20577"/>
        <pc:sldMkLst>
          <pc:docMk/>
          <pc:sldMk cId="1573771624" sldId="273"/>
        </pc:sldMkLst>
        <pc:spChg chg="mod">
          <ac:chgData name="Rachael Hongo" userId="9c739554-91b4-41f4-995b-55d3978b0413" providerId="ADAL" clId="{F4003446-FD96-4724-9008-3A8574BF29E5}" dt="2023-07-12T13:13:22.590" v="1" actId="20577"/>
          <ac:spMkLst>
            <pc:docMk/>
            <pc:sldMk cId="1573771624" sldId="273"/>
            <ac:spMk id="2" creationId="{00000000-0000-0000-0000-000000000000}"/>
          </ac:spMkLst>
        </pc:spChg>
      </pc:sldChg>
      <pc:sldChg chg="modSp mod">
        <pc:chgData name="Rachael Hongo" userId="9c739554-91b4-41f4-995b-55d3978b0413" providerId="ADAL" clId="{F4003446-FD96-4724-9008-3A8574BF29E5}" dt="2023-07-18T12:31:23.236" v="183" actId="20577"/>
        <pc:sldMkLst>
          <pc:docMk/>
          <pc:sldMk cId="95992585" sldId="276"/>
        </pc:sldMkLst>
        <pc:spChg chg="mod">
          <ac:chgData name="Rachael Hongo" userId="9c739554-91b4-41f4-995b-55d3978b0413" providerId="ADAL" clId="{F4003446-FD96-4724-9008-3A8574BF29E5}" dt="2023-07-18T12:31:23.236" v="183" actId="20577"/>
          <ac:spMkLst>
            <pc:docMk/>
            <pc:sldMk cId="95992585" sldId="276"/>
            <ac:spMk id="3" creationId="{B693EBCF-E63C-48A9-5B67-7846BA129131}"/>
          </ac:spMkLst>
        </pc:spChg>
      </pc:sldChg>
      <pc:sldChg chg="modSp mod">
        <pc:chgData name="Rachael Hongo" userId="9c739554-91b4-41f4-995b-55d3978b0413" providerId="ADAL" clId="{F4003446-FD96-4724-9008-3A8574BF29E5}" dt="2023-07-12T17:17:36.055" v="157" actId="20577"/>
        <pc:sldMkLst>
          <pc:docMk/>
          <pc:sldMk cId="1578645080" sldId="280"/>
        </pc:sldMkLst>
        <pc:spChg chg="mod">
          <ac:chgData name="Rachael Hongo" userId="9c739554-91b4-41f4-995b-55d3978b0413" providerId="ADAL" clId="{F4003446-FD96-4724-9008-3A8574BF29E5}" dt="2023-07-12T17:11:01.550" v="59" actId="20577"/>
          <ac:spMkLst>
            <pc:docMk/>
            <pc:sldMk cId="1578645080" sldId="280"/>
            <ac:spMk id="2" creationId="{6CF99F86-E39B-6892-3909-3EB2C103813C}"/>
          </ac:spMkLst>
        </pc:spChg>
        <pc:graphicFrameChg chg="mod modGraphic">
          <ac:chgData name="Rachael Hongo" userId="9c739554-91b4-41f4-995b-55d3978b0413" providerId="ADAL" clId="{F4003446-FD96-4724-9008-3A8574BF29E5}" dt="2023-07-12T17:17:36.055" v="157" actId="20577"/>
          <ac:graphicFrameMkLst>
            <pc:docMk/>
            <pc:sldMk cId="1578645080" sldId="280"/>
            <ac:graphicFrameMk id="6" creationId="{EE10C2BA-1085-CD72-B4CF-3FD70FC92808}"/>
          </ac:graphicFrameMkLst>
        </pc:graphicFrameChg>
      </pc:sldChg>
      <pc:sldChg chg="modSp mod delCm modCm">
        <pc:chgData name="Rachael Hongo" userId="9c739554-91b4-41f4-995b-55d3978b0413" providerId="ADAL" clId="{F4003446-FD96-4724-9008-3A8574BF29E5}" dt="2023-07-12T17:14:52.655" v="125" actId="20577"/>
        <pc:sldMkLst>
          <pc:docMk/>
          <pc:sldMk cId="246996825" sldId="282"/>
        </pc:sldMkLst>
        <pc:spChg chg="mod">
          <ac:chgData name="Rachael Hongo" userId="9c739554-91b4-41f4-995b-55d3978b0413" providerId="ADAL" clId="{F4003446-FD96-4724-9008-3A8574BF29E5}" dt="2023-07-12T17:14:52.655" v="125" actId="20577"/>
          <ac:spMkLst>
            <pc:docMk/>
            <pc:sldMk cId="246996825" sldId="282"/>
            <ac:spMk id="225" creationId="{00000000-0000-0000-0000-000000000000}"/>
          </ac:spMkLst>
        </pc:spChg>
        <pc:extLst>
          <p:ext xmlns:p="http://schemas.openxmlformats.org/presentationml/2006/main" uri="{D6D511B9-2390-475A-947B-AFAB55BFBCF1}">
            <pc226:cmChg xmlns:pc226="http://schemas.microsoft.com/office/powerpoint/2022/06/main/command" chg="del mod">
              <pc226:chgData name="Rachael Hongo" userId="9c739554-91b4-41f4-995b-55d3978b0413" providerId="ADAL" clId="{F4003446-FD96-4724-9008-3A8574BF29E5}" dt="2023-07-12T16:54:14.778" v="16"/>
              <pc2:cmMkLst xmlns:pc2="http://schemas.microsoft.com/office/powerpoint/2019/9/main/command">
                <pc:docMk/>
                <pc:sldMk cId="246996825" sldId="282"/>
                <pc2:cmMk id="{C2ECD743-5D6D-4A50-9C98-173C9C3C7ABD}"/>
              </pc2:cmMkLst>
            </pc226:cmChg>
          </p:ext>
        </pc:extLst>
      </pc:sldChg>
      <pc:sldChg chg="modNotesTx">
        <pc:chgData name="Rachael Hongo" userId="9c739554-91b4-41f4-995b-55d3978b0413" providerId="ADAL" clId="{F4003446-FD96-4724-9008-3A8574BF29E5}" dt="2023-07-12T16:51:10.690" v="9" actId="5793"/>
        <pc:sldMkLst>
          <pc:docMk/>
          <pc:sldMk cId="4104879580" sldId="679"/>
        </pc:sldMkLst>
      </pc:sldChg>
    </pc:docChg>
  </pc:docChgLst>
  <pc:docChgLst>
    <pc:chgData name="Jacky Repila" userId="4ca51b3e-ab00-47a5-bd95-c10ac19393ad" providerId="ADAL" clId="{839DB335-505E-48B5-9795-1FDF7A86535C}"/>
    <pc:docChg chg="modSld">
      <pc:chgData name="Jacky Repila" userId="4ca51b3e-ab00-47a5-bd95-c10ac19393ad" providerId="ADAL" clId="{839DB335-505E-48B5-9795-1FDF7A86535C}" dt="2023-07-13T10:23:57.033" v="12" actId="20577"/>
      <pc:docMkLst>
        <pc:docMk/>
      </pc:docMkLst>
      <pc:sldChg chg="modSp mod">
        <pc:chgData name="Jacky Repila" userId="4ca51b3e-ab00-47a5-bd95-c10ac19393ad" providerId="ADAL" clId="{839DB335-505E-48B5-9795-1FDF7A86535C}" dt="2023-07-13T09:31:28.842" v="7" actId="6549"/>
        <pc:sldMkLst>
          <pc:docMk/>
          <pc:sldMk cId="0" sldId="263"/>
        </pc:sldMkLst>
        <pc:spChg chg="mod">
          <ac:chgData name="Jacky Repila" userId="4ca51b3e-ab00-47a5-bd95-c10ac19393ad" providerId="ADAL" clId="{839DB335-505E-48B5-9795-1FDF7A86535C}" dt="2023-07-13T09:31:28.842" v="7" actId="6549"/>
          <ac:spMkLst>
            <pc:docMk/>
            <pc:sldMk cId="0" sldId="263"/>
            <ac:spMk id="125" creationId="{00000000-0000-0000-0000-000000000000}"/>
          </ac:spMkLst>
        </pc:spChg>
      </pc:sldChg>
      <pc:sldChg chg="modSp mod">
        <pc:chgData name="Jacky Repila" userId="4ca51b3e-ab00-47a5-bd95-c10ac19393ad" providerId="ADAL" clId="{839DB335-505E-48B5-9795-1FDF7A86535C}" dt="2023-07-13T10:23:13.332" v="10" actId="6549"/>
        <pc:sldMkLst>
          <pc:docMk/>
          <pc:sldMk cId="0" sldId="271"/>
        </pc:sldMkLst>
        <pc:spChg chg="mod">
          <ac:chgData name="Jacky Repila" userId="4ca51b3e-ab00-47a5-bd95-c10ac19393ad" providerId="ADAL" clId="{839DB335-505E-48B5-9795-1FDF7A86535C}" dt="2023-07-13T10:23:13.332" v="10" actId="6549"/>
          <ac:spMkLst>
            <pc:docMk/>
            <pc:sldMk cId="0" sldId="271"/>
            <ac:spMk id="225" creationId="{00000000-0000-0000-0000-000000000000}"/>
          </ac:spMkLst>
        </pc:spChg>
      </pc:sldChg>
      <pc:sldChg chg="modSp mod">
        <pc:chgData name="Jacky Repila" userId="4ca51b3e-ab00-47a5-bd95-c10ac19393ad" providerId="ADAL" clId="{839DB335-505E-48B5-9795-1FDF7A86535C}" dt="2023-07-13T09:34:45.107" v="9" actId="20577"/>
        <pc:sldMkLst>
          <pc:docMk/>
          <pc:sldMk cId="1578645080" sldId="280"/>
        </pc:sldMkLst>
        <pc:spChg chg="mod">
          <ac:chgData name="Jacky Repila" userId="4ca51b3e-ab00-47a5-bd95-c10ac19393ad" providerId="ADAL" clId="{839DB335-505E-48B5-9795-1FDF7A86535C}" dt="2023-07-13T09:34:45.107" v="9" actId="20577"/>
          <ac:spMkLst>
            <pc:docMk/>
            <pc:sldMk cId="1578645080" sldId="280"/>
            <ac:spMk id="2" creationId="{6CF99F86-E39B-6892-3909-3EB2C103813C}"/>
          </ac:spMkLst>
        </pc:spChg>
      </pc:sldChg>
      <pc:sldChg chg="modSp mod">
        <pc:chgData name="Jacky Repila" userId="4ca51b3e-ab00-47a5-bd95-c10ac19393ad" providerId="ADAL" clId="{839DB335-505E-48B5-9795-1FDF7A86535C}" dt="2023-07-13T10:23:57.033" v="12" actId="20577"/>
        <pc:sldMkLst>
          <pc:docMk/>
          <pc:sldMk cId="246996825" sldId="282"/>
        </pc:sldMkLst>
        <pc:spChg chg="mod">
          <ac:chgData name="Jacky Repila" userId="4ca51b3e-ab00-47a5-bd95-c10ac19393ad" providerId="ADAL" clId="{839DB335-505E-48B5-9795-1FDF7A86535C}" dt="2023-07-13T10:23:57.033" v="12" actId="20577"/>
          <ac:spMkLst>
            <pc:docMk/>
            <pc:sldMk cId="246996825" sldId="282"/>
            <ac:spMk id="2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pPr marL="158750" indent="0">
              <a:buNone/>
            </a:pPr>
            <a:r>
              <a:rPr lang="en-GB"/>
              <a:t> Laia?</a:t>
            </a:r>
          </a:p>
          <a:p>
            <a:pPr marL="171450" indent="-171450">
              <a:buFont typeface="Arial" panose="020B0604020202020204" pitchFamily="34" charset="0"/>
              <a:buChar char="•"/>
            </a:pPr>
            <a:r>
              <a:rPr lang="en-GB"/>
              <a:t>Please write in the chat box (preferably in Port, Fr, </a:t>
            </a:r>
            <a:r>
              <a:rPr lang="en-GB" err="1"/>
              <a:t>Sp</a:t>
            </a:r>
            <a:r>
              <a:rPr lang="en-GB"/>
              <a:t> or English!) if you are having any technical difficulties and a member of our team will be happy to support</a:t>
            </a:r>
          </a:p>
          <a:p>
            <a:pPr marL="171450" indent="-171450">
              <a:buFont typeface="Arial" panose="020B0604020202020204" pitchFamily="34" charset="0"/>
              <a:buChar char="•"/>
            </a:pPr>
            <a:r>
              <a:rPr lang="en-GB"/>
              <a:t>Please also use the chat box to post Questions or experience you would like to share. And if you have a question for one of our panellists please do put their name.</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a:t>
            </a:fld>
            <a:endParaRPr lang="en-GB"/>
          </a:p>
        </p:txBody>
      </p:sp>
    </p:spTree>
    <p:extLst>
      <p:ext uri="{BB962C8B-B14F-4D97-AF65-F5344CB8AC3E}">
        <p14:creationId xmlns:p14="http://schemas.microsoft.com/office/powerpoint/2010/main" val="95722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r>
              <a:rPr lang="en-US"/>
              <a:t>5 times more that what was projected in 2018</a:t>
            </a:r>
            <a:endParaRPr lang="en-KE"/>
          </a:p>
        </p:txBody>
      </p:sp>
    </p:spTree>
    <p:extLst>
      <p:ext uri="{BB962C8B-B14F-4D97-AF65-F5344CB8AC3E}">
        <p14:creationId xmlns:p14="http://schemas.microsoft.com/office/powerpoint/2010/main" val="148745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r>
              <a:rPr lang="en-US"/>
              <a:t>South Asia, is prone to Natural  disaster,  Natural disaster such as the drought being experienced in the Horn of Arica. </a:t>
            </a:r>
            <a:endParaRPr lang="en-KE"/>
          </a:p>
        </p:txBody>
      </p:sp>
      <p:sp>
        <p:nvSpPr>
          <p:cNvPr id="4" name="Slide Number Placeholder 3"/>
          <p:cNvSpPr>
            <a:spLocks noGrp="1"/>
          </p:cNvSpPr>
          <p:nvPr>
            <p:ph type="sldNum" sz="quarter" idx="5"/>
          </p:nvPr>
        </p:nvSpPr>
        <p:spPr/>
        <p:txBody>
          <a:bodyPr/>
          <a:lstStyle/>
          <a:p>
            <a:fld id="{5C8AF9F7-6EE1-4395-A855-FF0DDB928CA7}" type="slidenum">
              <a:rPr lang="en-KE" smtClean="0"/>
              <a:t>12</a:t>
            </a:fld>
            <a:endParaRPr lang="en-KE"/>
          </a:p>
        </p:txBody>
      </p:sp>
    </p:spTree>
    <p:extLst>
      <p:ext uri="{BB962C8B-B14F-4D97-AF65-F5344CB8AC3E}">
        <p14:creationId xmlns:p14="http://schemas.microsoft.com/office/powerpoint/2010/main" val="357232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2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dd4cd661d_0_3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Composite metric, is defined using other measures</a:t>
            </a:r>
            <a:endParaRPr/>
          </a:p>
        </p:txBody>
      </p:sp>
      <p:sp>
        <p:nvSpPr>
          <p:cNvPr id="156" name="Google Shape;156;g11dd4cd661d_0_3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Rwanda top 10 Gender Gap, South Asia has had a steady decline in child marriage over the past 10 years, India alone has largely contributed to the decline witnessed globally, while Maldives is on track to end child marriage by 2030. Bangladesh has made progress but remains top in terms of prevalence in South Asia. Child marriage is still very common in Niger; it is the country with the highest prevalence globally. On the other hand, Gambia and Rwanda have shown remarkable progress.  </a:t>
            </a:r>
            <a:endParaRPr lang="en-KE"/>
          </a:p>
          <a:p>
            <a:pPr marL="158750" indent="0">
              <a:buNone/>
            </a:pPr>
            <a:endParaRPr lang="en-KE"/>
          </a:p>
        </p:txBody>
      </p:sp>
    </p:spTree>
    <p:extLst>
      <p:ext uri="{BB962C8B-B14F-4D97-AF65-F5344CB8AC3E}">
        <p14:creationId xmlns:p14="http://schemas.microsoft.com/office/powerpoint/2010/main" val="10593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why wasn’t it possible to develop sampling frame?</a:t>
            </a:r>
            <a:endParaRPr/>
          </a:p>
        </p:txBody>
      </p:sp>
      <p:sp>
        <p:nvSpPr>
          <p:cNvPr id="134" name="Google Shape;134;p2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945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 name="Google Shape;54;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Majority from 2015-2022, but some from as par as 2011</a:t>
            </a:r>
            <a:endParaRPr/>
          </a:p>
        </p:txBody>
      </p:sp>
      <p:sp>
        <p:nvSpPr>
          <p:cNvPr id="64" name="Google Shape;64;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760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Notes:9/10 countries with highest child marriage rates are in SSA, 7 of those in WCA, and 2 in ESA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2</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3: excluding the 2 million girls added due to COVID-19.</a:t>
            </a:r>
            <a:endParaRPr/>
          </a:p>
        </p:txBody>
      </p:sp>
      <p:sp>
        <p:nvSpPr>
          <p:cNvPr id="74" name="Google Shape;74;p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Notes:9/10 countries with highest child marriage rates are in SSA, 7 of those in WCA, and 2 in ESA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2</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3: excluding the 2 million girls added due to COVID-19.</a:t>
            </a:r>
            <a:endParaRPr/>
          </a:p>
        </p:txBody>
      </p:sp>
      <p:sp>
        <p:nvSpPr>
          <p:cNvPr id="74" name="Google Shape;74;p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185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SSA is emerging as a region of considerable concern: Girls there now experience the highest risk of child marriage in the world, with one in three marrying before age 18. Levels vary across countries, although the practice is more concentrated in West and Central Africa, which is home to 7 of the 10 countries with the highest prevalence of child marriage in the world. CAR 17%</a:t>
            </a:r>
            <a:endParaRPr lang="en-KE"/>
          </a:p>
          <a:p>
            <a:endParaRPr lang="en-GB"/>
          </a:p>
        </p:txBody>
      </p:sp>
    </p:spTree>
    <p:extLst>
      <p:ext uri="{BB962C8B-B14F-4D97-AF65-F5344CB8AC3E}">
        <p14:creationId xmlns:p14="http://schemas.microsoft.com/office/powerpoint/2010/main" val="345543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Global average of CM for men is  3 percent, Belize 22, Nicaragua, 19%, Suriname 20%</a:t>
            </a:r>
            <a:endParaRPr/>
          </a:p>
        </p:txBody>
      </p:sp>
      <p:sp>
        <p:nvSpPr>
          <p:cNvPr id="105" name="Google Shape;105;p2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12"/>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7/18/2023</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4624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7/18/2023</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673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7/18/2023</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5972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4429024" y="1184058"/>
            <a:ext cx="3340300" cy="4432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700" b="1" i="0">
                <a:solidFill>
                  <a:srgbClr val="511B4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4"/>
          <p:cNvSpPr txBox="1">
            <a:spLocks noGrp="1"/>
          </p:cNvSpPr>
          <p:nvPr>
            <p:ph type="title"/>
          </p:nvPr>
        </p:nvSpPr>
        <p:spPr>
          <a:xfrm>
            <a:off x="4429024" y="1184058"/>
            <a:ext cx="3340300" cy="4432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700" b="1" i="0">
                <a:solidFill>
                  <a:srgbClr val="511B4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body" idx="1"/>
          </p:nvPr>
        </p:nvSpPr>
        <p:spPr>
          <a:xfrm>
            <a:off x="805230" y="1892312"/>
            <a:ext cx="10587888" cy="376174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650" b="0" i="0">
                <a:solidFill>
                  <a:srgbClr val="231F20"/>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15"/>
          <p:cNvSpPr txBox="1">
            <a:spLocks noGrp="1"/>
          </p:cNvSpPr>
          <p:nvPr>
            <p:ph type="ctrTitle"/>
          </p:nvPr>
        </p:nvSpPr>
        <p:spPr>
          <a:xfrm>
            <a:off x="914876" y="2125980"/>
            <a:ext cx="10368598"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ubTitle" idx="1"/>
          </p:nvPr>
        </p:nvSpPr>
        <p:spPr>
          <a:xfrm>
            <a:off x="1829752" y="3840480"/>
            <a:ext cx="8538845"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429024" y="1184058"/>
            <a:ext cx="3340300" cy="4432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700" b="1" i="0">
                <a:solidFill>
                  <a:srgbClr val="511B4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609917" y="1577340"/>
            <a:ext cx="5306282"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2"/>
          </p:nvPr>
        </p:nvSpPr>
        <p:spPr>
          <a:xfrm>
            <a:off x="6282150" y="1577340"/>
            <a:ext cx="5306282"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9"/>
            <a:ext cx="12192000" cy="3018973"/>
          </a:xfrm>
          <a:prstGeom prst="rect">
            <a:avLst/>
          </a:prstGeom>
        </p:spPr>
      </p:pic>
      <p:sp>
        <p:nvSpPr>
          <p:cNvPr id="2" name="Title 1"/>
          <p:cNvSpPr>
            <a:spLocks noGrp="1"/>
          </p:cNvSpPr>
          <p:nvPr>
            <p:ph type="title" hasCustomPrompt="1"/>
          </p:nvPr>
        </p:nvSpPr>
        <p:spPr>
          <a:xfrm>
            <a:off x="963084" y="4406902"/>
            <a:ext cx="10363200" cy="1362076"/>
          </a:xfrm>
        </p:spPr>
        <p:txBody>
          <a:bodyPr anchor="t"/>
          <a:lstStyle>
            <a:lvl1pPr algn="ctr">
              <a:defRPr sz="36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963084" y="457203"/>
            <a:ext cx="10363200" cy="533399"/>
          </a:xfrm>
        </p:spPr>
        <p:txBody>
          <a:bodyPr anchor="b"/>
          <a:lstStyle>
            <a:lvl1pPr marL="0" indent="0" algn="ctr">
              <a:buNone/>
              <a:defRPr sz="1800">
                <a:solidFill>
                  <a:schemeClr val="tx1"/>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440">
                <a:solidFill>
                  <a:schemeClr val="tx1"/>
                </a:solidFill>
                <a:latin typeface="+mj-lt"/>
              </a:defRPr>
            </a:lvl1pPr>
          </a:lstStyle>
          <a:p>
            <a:fld id="{44CDA988-E53B-4089-86E7-AD5042731DD3}" type="datetimeFigureOut">
              <a:rPr lang="en-GB" smtClean="0">
                <a:solidFill>
                  <a:srgbClr val="304048"/>
                </a:solidFill>
              </a:rPr>
              <a:pPr/>
              <a:t>18/07/2023</a:t>
            </a:fld>
            <a:endParaRPr lang="en-GB">
              <a:solidFill>
                <a:srgbClr val="304048"/>
              </a:solidFill>
            </a:endParaRPr>
          </a:p>
        </p:txBody>
      </p:sp>
      <p:sp>
        <p:nvSpPr>
          <p:cNvPr id="5" name="Footer Placeholder 4"/>
          <p:cNvSpPr>
            <a:spLocks noGrp="1"/>
          </p:cNvSpPr>
          <p:nvPr>
            <p:ph type="ftr" sz="quarter" idx="11"/>
          </p:nvPr>
        </p:nvSpPr>
        <p:spPr/>
        <p:txBody>
          <a:bodyPr/>
          <a:lstStyle>
            <a:lvl1pPr algn="ctr">
              <a:defRPr sz="1440">
                <a:solidFill>
                  <a:schemeClr val="tx1"/>
                </a:solidFill>
                <a:latin typeface="+mj-lt"/>
              </a:defRPr>
            </a:lvl1pPr>
          </a:lstStyle>
          <a:p>
            <a:endParaRPr lang="en-GB">
              <a:solidFill>
                <a:srgbClr val="304048"/>
              </a:solidFill>
            </a:endParaRPr>
          </a:p>
        </p:txBody>
      </p:sp>
      <p:sp>
        <p:nvSpPr>
          <p:cNvPr id="6" name="Slide Number Placeholder 5"/>
          <p:cNvSpPr>
            <a:spLocks noGrp="1"/>
          </p:cNvSpPr>
          <p:nvPr>
            <p:ph type="sldNum" sz="quarter" idx="12"/>
          </p:nvPr>
        </p:nvSpPr>
        <p:spPr/>
        <p:txBody>
          <a:bodyPr/>
          <a:lstStyle>
            <a:lvl1pPr algn="ctr">
              <a:defRPr sz="1440">
                <a:solidFill>
                  <a:schemeClr val="tx1"/>
                </a:solidFill>
                <a:latin typeface="+mj-lt"/>
              </a:defRPr>
            </a:lvl1pPr>
          </a:lstStyle>
          <a:p>
            <a:fld id="{575D0CC2-870C-4870-B06C-DE04CC661C67}" type="slidenum">
              <a:rPr lang="en-GB" smtClean="0">
                <a:solidFill>
                  <a:srgbClr val="304048"/>
                </a:solidFill>
              </a:rPr>
              <a:pPr/>
              <a:t>‹#›</a:t>
            </a:fld>
            <a:endParaRPr lang="en-GB">
              <a:solidFill>
                <a:srgbClr val="304048"/>
              </a:solidFill>
            </a:endParaRPr>
          </a:p>
        </p:txBody>
      </p:sp>
    </p:spTree>
    <p:extLst>
      <p:ext uri="{BB962C8B-B14F-4D97-AF65-F5344CB8AC3E}">
        <p14:creationId xmlns:p14="http://schemas.microsoft.com/office/powerpoint/2010/main" val="144734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295400"/>
            <a:ext cx="12192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1"/>
            <a:ext cx="12192000" cy="3989070"/>
          </a:xfrm>
          <a:prstGeom prst="rect">
            <a:avLst/>
          </a:prstGeom>
        </p:spPr>
      </p:pic>
      <p:sp>
        <p:nvSpPr>
          <p:cNvPr id="2" name="Title 1"/>
          <p:cNvSpPr>
            <a:spLocks noGrp="1"/>
          </p:cNvSpPr>
          <p:nvPr>
            <p:ph type="ctrTitle"/>
          </p:nvPr>
        </p:nvSpPr>
        <p:spPr>
          <a:xfrm>
            <a:off x="609600" y="1752603"/>
            <a:ext cx="10972800" cy="2514599"/>
          </a:xfrm>
        </p:spPr>
        <p:txBody>
          <a:bodyPr>
            <a:noAutofit/>
          </a:bodyPr>
          <a:lstStyle>
            <a:lvl1pPr>
              <a:defRPr sz="648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09600" y="4267200"/>
            <a:ext cx="10972800" cy="1066800"/>
          </a:xfrm>
        </p:spPr>
        <p:txBody>
          <a:bodyPr anchor="ctr">
            <a:normAutofit/>
          </a:bodyPr>
          <a:lstStyle>
            <a:lvl1pPr marL="0" indent="0" algn="ctr">
              <a:buNone/>
              <a:defRPr sz="2520" cap="all" baseline="0">
                <a:solidFill>
                  <a:schemeClr val="bg1"/>
                </a:solidFill>
                <a:latin typeface="+mj-lt"/>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62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18/07/2023</a:t>
            </a:fld>
            <a:endParaRPr lang="en-GB">
              <a:solidFill>
                <a:srgbClr val="304048">
                  <a:lumMod val="50000"/>
                </a:srgbClr>
              </a:solidFill>
            </a:endParaRPr>
          </a:p>
        </p:txBody>
      </p:sp>
      <p:sp>
        <p:nvSpPr>
          <p:cNvPr id="5" name="Footer Placeholder 4"/>
          <p:cNvSpPr>
            <a:spLocks noGrp="1"/>
          </p:cNvSpPr>
          <p:nvPr>
            <p:ph type="ftr" sz="quarter" idx="11"/>
          </p:nvPr>
        </p:nvSpPr>
        <p:spPr/>
        <p:txBody>
          <a:bodyPr/>
          <a:lstStyle>
            <a:lvl1pPr algn="ctr">
              <a:defRPr sz="162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p:txBody>
          <a:bodyPr/>
          <a:lstStyle>
            <a:lvl1pPr algn="ctr">
              <a:defRPr sz="162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533402"/>
            <a:ext cx="6096000" cy="501016"/>
          </a:xfrm>
          <a:prstGeom prst="rect">
            <a:avLst/>
          </a:prstGeom>
        </p:spPr>
      </p:pic>
    </p:spTree>
    <p:extLst>
      <p:ext uri="{BB962C8B-B14F-4D97-AF65-F5344CB8AC3E}">
        <p14:creationId xmlns:p14="http://schemas.microsoft.com/office/powerpoint/2010/main" val="96745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28063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2806328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429024" y="1184058"/>
            <a:ext cx="3340300" cy="44323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700" b="1" i="0" u="none" strike="noStrike" cap="none">
                <a:solidFill>
                  <a:srgbClr val="511B4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05230" y="1892312"/>
            <a:ext cx="10587888" cy="376174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650" b="0" i="0" u="none" strike="noStrike" cap="none">
                <a:solidFill>
                  <a:srgbClr val="231F2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11"/>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4"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44CDA988-E53B-4089-86E7-AD5042731DD3}" type="datetimeFigureOut">
              <a:rPr lang="en-GB" smtClean="0">
                <a:solidFill>
                  <a:srgbClr val="304048">
                    <a:tint val="75000"/>
                  </a:srgbClr>
                </a:solidFill>
              </a:rPr>
              <a:pPr/>
              <a:t>18/07/2023</a:t>
            </a:fld>
            <a:endParaRPr lang="en-GB">
              <a:solidFill>
                <a:srgbClr val="304048">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GB">
              <a:solidFill>
                <a:srgbClr val="304048">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970574637"/>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7" r:id="rId3"/>
    <p:sldLayoutId id="2147483668" r:id="rId4"/>
  </p:sldLayoutIdLst>
  <p:txStyles>
    <p:titleStyle>
      <a:lvl1pPr algn="ctr" defTabSz="822960" rtl="0" eaLnBrk="1" latinLnBrk="0" hangingPunct="1">
        <a:spcBef>
          <a:spcPct val="0"/>
        </a:spcBef>
        <a:buNone/>
        <a:defRPr sz="3960" kern="1200">
          <a:solidFill>
            <a:schemeClr val="accent1"/>
          </a:solidFill>
          <a:latin typeface="+mj-lt"/>
          <a:ea typeface="+mj-ea"/>
          <a:cs typeface="+mj-cs"/>
        </a:defRPr>
      </a:lvl1pPr>
    </p:titleStyle>
    <p:bodyStyle>
      <a:lvl1pPr marL="308610" indent="-308610" algn="l" defTabSz="82296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1pPr>
      <a:lvl2pPr marL="668656" indent="-257176" algn="l" defTabSz="822960"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2pPr>
      <a:lvl3pPr marL="1028700" indent="-205740" algn="l" defTabSz="822960" rtl="0" eaLnBrk="1" latinLnBrk="0" hangingPunct="1">
        <a:spcBef>
          <a:spcPct val="20000"/>
        </a:spcBef>
        <a:buFont typeface="Arial" panose="020B0604020202020204" pitchFamily="34" charset="0"/>
        <a:buChar char="•"/>
        <a:defRPr sz="2160" kern="1200">
          <a:solidFill>
            <a:schemeClr val="tx1"/>
          </a:solidFill>
          <a:latin typeface="+mn-lt"/>
          <a:ea typeface="+mn-ea"/>
          <a:cs typeface="+mn-cs"/>
        </a:defRPr>
      </a:lvl3pPr>
      <a:lvl4pPr marL="14401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5166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7/18/2023</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90485201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s://hdr.undp.org/data-center/thematic-composite-indices/gender-inequality-index#/indicies/GII" TargetMode="External"/><Relationship Id="rId3" Type="http://schemas.openxmlformats.org/officeDocument/2006/relationships/hyperlink" Target="https://data.unicef.org/resources/is-an-end-to-child-marriage-within-reach/" TargetMode="External"/><Relationship Id="rId7" Type="http://schemas.openxmlformats.org/officeDocument/2006/relationships/hyperlink" Target="https://data.unicef.org/resources/child-marriage-country-profil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unicef.org/lac/en/reports/profile-child-marriage-and-early-unions" TargetMode="External"/><Relationship Id="rId11" Type="http://schemas.openxmlformats.org/officeDocument/2006/relationships/image" Target="../media/image4.png"/><Relationship Id="rId5" Type="http://schemas.openxmlformats.org/officeDocument/2006/relationships/hyperlink" Target="https://data.unicef.org/resources/ending-child-marriage-a-profile-of-progress-in-india-2023/?utm_id=child-marriage-India-report" TargetMode="External"/><Relationship Id="rId10" Type="http://schemas.openxmlformats.org/officeDocument/2006/relationships/image" Target="../media/image16.png"/><Relationship Id="rId4" Type="http://schemas.openxmlformats.org/officeDocument/2006/relationships/hyperlink" Target="https://data.unicef.org/resources/a-profile-of-child-marriage-in-south-asia/?utm_id=child-marriage-ROSA-report" TargetMode="External"/><Relationship Id="rId9" Type="http://schemas.openxmlformats.org/officeDocument/2006/relationships/hyperlink" Target="https://www.girlsnotbrides.org/learning-resources/resource-centre/crank-research-spotlight-child-marriage-conflict-crisis-setting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998921"/>
            <a:ext cx="9875520" cy="3104021"/>
          </a:xfrm>
        </p:spPr>
        <p:txBody>
          <a:bodyPr/>
          <a:lstStyle/>
          <a:p>
            <a:pPr>
              <a:spcBef>
                <a:spcPts val="0"/>
              </a:spcBef>
              <a:spcAft>
                <a:spcPts val="1800"/>
              </a:spcAft>
            </a:pPr>
            <a:r>
              <a:rPr lang="en-US" sz="4400"/>
              <a:t>latest evidence on child marriage: Trends in prevalence and burden around the world</a:t>
            </a:r>
            <a:br>
              <a:rPr lang="en-US" sz="4400"/>
            </a:br>
            <a:br>
              <a:rPr lang="en-US" sz="4000"/>
            </a:br>
            <a:r>
              <a:rPr lang="en-US" sz="2800"/>
              <a:t>Learning series session July 2023</a:t>
            </a:r>
            <a:endParaRPr lang="en-GB" sz="2800"/>
          </a:p>
        </p:txBody>
      </p:sp>
    </p:spTree>
    <p:extLst>
      <p:ext uri="{BB962C8B-B14F-4D97-AF65-F5344CB8AC3E}">
        <p14:creationId xmlns:p14="http://schemas.microsoft.com/office/powerpoint/2010/main" val="157377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p:nvPr/>
        </p:nvSpPr>
        <p:spPr>
          <a:xfrm>
            <a:off x="448966" y="419025"/>
            <a:ext cx="11187511" cy="1342394"/>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3600">
                <a:solidFill>
                  <a:srgbClr val="2F93A8"/>
                </a:solidFill>
                <a:latin typeface="Platz" panose="020B0604000000000000" pitchFamily="34" charset="0"/>
              </a:rPr>
              <a:t>While other regions have made progress in reducing child marriage, the prevalence in Latin America and the Caribbean has remained stagnant for 25 years</a:t>
            </a:r>
            <a:endParaRPr sz="3600" b="0" i="0" u="none" strike="noStrike" cap="none">
              <a:solidFill>
                <a:srgbClr val="2F93A8"/>
              </a:solidFill>
              <a:latin typeface="Platz" panose="020B0604000000000000" pitchFamily="34" charset="0"/>
              <a:sym typeface="Arial"/>
            </a:endParaRPr>
          </a:p>
        </p:txBody>
      </p:sp>
      <p:sp>
        <p:nvSpPr>
          <p:cNvPr id="112" name="Google Shape;112;p22"/>
          <p:cNvSpPr/>
          <p:nvPr/>
        </p:nvSpPr>
        <p:spPr>
          <a:xfrm>
            <a:off x="1130710" y="5326874"/>
            <a:ext cx="5909187" cy="2030312"/>
          </a:xfrm>
          <a:prstGeom prst="rect">
            <a:avLst/>
          </a:prstGeom>
          <a:noFill/>
          <a:ln>
            <a:noFill/>
          </a:ln>
        </p:spPr>
        <p:txBody>
          <a:bodyPr spcFirstLastPara="1" wrap="square" lIns="91425" tIns="91425" rIns="91425" bIns="91425" anchor="ctr" anchorCtr="0">
            <a:noAutofit/>
          </a:bodyPr>
          <a:lstStyle/>
          <a:p>
            <a:pPr marL="0" marR="5080" lvl="0" indent="0" algn="l" rtl="0">
              <a:lnSpc>
                <a:spcPct val="116666"/>
              </a:lnSpc>
              <a:spcBef>
                <a:spcPts val="0"/>
              </a:spcBef>
              <a:spcAft>
                <a:spcPts val="0"/>
              </a:spcAft>
              <a:buClr>
                <a:srgbClr val="000000"/>
              </a:buClr>
              <a:buSzPts val="2000"/>
              <a:buFont typeface="Arial"/>
              <a:buNone/>
            </a:pPr>
            <a:endParaRPr sz="2100" i="0" u="none" strike="noStrike" cap="none">
              <a:solidFill>
                <a:srgbClr val="000000"/>
              </a:solidFill>
              <a:latin typeface="Adelle Rg" panose="02000503060000020004" pitchFamily="50" charset="0"/>
              <a:ea typeface="Calibri"/>
              <a:cs typeface="Calibri"/>
              <a:sym typeface="Calibri"/>
            </a:endParaRPr>
          </a:p>
        </p:txBody>
      </p:sp>
      <p:sp>
        <p:nvSpPr>
          <p:cNvPr id="114" name="Google Shape;114;p22"/>
          <p:cNvSpPr/>
          <p:nvPr/>
        </p:nvSpPr>
        <p:spPr>
          <a:xfrm>
            <a:off x="555522" y="4553889"/>
            <a:ext cx="11080955" cy="1661651"/>
          </a:xfrm>
          <a:prstGeom prst="rect">
            <a:avLst/>
          </a:prstGeom>
          <a:noFill/>
          <a:ln>
            <a:noFill/>
          </a:ln>
        </p:spPr>
        <p:txBody>
          <a:bodyPr spcFirstLastPara="1" wrap="square" lIns="91425" tIns="91425" rIns="91425" bIns="91425" anchor="ctr" anchorCtr="0">
            <a:noAutofit/>
          </a:bodyPr>
          <a:lstStyle/>
          <a:p>
            <a:pPr marL="0" marR="5080" lvl="0" indent="0" algn="l" rtl="0">
              <a:lnSpc>
                <a:spcPct val="116666"/>
              </a:lnSpc>
              <a:spcBef>
                <a:spcPts val="0"/>
              </a:spcBef>
              <a:spcAft>
                <a:spcPts val="0"/>
              </a:spcAft>
              <a:buClr>
                <a:srgbClr val="000000"/>
              </a:buClr>
              <a:buSzPts val="2000"/>
              <a:buFont typeface="Arial"/>
              <a:buNone/>
            </a:pPr>
            <a:endParaRPr sz="2100" b="0" i="0" u="none" strike="noStrike" cap="none">
              <a:solidFill>
                <a:schemeClr val="tx1"/>
              </a:solidFill>
              <a:latin typeface="Adelle Rg" panose="02000503060000020004" pitchFamily="50" charset="0"/>
              <a:ea typeface="Calibri"/>
              <a:cs typeface="Calibri"/>
              <a:sym typeface="Calibri"/>
            </a:endParaRPr>
          </a:p>
        </p:txBody>
      </p:sp>
      <p:sp>
        <p:nvSpPr>
          <p:cNvPr id="115" name="Google Shape;115;p22"/>
          <p:cNvSpPr/>
          <p:nvPr/>
        </p:nvSpPr>
        <p:spPr>
          <a:xfrm>
            <a:off x="448966" y="3369370"/>
            <a:ext cx="11349744" cy="3330135"/>
          </a:xfrm>
          <a:prstGeom prst="rect">
            <a:avLst/>
          </a:prstGeom>
          <a:noFill/>
          <a:ln>
            <a:noFill/>
          </a:ln>
        </p:spPr>
        <p:txBody>
          <a:bodyPr spcFirstLastPara="1" wrap="square" lIns="91425" tIns="91425" rIns="91425" bIns="91425" anchor="t" anchorCtr="0">
            <a:noAutofit/>
          </a:bodyPr>
          <a:lstStyle/>
          <a:p>
            <a:pPr marL="342900" marR="5080" lvl="0" indent="-342900" algn="l" rtl="0">
              <a:lnSpc>
                <a:spcPct val="116666"/>
              </a:lnSpc>
              <a:spcAft>
                <a:spcPts val="1200"/>
              </a:spcAft>
              <a:buClr>
                <a:srgbClr val="000000"/>
              </a:buClr>
              <a:buSzPts val="2000"/>
              <a:buFont typeface="Arial" panose="020B0604020202020204" pitchFamily="34" charset="0"/>
              <a:buChar char="•"/>
            </a:pPr>
            <a:r>
              <a:rPr lang="en-US" sz="2100" b="0" i="0" u="none" strike="noStrike" cap="none">
                <a:solidFill>
                  <a:schemeClr val="tx1"/>
                </a:solidFill>
                <a:latin typeface="Adelle Rg" panose="02000503060000020004" pitchFamily="50" charset="0"/>
                <a:ea typeface="Calibri"/>
                <a:cs typeface="Calibri"/>
                <a:sym typeface="Calibri"/>
              </a:rPr>
              <a:t>Child marriage in Latin America and the Caribbean most often takes the form of </a:t>
            </a:r>
            <a:r>
              <a:rPr lang="en-US" sz="2100" b="1" i="0" u="none" strike="noStrike" cap="none">
                <a:solidFill>
                  <a:srgbClr val="2F93A8"/>
                </a:solidFill>
                <a:latin typeface="Adelle Rg" panose="02000503060000020004" pitchFamily="50" charset="0"/>
                <a:ea typeface="Calibri"/>
                <a:cs typeface="Calibri"/>
                <a:sym typeface="Calibri"/>
              </a:rPr>
              <a:t>informal unions</a:t>
            </a:r>
            <a:r>
              <a:rPr lang="en-US" sz="2100" b="0" i="0" u="none" strike="noStrike" cap="none">
                <a:solidFill>
                  <a:schemeClr val="tx1"/>
                </a:solidFill>
                <a:latin typeface="Adelle Rg" panose="02000503060000020004" pitchFamily="50" charset="0"/>
                <a:ea typeface="Calibri"/>
                <a:cs typeface="Calibri"/>
                <a:sym typeface="Calibri"/>
              </a:rPr>
              <a:t>, in which girls live with a partner, rather than a formal marriage</a:t>
            </a:r>
          </a:p>
          <a:p>
            <a:pPr marL="342900" marR="5080" indent="-342900">
              <a:lnSpc>
                <a:spcPct val="116666"/>
              </a:lnSpc>
              <a:spcAft>
                <a:spcPts val="1200"/>
              </a:spcAft>
              <a:buSzPts val="2000"/>
              <a:buFont typeface="Arial" panose="020B0604020202020204" pitchFamily="34" charset="0"/>
              <a:buChar char="•"/>
            </a:pPr>
            <a:r>
              <a:rPr lang="en-GB" sz="2100">
                <a:solidFill>
                  <a:schemeClr val="tx1"/>
                </a:solidFill>
                <a:latin typeface="Adelle Rg" panose="02000503060000020004" pitchFamily="50" charset="0"/>
                <a:ea typeface="Calibri"/>
                <a:cs typeface="Calibri"/>
                <a:sym typeface="Calibri"/>
              </a:rPr>
              <a:t>Most</a:t>
            </a:r>
            <a:r>
              <a:rPr lang="en-GB" sz="2100" b="0" i="0" u="none" strike="noStrike" cap="none">
                <a:solidFill>
                  <a:schemeClr val="tx1"/>
                </a:solidFill>
                <a:latin typeface="Adelle Rg" panose="02000503060000020004" pitchFamily="50" charset="0"/>
                <a:ea typeface="Calibri"/>
                <a:cs typeface="Calibri"/>
                <a:sym typeface="Calibri"/>
              </a:rPr>
              <a:t> women who married or entered a union before age 18 also </a:t>
            </a:r>
            <a:r>
              <a:rPr lang="en-GB" sz="2100" b="1" i="0" u="none" strike="noStrike" cap="none">
                <a:solidFill>
                  <a:srgbClr val="2F93A8"/>
                </a:solidFill>
                <a:latin typeface="Adelle Rg" panose="02000503060000020004" pitchFamily="50" charset="0"/>
                <a:ea typeface="Calibri"/>
                <a:cs typeface="Calibri"/>
                <a:sym typeface="Calibri"/>
              </a:rPr>
              <a:t>gave birth </a:t>
            </a:r>
            <a:r>
              <a:rPr lang="en-GB" sz="2100" b="0" i="0" u="none" strike="noStrike" cap="none">
                <a:solidFill>
                  <a:schemeClr val="tx1"/>
                </a:solidFill>
                <a:latin typeface="Adelle Rg" panose="02000503060000020004" pitchFamily="50" charset="0"/>
                <a:ea typeface="Calibri"/>
                <a:cs typeface="Calibri"/>
                <a:sym typeface="Calibri"/>
              </a:rPr>
              <a:t>before their 18th birthday; </a:t>
            </a:r>
            <a:r>
              <a:rPr lang="en-GB" sz="2100" b="1" i="0" u="none" strike="noStrike" cap="none">
                <a:solidFill>
                  <a:srgbClr val="2F93A8"/>
                </a:solidFill>
                <a:latin typeface="Adelle Rg" panose="02000503060000020004" pitchFamily="50" charset="0"/>
                <a:ea typeface="Calibri"/>
                <a:cs typeface="Calibri"/>
                <a:sym typeface="Calibri"/>
              </a:rPr>
              <a:t>8 in 10 </a:t>
            </a:r>
            <a:r>
              <a:rPr lang="en-GB" sz="2100" b="0" i="0" u="none" strike="noStrike" cap="none">
                <a:solidFill>
                  <a:schemeClr val="tx1"/>
                </a:solidFill>
                <a:latin typeface="Adelle Rg" panose="02000503060000020004" pitchFamily="50" charset="0"/>
                <a:ea typeface="Calibri"/>
                <a:cs typeface="Calibri"/>
                <a:sym typeface="Calibri"/>
              </a:rPr>
              <a:t>did so before they turned 20</a:t>
            </a:r>
          </a:p>
          <a:p>
            <a:pPr marL="342900" marR="5080" lvl="0" indent="-342900" algn="l" rtl="0">
              <a:lnSpc>
                <a:spcPct val="116666"/>
              </a:lnSpc>
              <a:spcAft>
                <a:spcPts val="1200"/>
              </a:spcAft>
              <a:buClr>
                <a:srgbClr val="000000"/>
              </a:buClr>
              <a:buSzPts val="2000"/>
              <a:buFont typeface="Arial" panose="020B0604020202020204" pitchFamily="34" charset="0"/>
              <a:buChar char="•"/>
            </a:pPr>
            <a:r>
              <a:rPr lang="en-GB" sz="2100" i="0" u="none" strike="noStrike" cap="none">
                <a:solidFill>
                  <a:srgbClr val="231F20"/>
                </a:solidFill>
                <a:latin typeface="Adelle Rg" panose="02000503060000020004" pitchFamily="50" charset="0"/>
                <a:ea typeface="Calibri"/>
                <a:cs typeface="Calibri"/>
                <a:sym typeface="Calibri"/>
              </a:rPr>
              <a:t>Countries in Latin America and the Caribbean have some of the </a:t>
            </a:r>
            <a:r>
              <a:rPr lang="en-GB" sz="2100" b="1" i="0" u="none" strike="noStrike" cap="none">
                <a:solidFill>
                  <a:srgbClr val="2F93A8"/>
                </a:solidFill>
                <a:latin typeface="Adelle Rg" panose="02000503060000020004" pitchFamily="50" charset="0"/>
                <a:ea typeface="Calibri"/>
                <a:cs typeface="Calibri"/>
                <a:sym typeface="Calibri"/>
              </a:rPr>
              <a:t>highest prevalence</a:t>
            </a:r>
            <a:r>
              <a:rPr lang="en-GB" sz="2100" i="0" u="none" strike="noStrike" cap="none">
                <a:solidFill>
                  <a:srgbClr val="231F20"/>
                </a:solidFill>
                <a:latin typeface="Adelle Rg" panose="02000503060000020004" pitchFamily="50" charset="0"/>
                <a:ea typeface="Calibri"/>
                <a:cs typeface="Calibri"/>
                <a:sym typeface="Calibri"/>
              </a:rPr>
              <a:t> of child marriage among </a:t>
            </a:r>
            <a:r>
              <a:rPr lang="en-GB" sz="2100" b="1" i="0" u="none" strike="noStrike" cap="none">
                <a:solidFill>
                  <a:srgbClr val="2F93A8"/>
                </a:solidFill>
                <a:latin typeface="Adelle Rg" panose="02000503060000020004" pitchFamily="50" charset="0"/>
                <a:ea typeface="Calibri"/>
                <a:cs typeface="Calibri"/>
                <a:sym typeface="Calibri"/>
              </a:rPr>
              <a:t>boys </a:t>
            </a:r>
            <a:r>
              <a:rPr lang="en-GB" sz="2100" i="0" u="none" strike="noStrike" cap="none">
                <a:solidFill>
                  <a:srgbClr val="231F20"/>
                </a:solidFill>
                <a:latin typeface="Adelle Rg" panose="02000503060000020004" pitchFamily="50" charset="0"/>
                <a:ea typeface="Calibri"/>
                <a:cs typeface="Calibri"/>
                <a:sym typeface="Calibri"/>
              </a:rPr>
              <a:t>worldwide</a:t>
            </a:r>
          </a:p>
          <a:p>
            <a:pPr marL="342900" marR="5080" lvl="0" indent="-342900" algn="l" rtl="0">
              <a:lnSpc>
                <a:spcPct val="116666"/>
              </a:lnSpc>
              <a:spcAft>
                <a:spcPts val="1200"/>
              </a:spcAft>
              <a:buClr>
                <a:srgbClr val="000000"/>
              </a:buClr>
              <a:buSzPts val="2000"/>
              <a:buFont typeface="Arial" panose="020B0604020202020204" pitchFamily="34" charset="0"/>
              <a:buChar char="•"/>
            </a:pPr>
            <a:r>
              <a:rPr lang="en-GB" sz="2100" b="1">
                <a:solidFill>
                  <a:srgbClr val="2F93A8"/>
                </a:solidFill>
                <a:latin typeface="Adelle Rg" panose="02000503060000020004" pitchFamily="50" charset="0"/>
                <a:ea typeface="Calibri"/>
                <a:cs typeface="Calibri"/>
                <a:sym typeface="Calibri"/>
              </a:rPr>
              <a:t>9 of the </a:t>
            </a:r>
            <a:r>
              <a:rPr lang="en-GB" sz="2100" b="1" i="0" u="none" strike="noStrike" cap="none">
                <a:solidFill>
                  <a:srgbClr val="2F93A8"/>
                </a:solidFill>
                <a:latin typeface="Adelle Rg" panose="02000503060000020004" pitchFamily="50" charset="0"/>
                <a:ea typeface="Calibri"/>
                <a:cs typeface="Calibri"/>
                <a:sym typeface="Calibri"/>
              </a:rPr>
              <a:t>10 countries </a:t>
            </a:r>
            <a:r>
              <a:rPr lang="en-GB" sz="2100" i="0" u="none" strike="noStrike" cap="none">
                <a:solidFill>
                  <a:srgbClr val="231F20"/>
                </a:solidFill>
                <a:latin typeface="Adelle Rg" panose="02000503060000020004" pitchFamily="50" charset="0"/>
                <a:ea typeface="Calibri"/>
                <a:cs typeface="Calibri"/>
                <a:sym typeface="Calibri"/>
              </a:rPr>
              <a:t>with available data show levels above the global average</a:t>
            </a:r>
            <a:endParaRPr lang="en-GB" sz="2100" i="0" u="none" strike="noStrike" cap="none">
              <a:solidFill>
                <a:srgbClr val="000000"/>
              </a:solidFill>
              <a:latin typeface="Adelle Rg" panose="02000503060000020004" pitchFamily="50" charset="0"/>
              <a:ea typeface="Calibri"/>
              <a:cs typeface="Calibri"/>
              <a:sym typeface="Calibri"/>
            </a:endParaRPr>
          </a:p>
        </p:txBody>
      </p:sp>
      <p:pic>
        <p:nvPicPr>
          <p:cNvPr id="15" name="Graphic 14" descr="Woman with solid fill">
            <a:extLst>
              <a:ext uri="{FF2B5EF4-FFF2-40B4-BE49-F238E27FC236}">
                <a16:creationId xmlns:a16="http://schemas.microsoft.com/office/drawing/2014/main" id="{3843D78C-40E3-2565-2022-2E498A2D60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372" y="2315317"/>
            <a:ext cx="891540" cy="914400"/>
          </a:xfrm>
          <a:prstGeom prst="rect">
            <a:avLst/>
          </a:prstGeom>
        </p:spPr>
      </p:pic>
      <p:pic>
        <p:nvPicPr>
          <p:cNvPr id="16" name="Graphic 15" descr="Woman with solid fill">
            <a:extLst>
              <a:ext uri="{FF2B5EF4-FFF2-40B4-BE49-F238E27FC236}">
                <a16:creationId xmlns:a16="http://schemas.microsoft.com/office/drawing/2014/main" id="{9DDA1994-4212-A7DC-CC8E-E96A62B53C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852" y="2315317"/>
            <a:ext cx="914400" cy="914400"/>
          </a:xfrm>
          <a:prstGeom prst="rect">
            <a:avLst/>
          </a:prstGeom>
        </p:spPr>
      </p:pic>
      <p:pic>
        <p:nvPicPr>
          <p:cNvPr id="17" name="Graphic 16" descr="Woman with solid fill">
            <a:extLst>
              <a:ext uri="{FF2B5EF4-FFF2-40B4-BE49-F238E27FC236}">
                <a16:creationId xmlns:a16="http://schemas.microsoft.com/office/drawing/2014/main" id="{83432C64-4052-AECF-2585-F373DB32EF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0052" y="2316457"/>
            <a:ext cx="914400" cy="914400"/>
          </a:xfrm>
          <a:prstGeom prst="rect">
            <a:avLst/>
          </a:prstGeom>
        </p:spPr>
      </p:pic>
      <p:sp>
        <p:nvSpPr>
          <p:cNvPr id="18" name="Google Shape;113;p22">
            <a:extLst>
              <a:ext uri="{FF2B5EF4-FFF2-40B4-BE49-F238E27FC236}">
                <a16:creationId xmlns:a16="http://schemas.microsoft.com/office/drawing/2014/main" id="{AD2A0A66-C472-BB10-7E85-D84B5BB8D33A}"/>
              </a:ext>
            </a:extLst>
          </p:cNvPr>
          <p:cNvSpPr/>
          <p:nvPr/>
        </p:nvSpPr>
        <p:spPr>
          <a:xfrm>
            <a:off x="3164766" y="2132415"/>
            <a:ext cx="8471711" cy="1296585"/>
          </a:xfrm>
          <a:prstGeom prst="rect">
            <a:avLst/>
          </a:prstGeom>
          <a:noFill/>
          <a:ln>
            <a:noFill/>
          </a:ln>
        </p:spPr>
        <p:txBody>
          <a:bodyPr spcFirstLastPara="1" wrap="square" lIns="91425" tIns="91425" rIns="91425" bIns="91425" anchor="ctr" anchorCtr="0">
            <a:noAutofit/>
          </a:bodyPr>
          <a:lstStyle/>
          <a:p>
            <a:pPr marL="0" marR="5080" lvl="0" indent="0" rtl="0">
              <a:lnSpc>
                <a:spcPct val="116666"/>
              </a:lnSpc>
              <a:spcBef>
                <a:spcPts val="0"/>
              </a:spcBef>
              <a:spcAft>
                <a:spcPts val="0"/>
              </a:spcAft>
              <a:buClr>
                <a:srgbClr val="000000"/>
              </a:buClr>
              <a:buSzPts val="2000"/>
              <a:buFont typeface="Arial"/>
              <a:buNone/>
            </a:pPr>
            <a:r>
              <a:rPr lang="en-US" sz="2100">
                <a:latin typeface="Adelle Rg" panose="02000503060000020004" pitchFamily="50" charset="0"/>
                <a:ea typeface="Calibri"/>
                <a:cs typeface="Calibri"/>
                <a:sym typeface="Calibri"/>
              </a:rPr>
              <a:t>More than </a:t>
            </a:r>
            <a:r>
              <a:rPr lang="en-US" sz="2100" b="1">
                <a:solidFill>
                  <a:srgbClr val="2F93A8"/>
                </a:solidFill>
                <a:latin typeface="Adelle Rg" panose="02000503060000020004" pitchFamily="50" charset="0"/>
                <a:ea typeface="Calibri"/>
                <a:cs typeface="Calibri"/>
                <a:sym typeface="Calibri"/>
              </a:rPr>
              <a:t>1 in 5 </a:t>
            </a:r>
            <a:r>
              <a:rPr lang="en-US" sz="2100">
                <a:latin typeface="Adelle Rg" panose="02000503060000020004" pitchFamily="50" charset="0"/>
                <a:ea typeface="Calibri"/>
                <a:cs typeface="Calibri"/>
                <a:sym typeface="Calibri"/>
              </a:rPr>
              <a:t>young women were married or in a union before age 18</a:t>
            </a:r>
            <a:endParaRPr sz="2100" i="0" u="none" strike="noStrike" cap="none">
              <a:solidFill>
                <a:srgbClr val="000000"/>
              </a:solidFill>
              <a:latin typeface="Adelle Rg" panose="02000503060000020004" pitchFamily="50" charset="0"/>
              <a:ea typeface="Calibri"/>
              <a:cs typeface="Calibri"/>
              <a:sym typeface="Calibri"/>
            </a:endParaRPr>
          </a:p>
        </p:txBody>
      </p:sp>
      <p:pic>
        <p:nvPicPr>
          <p:cNvPr id="3" name="Graphic 2" descr="Woman with solid fill">
            <a:extLst>
              <a:ext uri="{FF2B5EF4-FFF2-40B4-BE49-F238E27FC236}">
                <a16:creationId xmlns:a16="http://schemas.microsoft.com/office/drawing/2014/main" id="{7226D487-05B3-41BE-4E1D-B2D0BEF102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64091" y="2315317"/>
            <a:ext cx="891540" cy="914400"/>
          </a:xfrm>
          <a:prstGeom prst="rect">
            <a:avLst/>
          </a:prstGeom>
        </p:spPr>
      </p:pic>
      <p:pic>
        <p:nvPicPr>
          <p:cNvPr id="6" name="Graphic 5" descr="Woman with solid fill">
            <a:extLst>
              <a:ext uri="{FF2B5EF4-FFF2-40B4-BE49-F238E27FC236}">
                <a16:creationId xmlns:a16="http://schemas.microsoft.com/office/drawing/2014/main" id="{050DAC1A-8B4A-DBD4-F5DB-BA7484ADD2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6387" y="2315317"/>
            <a:ext cx="89154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ashboard 1">
            <a:extLst>
              <a:ext uri="{FF2B5EF4-FFF2-40B4-BE49-F238E27FC236}">
                <a16:creationId xmlns:a16="http://schemas.microsoft.com/office/drawing/2014/main" id="{5C32FFC9-F7AB-4F87-89D6-24EF30864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63274"/>
            <a:ext cx="5900992" cy="5294726"/>
          </a:xfrm>
          <a:prstGeom prst="rect">
            <a:avLst/>
          </a:prstGeom>
          <a:ln>
            <a:noFill/>
          </a:ln>
        </p:spPr>
      </p:pic>
      <p:sp>
        <p:nvSpPr>
          <p:cNvPr id="3" name="Rectangle: Rounded Corners 2">
            <a:extLst>
              <a:ext uri="{FF2B5EF4-FFF2-40B4-BE49-F238E27FC236}">
                <a16:creationId xmlns:a16="http://schemas.microsoft.com/office/drawing/2014/main" id="{B693EBCF-E63C-48A9-5B67-7846BA129131}"/>
              </a:ext>
            </a:extLst>
          </p:cNvPr>
          <p:cNvSpPr/>
          <p:nvPr/>
        </p:nvSpPr>
        <p:spPr>
          <a:xfrm>
            <a:off x="287605" y="1403529"/>
            <a:ext cx="4866968" cy="477847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1200"/>
              </a:spcAft>
              <a:buFont typeface="Arial" panose="020B0604020202020204" pitchFamily="34" charset="0"/>
              <a:buChar char="•"/>
            </a:pPr>
            <a:r>
              <a:rPr lang="en-US" sz="2100" dirty="0">
                <a:solidFill>
                  <a:schemeClr val="tx1"/>
                </a:solidFill>
                <a:latin typeface="Adelle Rg" panose="02000503060000020004" pitchFamily="50" charset="0"/>
              </a:rPr>
              <a:t>It would take the world </a:t>
            </a:r>
            <a:r>
              <a:rPr lang="en-US" sz="2100" b="1" dirty="0">
                <a:solidFill>
                  <a:srgbClr val="66CBE1"/>
                </a:solidFill>
                <a:latin typeface="Adelle Rg" panose="02000503060000020004" pitchFamily="50" charset="0"/>
              </a:rPr>
              <a:t>300+ </a:t>
            </a:r>
            <a:r>
              <a:rPr lang="en-US" sz="2100" dirty="0">
                <a:solidFill>
                  <a:schemeClr val="tx1"/>
                </a:solidFill>
                <a:latin typeface="Adelle Rg" panose="02000503060000020004" pitchFamily="50" charset="0"/>
              </a:rPr>
              <a:t>years to end child marriage</a:t>
            </a:r>
          </a:p>
          <a:p>
            <a:pPr marL="285750" indent="-285750">
              <a:spcAft>
                <a:spcPts val="1200"/>
              </a:spcAft>
              <a:buFont typeface="Arial" panose="020B0604020202020204" pitchFamily="34" charset="0"/>
              <a:buChar char="•"/>
            </a:pPr>
            <a:r>
              <a:rPr lang="en-US" sz="2100" dirty="0">
                <a:solidFill>
                  <a:schemeClr val="tx1"/>
                </a:solidFill>
                <a:latin typeface="Adelle Rg" panose="02000503060000020004" pitchFamily="50" charset="0"/>
              </a:rPr>
              <a:t>It would take West and Central Africa </a:t>
            </a:r>
            <a:r>
              <a:rPr lang="en-US" sz="2100" b="1" dirty="0">
                <a:solidFill>
                  <a:srgbClr val="66CBE1"/>
                </a:solidFill>
                <a:latin typeface="Adelle Rg" panose="02000503060000020004" pitchFamily="50" charset="0"/>
              </a:rPr>
              <a:t>200+</a:t>
            </a:r>
            <a:r>
              <a:rPr lang="en-US" sz="2100" dirty="0">
                <a:solidFill>
                  <a:schemeClr val="tx1"/>
                </a:solidFill>
                <a:latin typeface="Adelle Rg" panose="02000503060000020004" pitchFamily="50" charset="0"/>
              </a:rPr>
              <a:t> years to end child marriage</a:t>
            </a:r>
          </a:p>
          <a:p>
            <a:pPr marL="285750" indent="-285750">
              <a:spcAft>
                <a:spcPts val="1200"/>
              </a:spcAft>
              <a:buFont typeface="Arial" panose="020B0604020202020204" pitchFamily="34" charset="0"/>
              <a:buChar char="•"/>
            </a:pPr>
            <a:r>
              <a:rPr lang="en-US" sz="2100" dirty="0">
                <a:solidFill>
                  <a:schemeClr val="tx1"/>
                </a:solidFill>
                <a:latin typeface="Adelle Rg" panose="02000503060000020004" pitchFamily="50" charset="0"/>
              </a:rPr>
              <a:t>Overall, progress needs to happen nearly </a:t>
            </a:r>
            <a:r>
              <a:rPr lang="en-US" sz="2100" b="1" dirty="0">
                <a:solidFill>
                  <a:srgbClr val="66CBE1"/>
                </a:solidFill>
                <a:latin typeface="Adelle Rg" panose="02000503060000020004" pitchFamily="50" charset="0"/>
              </a:rPr>
              <a:t>20 times faster</a:t>
            </a:r>
            <a:endParaRPr lang="en-US" sz="2100" b="1" dirty="0">
              <a:solidFill>
                <a:schemeClr val="tx1"/>
              </a:solidFill>
              <a:latin typeface="Adelle Rg" panose="02000503060000020004" pitchFamily="50" charset="0"/>
            </a:endParaRPr>
          </a:p>
          <a:p>
            <a:pPr marL="285750" indent="-285750">
              <a:spcAft>
                <a:spcPts val="1200"/>
              </a:spcAft>
              <a:buFont typeface="Arial" panose="020B0604020202020204" pitchFamily="34" charset="0"/>
              <a:buChar char="•"/>
            </a:pPr>
            <a:r>
              <a:rPr lang="en-US" sz="2100" dirty="0">
                <a:solidFill>
                  <a:schemeClr val="tx1"/>
                </a:solidFill>
                <a:latin typeface="Adelle Rg" panose="02000503060000020004" pitchFamily="50" charset="0"/>
              </a:rPr>
              <a:t>We need to accelerate progress in </a:t>
            </a:r>
            <a:r>
              <a:rPr lang="en-US" sz="2100" b="1" dirty="0">
                <a:solidFill>
                  <a:srgbClr val="66CBE1"/>
                </a:solidFill>
                <a:latin typeface="Adelle Rg" panose="02000503060000020004" pitchFamily="50" charset="0"/>
              </a:rPr>
              <a:t>all parts of the world </a:t>
            </a:r>
            <a:r>
              <a:rPr lang="en-US" sz="2100" dirty="0">
                <a:solidFill>
                  <a:schemeClr val="tx1"/>
                </a:solidFill>
                <a:latin typeface="Adelle Rg" panose="02000503060000020004" pitchFamily="50" charset="0"/>
              </a:rPr>
              <a:t>– the global target can only be reached if we end child marriage everywhere</a:t>
            </a:r>
          </a:p>
          <a:p>
            <a:pPr marL="285750" indent="-285750">
              <a:spcAft>
                <a:spcPts val="1200"/>
              </a:spcAft>
              <a:buFont typeface="Arial" panose="020B0604020202020204" pitchFamily="34" charset="0"/>
              <a:buChar char="•"/>
            </a:pPr>
            <a:endParaRPr lang="en-US" sz="2100" dirty="0">
              <a:solidFill>
                <a:schemeClr val="tx1"/>
              </a:solidFill>
              <a:latin typeface="Adelle Rg" panose="02000503060000020004" pitchFamily="50" charset="0"/>
            </a:endParaRPr>
          </a:p>
          <a:p>
            <a:pPr marL="285750" indent="-285750">
              <a:spcAft>
                <a:spcPts val="1200"/>
              </a:spcAft>
              <a:buFont typeface="Arial" panose="020B0604020202020204" pitchFamily="34" charset="0"/>
              <a:buChar char="•"/>
            </a:pPr>
            <a:endParaRPr lang="en-US" sz="2100" dirty="0">
              <a:solidFill>
                <a:schemeClr val="tx1"/>
              </a:solidFill>
              <a:latin typeface="Adelle Rg" panose="02000503060000020004" pitchFamily="50" charset="0"/>
            </a:endParaRPr>
          </a:p>
          <a:p>
            <a:pPr marL="285750" indent="-285750">
              <a:spcAft>
                <a:spcPts val="1200"/>
              </a:spcAft>
              <a:buFont typeface="Arial" panose="020B0604020202020204" pitchFamily="34" charset="0"/>
              <a:buChar char="•"/>
            </a:pPr>
            <a:endParaRPr lang="en-US" sz="2100" dirty="0">
              <a:solidFill>
                <a:schemeClr val="tx1"/>
              </a:solidFill>
              <a:latin typeface="Adelle Rg" panose="02000503060000020004" pitchFamily="50" charset="0"/>
            </a:endParaRPr>
          </a:p>
          <a:p>
            <a:pPr marL="285750" indent="-285750">
              <a:spcAft>
                <a:spcPts val="1200"/>
              </a:spcAft>
              <a:buFont typeface="Arial" panose="020B0604020202020204" pitchFamily="34" charset="0"/>
              <a:buChar char="•"/>
            </a:pPr>
            <a:endParaRPr lang="en-KE" sz="2100" dirty="0">
              <a:solidFill>
                <a:schemeClr val="tx1"/>
              </a:solidFill>
              <a:latin typeface="Adelle Rg" panose="02000503060000020004" pitchFamily="50" charset="0"/>
            </a:endParaRPr>
          </a:p>
        </p:txBody>
      </p:sp>
      <p:sp>
        <p:nvSpPr>
          <p:cNvPr id="6" name="TextBox 5">
            <a:extLst>
              <a:ext uri="{FF2B5EF4-FFF2-40B4-BE49-F238E27FC236}">
                <a16:creationId xmlns:a16="http://schemas.microsoft.com/office/drawing/2014/main" id="{BDF8ED39-94B4-2497-7C65-2794ED91226E}"/>
              </a:ext>
            </a:extLst>
          </p:cNvPr>
          <p:cNvSpPr txBox="1"/>
          <p:nvPr/>
        </p:nvSpPr>
        <p:spPr>
          <a:xfrm>
            <a:off x="462116" y="203200"/>
            <a:ext cx="10726993" cy="1200329"/>
          </a:xfrm>
          <a:prstGeom prst="rect">
            <a:avLst/>
          </a:prstGeom>
          <a:noFill/>
        </p:spPr>
        <p:txBody>
          <a:bodyPr wrap="square">
            <a:spAutoFit/>
          </a:bodyPr>
          <a:lstStyle/>
          <a:p>
            <a:r>
              <a:rPr lang="en-US" sz="3600">
                <a:solidFill>
                  <a:srgbClr val="66CBE1"/>
                </a:solidFill>
                <a:latin typeface="Platz" panose="020B0604000000000000" pitchFamily="34" charset="0"/>
              </a:rPr>
              <a:t>At the current pace, the world is not on track to meet the SDG Target of ending child marriage by 2030</a:t>
            </a:r>
          </a:p>
        </p:txBody>
      </p:sp>
    </p:spTree>
    <p:extLst>
      <p:ext uri="{BB962C8B-B14F-4D97-AF65-F5344CB8AC3E}">
        <p14:creationId xmlns:p14="http://schemas.microsoft.com/office/powerpoint/2010/main" val="9599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C79945-E160-5CD1-6277-0E62E6DA4145}"/>
              </a:ext>
            </a:extLst>
          </p:cNvPr>
          <p:cNvSpPr/>
          <p:nvPr/>
        </p:nvSpPr>
        <p:spPr>
          <a:xfrm>
            <a:off x="527954" y="284100"/>
            <a:ext cx="10259961" cy="11012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3600" i="0" u="none" strike="noStrike" kern="0" cap="none" spc="0" normalizeH="0" baseline="0" noProof="0">
                <a:ln>
                  <a:noFill/>
                </a:ln>
                <a:solidFill>
                  <a:srgbClr val="66CBE1"/>
                </a:solidFill>
                <a:effectLst/>
                <a:uLnTx/>
                <a:uFillTx/>
                <a:latin typeface="Platz" panose="020B0604000000000000" pitchFamily="34" charset="0"/>
                <a:ea typeface="+mj-ea"/>
                <a:cs typeface="Arial"/>
              </a:rPr>
              <a:t>In the last 25 years, 68 million child marriages have been averted </a:t>
            </a:r>
            <a:endParaRPr lang="en-KE" sz="3600">
              <a:solidFill>
                <a:srgbClr val="66CBE1"/>
              </a:solidFill>
              <a:latin typeface="Platz" panose="020B0604000000000000" pitchFamily="34" charset="0"/>
            </a:endParaRPr>
          </a:p>
        </p:txBody>
      </p:sp>
      <p:sp>
        <p:nvSpPr>
          <p:cNvPr id="4" name="Rectangle 3">
            <a:extLst>
              <a:ext uri="{FF2B5EF4-FFF2-40B4-BE49-F238E27FC236}">
                <a16:creationId xmlns:a16="http://schemas.microsoft.com/office/drawing/2014/main" id="{489695CB-ADA7-233F-B772-117F4B91AE2C}"/>
              </a:ext>
            </a:extLst>
          </p:cNvPr>
          <p:cNvSpPr/>
          <p:nvPr/>
        </p:nvSpPr>
        <p:spPr>
          <a:xfrm>
            <a:off x="609595" y="3607221"/>
            <a:ext cx="3372465" cy="3046735"/>
          </a:xfrm>
          <a:prstGeom prst="rect">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highlight>
                  <a:srgbClr val="AE4C90"/>
                </a:highlight>
                <a:latin typeface="Adelle Rg" panose="02000503060000020004" pitchFamily="50" charset="0"/>
              </a:rPr>
              <a:t>10 million </a:t>
            </a:r>
            <a:r>
              <a:rPr lang="en-US" sz="2100">
                <a:latin typeface="Adelle Rg" panose="02000503060000020004" pitchFamily="50" charset="0"/>
              </a:rPr>
              <a:t>additional girls expected to marry over the decade 2020-30 due to the </a:t>
            </a:r>
            <a:r>
              <a:rPr lang="en-US" sz="2100" b="1">
                <a:highlight>
                  <a:srgbClr val="AE4C90"/>
                </a:highlight>
                <a:latin typeface="Adelle Rg" panose="02000503060000020004" pitchFamily="50" charset="0"/>
              </a:rPr>
              <a:t>COVID-19 pandemic</a:t>
            </a:r>
            <a:endParaRPr lang="en-KE" sz="2100" b="1">
              <a:highlight>
                <a:srgbClr val="AE4C90"/>
              </a:highlight>
              <a:latin typeface="Adelle Rg" panose="02000503060000020004" pitchFamily="50" charset="0"/>
            </a:endParaRPr>
          </a:p>
        </p:txBody>
      </p:sp>
      <p:sp>
        <p:nvSpPr>
          <p:cNvPr id="5" name="Rectangle 4">
            <a:extLst>
              <a:ext uri="{FF2B5EF4-FFF2-40B4-BE49-F238E27FC236}">
                <a16:creationId xmlns:a16="http://schemas.microsoft.com/office/drawing/2014/main" id="{7AAA2930-2987-6921-C869-6522DF107D76}"/>
              </a:ext>
            </a:extLst>
          </p:cNvPr>
          <p:cNvSpPr/>
          <p:nvPr/>
        </p:nvSpPr>
        <p:spPr>
          <a:xfrm>
            <a:off x="527954" y="1552957"/>
            <a:ext cx="11319921" cy="16978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en-US" sz="2100">
                <a:solidFill>
                  <a:schemeClr val="tx1"/>
                </a:solidFill>
                <a:latin typeface="Adelle Rg" panose="02000503060000020004" pitchFamily="50" charset="0"/>
              </a:rPr>
              <a:t>Ongoing </a:t>
            </a:r>
            <a:r>
              <a:rPr lang="en-US" sz="2100" b="1">
                <a:solidFill>
                  <a:srgbClr val="66CBE1"/>
                </a:solidFill>
                <a:latin typeface="Adelle Rg" panose="02000503060000020004" pitchFamily="50" charset="0"/>
              </a:rPr>
              <a:t>multiple and interconnected crises</a:t>
            </a:r>
            <a:r>
              <a:rPr lang="en-US" sz="2100">
                <a:solidFill>
                  <a:schemeClr val="tx1"/>
                </a:solidFill>
                <a:latin typeface="Adelle Rg" panose="02000503060000020004" pitchFamily="50" charset="0"/>
              </a:rPr>
              <a:t> – or a “</a:t>
            </a:r>
            <a:r>
              <a:rPr lang="en-US" sz="2100" err="1">
                <a:solidFill>
                  <a:schemeClr val="tx1"/>
                </a:solidFill>
                <a:latin typeface="Adelle Rg" panose="02000503060000020004" pitchFamily="50" charset="0"/>
              </a:rPr>
              <a:t>polycrisis</a:t>
            </a:r>
            <a:r>
              <a:rPr lang="en-US" sz="2100">
                <a:solidFill>
                  <a:schemeClr val="tx1"/>
                </a:solidFill>
                <a:latin typeface="Adelle Rg" panose="02000503060000020004" pitchFamily="50" charset="0"/>
              </a:rPr>
              <a:t>” caused by public health crises, protracted conflict and natural disasters happening at the same time – are increasing the risk of child marriage through channels of impact like interrupted </a:t>
            </a:r>
            <a:r>
              <a:rPr lang="en-US" sz="2100" b="1">
                <a:solidFill>
                  <a:srgbClr val="66CBE1"/>
                </a:solidFill>
                <a:latin typeface="Adelle Rg" panose="02000503060000020004" pitchFamily="50" charset="0"/>
              </a:rPr>
              <a:t>education</a:t>
            </a:r>
            <a:r>
              <a:rPr lang="en-US" sz="2100">
                <a:solidFill>
                  <a:schemeClr val="tx1"/>
                </a:solidFill>
                <a:latin typeface="Adelle Rg" panose="02000503060000020004" pitchFamily="50" charset="0"/>
              </a:rPr>
              <a:t>, </a:t>
            </a:r>
            <a:r>
              <a:rPr lang="en-US" sz="2100" b="1">
                <a:solidFill>
                  <a:srgbClr val="66CBE1"/>
                </a:solidFill>
                <a:latin typeface="Adelle Rg" panose="02000503060000020004" pitchFamily="50" charset="0"/>
              </a:rPr>
              <a:t>insecurity</a:t>
            </a:r>
            <a:r>
              <a:rPr lang="en-US" sz="2100">
                <a:solidFill>
                  <a:schemeClr val="tx1"/>
                </a:solidFill>
                <a:latin typeface="Adelle Rg" panose="02000503060000020004" pitchFamily="50" charset="0"/>
              </a:rPr>
              <a:t>, and </a:t>
            </a:r>
            <a:r>
              <a:rPr lang="en-US" sz="2100" b="1">
                <a:solidFill>
                  <a:srgbClr val="66CBE1"/>
                </a:solidFill>
                <a:latin typeface="Adelle Rg" panose="02000503060000020004" pitchFamily="50" charset="0"/>
              </a:rPr>
              <a:t>income shocks</a:t>
            </a:r>
            <a:r>
              <a:rPr lang="en-US" sz="2100">
                <a:solidFill>
                  <a:schemeClr val="tx1"/>
                </a:solidFill>
                <a:latin typeface="Adelle Rg" panose="02000503060000020004" pitchFamily="50" charset="0"/>
              </a:rPr>
              <a:t>. </a:t>
            </a:r>
          </a:p>
          <a:p>
            <a:r>
              <a:rPr lang="en-US" sz="2100">
                <a:solidFill>
                  <a:schemeClr val="tx1"/>
                </a:solidFill>
                <a:latin typeface="Adelle Rg" panose="02000503060000020004" pitchFamily="50" charset="0"/>
              </a:rPr>
              <a:t>In 2022 alone, </a:t>
            </a:r>
            <a:r>
              <a:rPr lang="en-US" sz="2100" b="1">
                <a:solidFill>
                  <a:srgbClr val="66CBE1"/>
                </a:solidFill>
                <a:latin typeface="Adelle Rg" panose="02000503060000020004" pitchFamily="50" charset="0"/>
              </a:rPr>
              <a:t>12 million </a:t>
            </a:r>
            <a:r>
              <a:rPr lang="en-US" sz="2100">
                <a:solidFill>
                  <a:schemeClr val="tx1"/>
                </a:solidFill>
                <a:latin typeface="Adelle Rg" panose="02000503060000020004" pitchFamily="50" charset="0"/>
              </a:rPr>
              <a:t>girls are estimated to have married before age 18. </a:t>
            </a:r>
          </a:p>
        </p:txBody>
      </p:sp>
      <p:sp>
        <p:nvSpPr>
          <p:cNvPr id="6" name="Rectangle 5">
            <a:extLst>
              <a:ext uri="{FF2B5EF4-FFF2-40B4-BE49-F238E27FC236}">
                <a16:creationId xmlns:a16="http://schemas.microsoft.com/office/drawing/2014/main" id="{6A5ACE0D-FF45-A29A-FA2A-C668C435599C}"/>
              </a:ext>
            </a:extLst>
          </p:cNvPr>
          <p:cNvSpPr/>
          <p:nvPr/>
        </p:nvSpPr>
        <p:spPr>
          <a:xfrm>
            <a:off x="4237702" y="3629368"/>
            <a:ext cx="4060724" cy="3046735"/>
          </a:xfrm>
          <a:prstGeom prst="rect">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highlight>
                  <a:srgbClr val="AE4C90"/>
                </a:highlight>
                <a:latin typeface="Adelle Rg" panose="02000503060000020004" pitchFamily="50" charset="0"/>
              </a:rPr>
              <a:t>10-fold increase in conflict deaths</a:t>
            </a:r>
            <a:r>
              <a:rPr lang="en-US" sz="2100">
                <a:latin typeface="Adelle Rg" panose="02000503060000020004" pitchFamily="50" charset="0"/>
              </a:rPr>
              <a:t> is related to a </a:t>
            </a:r>
          </a:p>
          <a:p>
            <a:pPr algn="ctr"/>
            <a:r>
              <a:rPr lang="en-US" sz="2100" b="1">
                <a:highlight>
                  <a:srgbClr val="AE4C90"/>
                </a:highlight>
                <a:latin typeface="Adelle Rg" panose="02000503060000020004" pitchFamily="50" charset="0"/>
              </a:rPr>
              <a:t>7% </a:t>
            </a:r>
            <a:r>
              <a:rPr lang="en-US" sz="2100">
                <a:latin typeface="Adelle Rg" panose="02000503060000020004" pitchFamily="50" charset="0"/>
              </a:rPr>
              <a:t>increase in child marriage</a:t>
            </a:r>
          </a:p>
          <a:p>
            <a:pPr algn="ctr"/>
            <a:r>
              <a:rPr lang="en-US" sz="2100">
                <a:latin typeface="Adelle Rg" panose="02000503060000020004" pitchFamily="50" charset="0"/>
              </a:rPr>
              <a:t>due to a heightened sense of insecurity, threats of sexual violence, infrastructure failures and other channels</a:t>
            </a:r>
          </a:p>
        </p:txBody>
      </p:sp>
      <p:sp>
        <p:nvSpPr>
          <p:cNvPr id="19" name="Rectangle 18">
            <a:extLst>
              <a:ext uri="{FF2B5EF4-FFF2-40B4-BE49-F238E27FC236}">
                <a16:creationId xmlns:a16="http://schemas.microsoft.com/office/drawing/2014/main" id="{A8395272-4334-39B0-F8C2-FAC028455383}"/>
              </a:ext>
            </a:extLst>
          </p:cNvPr>
          <p:cNvSpPr/>
          <p:nvPr/>
        </p:nvSpPr>
        <p:spPr>
          <a:xfrm>
            <a:off x="8554068" y="3629368"/>
            <a:ext cx="3293807" cy="3046735"/>
          </a:xfrm>
          <a:prstGeom prst="rect">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highlight>
                  <a:srgbClr val="AE4C90"/>
                </a:highlight>
                <a:latin typeface="Adelle Rg" panose="02000503060000020004" pitchFamily="50" charset="0"/>
              </a:rPr>
              <a:t>10% increase in climate shocks</a:t>
            </a:r>
            <a:r>
              <a:rPr lang="en-US" sz="2100" b="1">
                <a:latin typeface="Adelle Rg" panose="02000503060000020004" pitchFamily="50" charset="0"/>
              </a:rPr>
              <a:t> </a:t>
            </a:r>
            <a:r>
              <a:rPr lang="en-US" sz="2100">
                <a:latin typeface="Adelle Rg" panose="02000503060000020004" pitchFamily="50" charset="0"/>
              </a:rPr>
              <a:t>is related to a</a:t>
            </a:r>
          </a:p>
          <a:p>
            <a:pPr algn="ctr"/>
            <a:r>
              <a:rPr lang="en-US" sz="2100" b="1">
                <a:highlight>
                  <a:srgbClr val="AE4C90"/>
                </a:highlight>
                <a:latin typeface="Adelle Rg" panose="02000503060000020004" pitchFamily="50" charset="0"/>
              </a:rPr>
              <a:t>1% </a:t>
            </a:r>
            <a:r>
              <a:rPr lang="en-US" sz="2100">
                <a:latin typeface="Adelle Rg" panose="02000503060000020004" pitchFamily="50" charset="0"/>
              </a:rPr>
              <a:t>increase in child marriage due to disrupted sources of income, food insecurity, strains on communal resources, and other channels</a:t>
            </a:r>
          </a:p>
        </p:txBody>
      </p:sp>
    </p:spTree>
    <p:extLst>
      <p:ext uri="{BB962C8B-B14F-4D97-AF65-F5344CB8AC3E}">
        <p14:creationId xmlns:p14="http://schemas.microsoft.com/office/powerpoint/2010/main" val="273325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D367-7CC9-4524-BC59-3DA8C340B378}"/>
              </a:ext>
            </a:extLst>
          </p:cNvPr>
          <p:cNvSpPr>
            <a:spLocks noGrp="1"/>
          </p:cNvSpPr>
          <p:nvPr>
            <p:ph type="title"/>
          </p:nvPr>
        </p:nvSpPr>
        <p:spPr>
          <a:xfrm>
            <a:off x="1554480" y="1087764"/>
            <a:ext cx="9326880" cy="1792595"/>
          </a:xfrm>
        </p:spPr>
        <p:txBody>
          <a:bodyPr>
            <a:normAutofit fontScale="90000"/>
          </a:bodyPr>
          <a:lstStyle/>
          <a:p>
            <a:r>
              <a:rPr lang="en-GB" sz="6000"/>
              <a:t>Who has benefited from progress?</a:t>
            </a:r>
          </a:p>
        </p:txBody>
      </p:sp>
    </p:spTree>
    <p:extLst>
      <p:ext uri="{BB962C8B-B14F-4D97-AF65-F5344CB8AC3E}">
        <p14:creationId xmlns:p14="http://schemas.microsoft.com/office/powerpoint/2010/main" val="159976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3"/>
          <p:cNvSpPr txBox="1"/>
          <p:nvPr/>
        </p:nvSpPr>
        <p:spPr>
          <a:xfrm>
            <a:off x="638825" y="2227533"/>
            <a:ext cx="10611600" cy="402600"/>
          </a:xfrm>
          <a:prstGeom prst="rect">
            <a:avLst/>
          </a:prstGeom>
          <a:noFill/>
          <a:ln>
            <a:noFill/>
          </a:ln>
        </p:spPr>
        <p:txBody>
          <a:bodyPr spcFirstLastPara="1" wrap="square" lIns="0" tIns="33000" rIns="0" bIns="0" anchor="t" anchorCtr="0">
            <a:spAutoFit/>
          </a:bodyPr>
          <a:lstStyle/>
          <a:p>
            <a:pPr marL="12700" marR="5080" lvl="0" indent="0" algn="l" rtl="0">
              <a:lnSpc>
                <a:spcPct val="1166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5" name="Google Shape;125;p23"/>
          <p:cNvSpPr txBox="1">
            <a:spLocks noGrp="1"/>
          </p:cNvSpPr>
          <p:nvPr>
            <p:ph type="title"/>
          </p:nvPr>
        </p:nvSpPr>
        <p:spPr>
          <a:xfrm>
            <a:off x="638824" y="579979"/>
            <a:ext cx="10914487" cy="1661993"/>
          </a:xfrm>
          <a:prstGeom prst="rect">
            <a:avLst/>
          </a:prstGeom>
          <a:noFill/>
          <a:ln>
            <a:noFill/>
          </a:ln>
        </p:spPr>
        <p:txBody>
          <a:bodyPr spcFirstLastPara="1" wrap="square" lIns="0" tIns="0" rIns="0" bIns="0" anchor="t" anchorCtr="0">
            <a:spAutoFit/>
          </a:bodyPr>
          <a:lstStyle/>
          <a:p>
            <a:pPr marL="0" lvl="0" indent="0" rtl="0">
              <a:lnSpc>
                <a:spcPct val="100000"/>
              </a:lnSpc>
              <a:spcBef>
                <a:spcPts val="0"/>
              </a:spcBef>
              <a:spcAft>
                <a:spcPts val="0"/>
              </a:spcAft>
              <a:buSzPts val="1400"/>
              <a:buNone/>
            </a:pPr>
            <a:r>
              <a:rPr lang="en-US" sz="3600" b="0">
                <a:solidFill>
                  <a:srgbClr val="66CBE1"/>
                </a:solidFill>
                <a:latin typeface="Platz" panose="020B0604000000000000" pitchFamily="34" charset="0"/>
                <a:ea typeface="Calibri"/>
                <a:cs typeface="Calibri"/>
                <a:sym typeface="Calibri"/>
              </a:rPr>
              <a:t>To achieve the goal of ending child marriage by 2030, we need to reduce inequality and ensure all girls and women can make and act on their decisions</a:t>
            </a:r>
            <a:endParaRPr sz="3600" b="0">
              <a:solidFill>
                <a:srgbClr val="66CBE1"/>
              </a:solidFill>
              <a:latin typeface="Platz" panose="020B0604000000000000" pitchFamily="34" charset="0"/>
              <a:ea typeface="Calibri"/>
              <a:cs typeface="Calibri"/>
              <a:sym typeface="Calibri"/>
            </a:endParaRPr>
          </a:p>
        </p:txBody>
      </p:sp>
      <p:sp>
        <p:nvSpPr>
          <p:cNvPr id="127" name="Google Shape;127;p23"/>
          <p:cNvSpPr txBox="1"/>
          <p:nvPr/>
        </p:nvSpPr>
        <p:spPr>
          <a:xfrm>
            <a:off x="437185" y="2808977"/>
            <a:ext cx="5517182" cy="2585293"/>
          </a:xfrm>
          <a:prstGeom prst="rect">
            <a:avLst/>
          </a:prstGeom>
          <a:noFill/>
          <a:ln>
            <a:noFill/>
          </a:ln>
        </p:spPr>
        <p:txBody>
          <a:bodyPr spcFirstLastPara="1" wrap="square" lIns="91425" tIns="91425" rIns="91425" bIns="91425" anchor="t" anchorCtr="0">
            <a:spAutoFit/>
          </a:bodyPr>
          <a:lstStyle/>
          <a:p>
            <a:pPr marL="450850" marR="0" lvl="0" indent="-342900" algn="l" rtl="0">
              <a:lnSpc>
                <a:spcPct val="100000"/>
              </a:lnSpc>
              <a:spcBef>
                <a:spcPts val="0"/>
              </a:spcBef>
              <a:spcAft>
                <a:spcPts val="1200"/>
              </a:spcAft>
              <a:buClr>
                <a:srgbClr val="000000"/>
              </a:buClr>
              <a:buSzPts val="1900"/>
              <a:buFont typeface="Arial" panose="020B0604020202020204" pitchFamily="34" charset="0"/>
              <a:buChar char="•"/>
            </a:pPr>
            <a:r>
              <a:rPr lang="en-US" sz="2100" i="0" u="none" strike="noStrike" cap="none">
                <a:solidFill>
                  <a:srgbClr val="000000"/>
                </a:solidFill>
                <a:latin typeface="Adelle Rg" panose="02000503060000020004" pitchFamily="50" charset="0"/>
                <a:ea typeface="Calibri"/>
                <a:cs typeface="Calibri"/>
                <a:sym typeface="Calibri"/>
              </a:rPr>
              <a:t>Economic development and poverty reduction</a:t>
            </a:r>
            <a:endParaRPr sz="2100" i="0" u="none" strike="noStrike" cap="none">
              <a:solidFill>
                <a:srgbClr val="000000"/>
              </a:solidFill>
              <a:latin typeface="Adelle Rg" panose="02000503060000020004" pitchFamily="50" charset="0"/>
              <a:ea typeface="Calibri"/>
              <a:cs typeface="Calibri"/>
              <a:sym typeface="Calibri"/>
            </a:endParaRPr>
          </a:p>
          <a:p>
            <a:pPr marL="450850" marR="0" lvl="0" indent="-342900" algn="l" rtl="0">
              <a:lnSpc>
                <a:spcPct val="100000"/>
              </a:lnSpc>
              <a:spcBef>
                <a:spcPts val="0"/>
              </a:spcBef>
              <a:spcAft>
                <a:spcPts val="1200"/>
              </a:spcAft>
              <a:buClr>
                <a:srgbClr val="000000"/>
              </a:buClr>
              <a:buSzPts val="1900"/>
              <a:buFont typeface="Arial" panose="020B0604020202020204" pitchFamily="34" charset="0"/>
              <a:buChar char="•"/>
            </a:pPr>
            <a:r>
              <a:rPr lang="en-US" sz="2100" i="0" u="none" strike="noStrike" cap="none">
                <a:solidFill>
                  <a:srgbClr val="000000"/>
                </a:solidFill>
                <a:latin typeface="Adelle Rg" panose="02000503060000020004" pitchFamily="50" charset="0"/>
                <a:ea typeface="Calibri"/>
                <a:cs typeface="Calibri"/>
                <a:sym typeface="Calibri"/>
              </a:rPr>
              <a:t>Increase school enrolment and completion </a:t>
            </a:r>
          </a:p>
          <a:p>
            <a:pPr marL="450850" indent="-342900">
              <a:spcAft>
                <a:spcPts val="1200"/>
              </a:spcAft>
              <a:buSzPts val="1900"/>
              <a:buFont typeface="Arial" panose="020B0604020202020204" pitchFamily="34" charset="0"/>
              <a:buChar char="•"/>
            </a:pPr>
            <a:r>
              <a:rPr lang="en-US" sz="2100" i="0" u="none" strike="noStrike" cap="none">
                <a:solidFill>
                  <a:srgbClr val="000000"/>
                </a:solidFill>
                <a:latin typeface="Adelle Rg" panose="02000503060000020004" pitchFamily="50" charset="0"/>
                <a:ea typeface="Calibri"/>
                <a:cs typeface="Calibri"/>
                <a:sym typeface="Calibri"/>
              </a:rPr>
              <a:t>Legal provisions</a:t>
            </a:r>
          </a:p>
          <a:p>
            <a:pPr marL="450850" marR="0" lvl="0" indent="-342900" algn="l" rtl="0">
              <a:lnSpc>
                <a:spcPct val="100000"/>
              </a:lnSpc>
              <a:spcBef>
                <a:spcPts val="0"/>
              </a:spcBef>
              <a:spcAft>
                <a:spcPts val="0"/>
              </a:spcAft>
              <a:buClr>
                <a:srgbClr val="000000"/>
              </a:buClr>
              <a:buSzPts val="1900"/>
              <a:buFont typeface="Arial" panose="020B0604020202020204" pitchFamily="34" charset="0"/>
              <a:buChar char="•"/>
            </a:pPr>
            <a:endParaRPr sz="2100" i="0" u="none" strike="noStrike" cap="none">
              <a:solidFill>
                <a:srgbClr val="000000"/>
              </a:solidFill>
              <a:latin typeface="Adelle Rg" panose="02000503060000020004" pitchFamily="50" charset="0"/>
              <a:ea typeface="Calibri"/>
              <a:cs typeface="Calibri"/>
              <a:sym typeface="Calibri"/>
            </a:endParaRPr>
          </a:p>
        </p:txBody>
      </p:sp>
      <p:sp>
        <p:nvSpPr>
          <p:cNvPr id="129" name="Google Shape;129;p23"/>
          <p:cNvSpPr txBox="1"/>
          <p:nvPr/>
        </p:nvSpPr>
        <p:spPr>
          <a:xfrm>
            <a:off x="6299785" y="2863532"/>
            <a:ext cx="5357700" cy="2196779"/>
          </a:xfrm>
          <a:prstGeom prst="rect">
            <a:avLst/>
          </a:prstGeom>
          <a:noFill/>
          <a:ln>
            <a:noFill/>
          </a:ln>
        </p:spPr>
        <p:txBody>
          <a:bodyPr spcFirstLastPara="1" wrap="square" lIns="91425" tIns="45700" rIns="91425" bIns="45700" anchor="t" anchorCtr="0">
            <a:noAutofit/>
          </a:bodyPr>
          <a:lstStyle/>
          <a:p>
            <a:pPr marL="448310" marR="0" lvl="0" indent="-342900" algn="l" rtl="0">
              <a:lnSpc>
                <a:spcPct val="95000"/>
              </a:lnSpc>
              <a:spcAft>
                <a:spcPts val="1200"/>
              </a:spcAft>
              <a:buClr>
                <a:srgbClr val="000000"/>
              </a:buClr>
              <a:buSzPts val="1940"/>
              <a:buFont typeface="Arial" panose="020B0604020202020204" pitchFamily="34" charset="0"/>
              <a:buChar char="•"/>
            </a:pPr>
            <a:r>
              <a:rPr lang="en-US" sz="2100">
                <a:latin typeface="Adelle Rg" panose="02000503060000020004" pitchFamily="50" charset="0"/>
                <a:ea typeface="Calibri"/>
                <a:cs typeface="Calibri"/>
                <a:sym typeface="Calibri"/>
              </a:rPr>
              <a:t>Increase w</a:t>
            </a:r>
            <a:r>
              <a:rPr lang="en-US" sz="2100" i="0" u="none" strike="noStrike" cap="none">
                <a:solidFill>
                  <a:srgbClr val="000000"/>
                </a:solidFill>
                <a:latin typeface="Adelle Rg" panose="02000503060000020004" pitchFamily="50" charset="0"/>
                <a:ea typeface="Calibri"/>
                <a:cs typeface="Calibri"/>
                <a:sym typeface="Calibri"/>
              </a:rPr>
              <a:t>omen’s participation in the </a:t>
            </a:r>
            <a:r>
              <a:rPr lang="en-US" sz="2100" i="0" u="none" strike="noStrike" cap="none" err="1">
                <a:solidFill>
                  <a:srgbClr val="000000"/>
                </a:solidFill>
                <a:latin typeface="Adelle Rg" panose="02000503060000020004" pitchFamily="50" charset="0"/>
                <a:ea typeface="Calibri"/>
                <a:cs typeface="Calibri"/>
                <a:sym typeface="Calibri"/>
              </a:rPr>
              <a:t>labour</a:t>
            </a:r>
            <a:r>
              <a:rPr lang="en-US" sz="2100" i="0" u="none" strike="noStrike" cap="none">
                <a:solidFill>
                  <a:srgbClr val="000000"/>
                </a:solidFill>
                <a:latin typeface="Adelle Rg" panose="02000503060000020004" pitchFamily="50" charset="0"/>
                <a:ea typeface="Calibri"/>
                <a:cs typeface="Calibri"/>
                <a:sym typeface="Calibri"/>
              </a:rPr>
              <a:t> force</a:t>
            </a:r>
          </a:p>
          <a:p>
            <a:pPr marL="448310" marR="0" lvl="0" indent="-342900" algn="l" rtl="0">
              <a:lnSpc>
                <a:spcPct val="95000"/>
              </a:lnSpc>
              <a:spcAft>
                <a:spcPts val="1200"/>
              </a:spcAft>
              <a:buClr>
                <a:srgbClr val="000000"/>
              </a:buClr>
              <a:buSzPts val="1940"/>
              <a:buFont typeface="Arial" panose="020B0604020202020204" pitchFamily="34" charset="0"/>
              <a:buChar char="•"/>
            </a:pPr>
            <a:r>
              <a:rPr lang="en-US" sz="2100" i="0" u="none" strike="noStrike" cap="none">
                <a:solidFill>
                  <a:srgbClr val="000000"/>
                </a:solidFill>
                <a:latin typeface="Adelle Rg" panose="02000503060000020004" pitchFamily="50" charset="0"/>
                <a:ea typeface="Calibri"/>
                <a:cs typeface="Calibri"/>
                <a:sym typeface="Calibri"/>
              </a:rPr>
              <a:t>Increase access to quality sexual and reproductive health and rights (SRHR) and reduction in adolescent pregnancy</a:t>
            </a:r>
          </a:p>
          <a:p>
            <a:pPr marL="448310" marR="0" lvl="0" indent="-342900" algn="l" rtl="0">
              <a:lnSpc>
                <a:spcPct val="95000"/>
              </a:lnSpc>
              <a:spcAft>
                <a:spcPts val="1200"/>
              </a:spcAft>
              <a:buClr>
                <a:srgbClr val="000000"/>
              </a:buClr>
              <a:buSzPts val="1940"/>
              <a:buFont typeface="Arial" panose="020B0604020202020204" pitchFamily="34" charset="0"/>
              <a:buChar char="•"/>
            </a:pPr>
            <a:r>
              <a:rPr lang="en-US" sz="2100" i="0" u="none" strike="noStrike" cap="none">
                <a:solidFill>
                  <a:srgbClr val="000000"/>
                </a:solidFill>
                <a:latin typeface="Adelle Rg" panose="02000503060000020004" pitchFamily="50" charset="0"/>
                <a:ea typeface="Calibri"/>
                <a:cs typeface="Calibri"/>
                <a:sym typeface="Calibri"/>
              </a:rPr>
              <a:t>Address discriminatory gender and social norms</a:t>
            </a:r>
            <a:endParaRPr sz="2100" i="0" u="none" strike="noStrike" cap="none">
              <a:solidFill>
                <a:srgbClr val="000000"/>
              </a:solidFill>
              <a:latin typeface="Adelle Rg" panose="02000503060000020004" pitchFamily="50" charset="0"/>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2" name="Google Shape;162;g11dd4cd661d_0_33"/>
          <p:cNvSpPr txBox="1">
            <a:spLocks noGrp="1"/>
          </p:cNvSpPr>
          <p:nvPr>
            <p:ph type="title"/>
          </p:nvPr>
        </p:nvSpPr>
        <p:spPr>
          <a:xfrm>
            <a:off x="560439" y="338011"/>
            <a:ext cx="66564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600" b="0">
                <a:solidFill>
                  <a:srgbClr val="66CBE1"/>
                </a:solidFill>
                <a:latin typeface="Platz" panose="020B0604000000000000" pitchFamily="34" charset="0"/>
                <a:ea typeface="Calibri"/>
                <a:cs typeface="Calibri"/>
                <a:sym typeface="Calibri"/>
              </a:rPr>
              <a:t>Gender Inequality Index (GII) </a:t>
            </a:r>
            <a:endParaRPr sz="3600" b="0">
              <a:solidFill>
                <a:srgbClr val="66CBE1"/>
              </a:solidFill>
              <a:latin typeface="Platz" panose="020B0604000000000000" pitchFamily="34" charset="0"/>
              <a:ea typeface="Calibri"/>
              <a:cs typeface="Calibri"/>
              <a:sym typeface="Calibri"/>
            </a:endParaRPr>
          </a:p>
        </p:txBody>
      </p:sp>
      <p:pic>
        <p:nvPicPr>
          <p:cNvPr id="3" name="Picture 2" descr="Blue arrows pointing to different directions&#10;&#10;Description automatically generated">
            <a:extLst>
              <a:ext uri="{FF2B5EF4-FFF2-40B4-BE49-F238E27FC236}">
                <a16:creationId xmlns:a16="http://schemas.microsoft.com/office/drawing/2014/main" id="{66164996-C168-4834-A991-347C047A6ECD}"/>
              </a:ext>
            </a:extLst>
          </p:cNvPr>
          <p:cNvPicPr>
            <a:picLocks noChangeAspect="1"/>
          </p:cNvPicPr>
          <p:nvPr/>
        </p:nvPicPr>
        <p:blipFill rotWithShape="1">
          <a:blip r:embed="rId3"/>
          <a:srcRect l="11647" r="12547"/>
          <a:stretch/>
        </p:blipFill>
        <p:spPr>
          <a:xfrm>
            <a:off x="894736" y="2722789"/>
            <a:ext cx="9124335" cy="3571539"/>
          </a:xfrm>
          <a:prstGeom prst="rect">
            <a:avLst/>
          </a:prstGeom>
          <a:ln w="28575">
            <a:noFill/>
          </a:ln>
        </p:spPr>
      </p:pic>
      <p:sp>
        <p:nvSpPr>
          <p:cNvPr id="4" name="Rectangle 3">
            <a:extLst>
              <a:ext uri="{FF2B5EF4-FFF2-40B4-BE49-F238E27FC236}">
                <a16:creationId xmlns:a16="http://schemas.microsoft.com/office/drawing/2014/main" id="{592DC802-3680-E96F-4AFE-DCFC111E1F59}"/>
              </a:ext>
            </a:extLst>
          </p:cNvPr>
          <p:cNvSpPr/>
          <p:nvPr/>
        </p:nvSpPr>
        <p:spPr>
          <a:xfrm>
            <a:off x="594360" y="1240587"/>
            <a:ext cx="11003280" cy="13694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spcAft>
                <a:spcPts val="1200"/>
              </a:spcAft>
              <a:buFont typeface="Arial" panose="020B0604020202020204" pitchFamily="34" charset="0"/>
              <a:buChar char="•"/>
            </a:pPr>
            <a:r>
              <a:rPr lang="en-US" sz="2100">
                <a:latin typeface="Adelle Rg" panose="02000503060000020004" pitchFamily="50" charset="0"/>
              </a:rPr>
              <a:t>GII is a composite metric of gender inequality using three dimensions: </a:t>
            </a:r>
            <a:r>
              <a:rPr lang="en-US" sz="2100" b="1">
                <a:solidFill>
                  <a:srgbClr val="66CBE1"/>
                </a:solidFill>
                <a:latin typeface="Adelle Rg" panose="02000503060000020004" pitchFamily="50" charset="0"/>
              </a:rPr>
              <a:t>reproductive health</a:t>
            </a:r>
            <a:r>
              <a:rPr lang="en-US" sz="2100">
                <a:latin typeface="Adelle Rg" panose="02000503060000020004" pitchFamily="50" charset="0"/>
              </a:rPr>
              <a:t>, </a:t>
            </a:r>
            <a:r>
              <a:rPr lang="en-US" sz="2100" b="1">
                <a:solidFill>
                  <a:srgbClr val="66CBE1"/>
                </a:solidFill>
                <a:latin typeface="Adelle Rg" panose="02000503060000020004" pitchFamily="50" charset="0"/>
              </a:rPr>
              <a:t>empowerment </a:t>
            </a:r>
            <a:r>
              <a:rPr lang="en-US" sz="2100">
                <a:latin typeface="Adelle Rg" panose="02000503060000020004" pitchFamily="50" charset="0"/>
              </a:rPr>
              <a:t>and the </a:t>
            </a:r>
            <a:r>
              <a:rPr lang="en-US" sz="2100" b="1" err="1">
                <a:solidFill>
                  <a:srgbClr val="66CBE1"/>
                </a:solidFill>
                <a:latin typeface="Adelle Rg" panose="02000503060000020004" pitchFamily="50" charset="0"/>
              </a:rPr>
              <a:t>labour</a:t>
            </a:r>
            <a:r>
              <a:rPr lang="en-US" sz="2100" b="1">
                <a:solidFill>
                  <a:srgbClr val="66CBE1"/>
                </a:solidFill>
                <a:latin typeface="Adelle Rg" panose="02000503060000020004" pitchFamily="50" charset="0"/>
              </a:rPr>
              <a:t> market</a:t>
            </a:r>
            <a:endParaRPr lang="en-US" sz="2100">
              <a:latin typeface="Adelle Rg" panose="02000503060000020004" pitchFamily="50" charset="0"/>
            </a:endParaRPr>
          </a:p>
          <a:p>
            <a:pPr marL="285750" indent="-285750">
              <a:spcAft>
                <a:spcPts val="1200"/>
              </a:spcAft>
              <a:buFont typeface="Arial" panose="020B0604020202020204" pitchFamily="34" charset="0"/>
              <a:buChar char="•"/>
            </a:pPr>
            <a:r>
              <a:rPr lang="en-US" sz="2100">
                <a:latin typeface="Adelle Rg" panose="02000503060000020004" pitchFamily="50" charset="0"/>
              </a:rPr>
              <a:t>A </a:t>
            </a:r>
            <a:r>
              <a:rPr lang="en-US" sz="2100" b="1">
                <a:solidFill>
                  <a:srgbClr val="66CBE1"/>
                </a:solidFill>
                <a:latin typeface="Adelle Rg" panose="02000503060000020004" pitchFamily="50" charset="0"/>
              </a:rPr>
              <a:t>low GII value </a:t>
            </a:r>
            <a:r>
              <a:rPr lang="en-US" sz="2100">
                <a:latin typeface="Adelle Rg" panose="02000503060000020004" pitchFamily="50" charset="0"/>
              </a:rPr>
              <a:t>indicates </a:t>
            </a:r>
            <a:r>
              <a:rPr lang="en-US" sz="2100" b="1">
                <a:solidFill>
                  <a:srgbClr val="66CBE1"/>
                </a:solidFill>
                <a:latin typeface="Adelle Rg" panose="02000503060000020004" pitchFamily="50" charset="0"/>
              </a:rPr>
              <a:t>low inequality </a:t>
            </a:r>
            <a:r>
              <a:rPr lang="en-US" sz="2100">
                <a:latin typeface="Adelle Rg" panose="02000503060000020004" pitchFamily="50" charset="0"/>
              </a:rPr>
              <a:t>between women and men, and vice-versa</a:t>
            </a:r>
            <a:endParaRPr lang="en-KE" sz="2100">
              <a:latin typeface="Adelle Rg" panose="02000503060000020004" pitchFamily="50" charset="0"/>
            </a:endParaRPr>
          </a:p>
        </p:txBody>
      </p:sp>
      <p:sp>
        <p:nvSpPr>
          <p:cNvPr id="5" name="Rectangle 4">
            <a:extLst>
              <a:ext uri="{FF2B5EF4-FFF2-40B4-BE49-F238E27FC236}">
                <a16:creationId xmlns:a16="http://schemas.microsoft.com/office/drawing/2014/main" id="{44906EEB-A937-82E2-A062-07F08B71E0D2}"/>
              </a:ext>
            </a:extLst>
          </p:cNvPr>
          <p:cNvSpPr/>
          <p:nvPr/>
        </p:nvSpPr>
        <p:spPr>
          <a:xfrm>
            <a:off x="894736" y="6294520"/>
            <a:ext cx="3804346" cy="4509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1000">
                <a:ln w="0"/>
                <a:solidFill>
                  <a:schemeClr val="tx1"/>
                </a:solidFill>
                <a:effectLst>
                  <a:outerShdw blurRad="38100" dist="19050" dir="2700000" algn="tl" rotWithShape="0">
                    <a:schemeClr val="dk1">
                      <a:alpha val="40000"/>
                    </a:schemeClr>
                  </a:outerShdw>
                </a:effectLst>
                <a:latin typeface="Adelle Rg" panose="02000503060000020004" pitchFamily="50" charset="0"/>
              </a:rPr>
              <a:t>Source: </a:t>
            </a:r>
            <a:r>
              <a:rPr lang="en-US" sz="1000" i="0">
                <a:ln w="0"/>
                <a:solidFill>
                  <a:schemeClr val="tx1"/>
                </a:solidFill>
                <a:effectLst>
                  <a:outerShdw blurRad="38100" dist="19050" dir="2700000" algn="tl" rotWithShape="0">
                    <a:schemeClr val="dk1">
                      <a:alpha val="40000"/>
                    </a:schemeClr>
                  </a:outerShdw>
                </a:effectLst>
                <a:latin typeface="Adelle Rg" panose="02000503060000020004" pitchFamily="50" charset="0"/>
              </a:rPr>
              <a:t>United Nations Development </a:t>
            </a:r>
            <a:r>
              <a:rPr lang="en-US" sz="1000" i="0" err="1">
                <a:ln w="0"/>
                <a:solidFill>
                  <a:schemeClr val="tx1"/>
                </a:solidFill>
                <a:effectLst>
                  <a:outerShdw blurRad="38100" dist="19050" dir="2700000" algn="tl" rotWithShape="0">
                    <a:schemeClr val="dk1">
                      <a:alpha val="40000"/>
                    </a:schemeClr>
                  </a:outerShdw>
                </a:effectLst>
                <a:latin typeface="Adelle Rg" panose="02000503060000020004" pitchFamily="50" charset="0"/>
              </a:rPr>
              <a:t>Programme</a:t>
            </a:r>
            <a:endParaRPr lang="en-KE" sz="1000">
              <a:ln w="0"/>
              <a:solidFill>
                <a:schemeClr val="tx1"/>
              </a:solidFill>
              <a:effectLst>
                <a:outerShdw blurRad="38100" dist="19050" dir="2700000" algn="tl" rotWithShape="0">
                  <a:schemeClr val="dk1">
                    <a:alpha val="40000"/>
                  </a:schemeClr>
                </a:outerShdw>
              </a:effectLst>
              <a:latin typeface="Adelle Rg" panose="02000503060000020004"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E10C2BA-1085-CD72-B4CF-3FD70FC92808}"/>
              </a:ext>
            </a:extLst>
          </p:cNvPr>
          <p:cNvGraphicFramePr>
            <a:graphicFrameLocks noGrp="1"/>
          </p:cNvGraphicFramePr>
          <p:nvPr>
            <p:extLst>
              <p:ext uri="{D42A27DB-BD31-4B8C-83A1-F6EECF244321}">
                <p14:modId xmlns:p14="http://schemas.microsoft.com/office/powerpoint/2010/main" val="2513092960"/>
              </p:ext>
            </p:extLst>
          </p:nvPr>
        </p:nvGraphicFramePr>
        <p:xfrm>
          <a:off x="125361" y="1247008"/>
          <a:ext cx="11941278" cy="5247348"/>
        </p:xfrm>
        <a:graphic>
          <a:graphicData uri="http://schemas.openxmlformats.org/drawingml/2006/table">
            <a:tbl>
              <a:tblPr firstRow="1" bandRow="1">
                <a:tableStyleId>{7DF18680-E054-41AD-8BC1-D1AEF772440D}</a:tableStyleId>
              </a:tblPr>
              <a:tblGrid>
                <a:gridCol w="1182329">
                  <a:extLst>
                    <a:ext uri="{9D8B030D-6E8A-4147-A177-3AD203B41FA5}">
                      <a16:colId xmlns:a16="http://schemas.microsoft.com/office/drawing/2014/main" val="1174942620"/>
                    </a:ext>
                  </a:extLst>
                </a:gridCol>
                <a:gridCol w="1238865">
                  <a:extLst>
                    <a:ext uri="{9D8B030D-6E8A-4147-A177-3AD203B41FA5}">
                      <a16:colId xmlns:a16="http://schemas.microsoft.com/office/drawing/2014/main" val="1873469435"/>
                    </a:ext>
                  </a:extLst>
                </a:gridCol>
                <a:gridCol w="1366684">
                  <a:extLst>
                    <a:ext uri="{9D8B030D-6E8A-4147-A177-3AD203B41FA5}">
                      <a16:colId xmlns:a16="http://schemas.microsoft.com/office/drawing/2014/main" val="2229864994"/>
                    </a:ext>
                  </a:extLst>
                </a:gridCol>
                <a:gridCol w="1474877">
                  <a:extLst>
                    <a:ext uri="{9D8B030D-6E8A-4147-A177-3AD203B41FA5}">
                      <a16:colId xmlns:a16="http://schemas.microsoft.com/office/drawing/2014/main" val="1848464047"/>
                    </a:ext>
                  </a:extLst>
                </a:gridCol>
                <a:gridCol w="898281">
                  <a:extLst>
                    <a:ext uri="{9D8B030D-6E8A-4147-A177-3AD203B41FA5}">
                      <a16:colId xmlns:a16="http://schemas.microsoft.com/office/drawing/2014/main" val="1112928375"/>
                    </a:ext>
                  </a:extLst>
                </a:gridCol>
                <a:gridCol w="703003">
                  <a:extLst>
                    <a:ext uri="{9D8B030D-6E8A-4147-A177-3AD203B41FA5}">
                      <a16:colId xmlns:a16="http://schemas.microsoft.com/office/drawing/2014/main" val="2764780733"/>
                    </a:ext>
                  </a:extLst>
                </a:gridCol>
                <a:gridCol w="605363">
                  <a:extLst>
                    <a:ext uri="{9D8B030D-6E8A-4147-A177-3AD203B41FA5}">
                      <a16:colId xmlns:a16="http://schemas.microsoft.com/office/drawing/2014/main" val="210045099"/>
                    </a:ext>
                  </a:extLst>
                </a:gridCol>
                <a:gridCol w="839697">
                  <a:extLst>
                    <a:ext uri="{9D8B030D-6E8A-4147-A177-3AD203B41FA5}">
                      <a16:colId xmlns:a16="http://schemas.microsoft.com/office/drawing/2014/main" val="1185082759"/>
                    </a:ext>
                  </a:extLst>
                </a:gridCol>
                <a:gridCol w="673711">
                  <a:extLst>
                    <a:ext uri="{9D8B030D-6E8A-4147-A177-3AD203B41FA5}">
                      <a16:colId xmlns:a16="http://schemas.microsoft.com/office/drawing/2014/main" val="2681729759"/>
                    </a:ext>
                  </a:extLst>
                </a:gridCol>
                <a:gridCol w="634655">
                  <a:extLst>
                    <a:ext uri="{9D8B030D-6E8A-4147-A177-3AD203B41FA5}">
                      <a16:colId xmlns:a16="http://schemas.microsoft.com/office/drawing/2014/main" val="539007098"/>
                    </a:ext>
                  </a:extLst>
                </a:gridCol>
                <a:gridCol w="820169">
                  <a:extLst>
                    <a:ext uri="{9D8B030D-6E8A-4147-A177-3AD203B41FA5}">
                      <a16:colId xmlns:a16="http://schemas.microsoft.com/office/drawing/2014/main" val="1362719389"/>
                    </a:ext>
                  </a:extLst>
                </a:gridCol>
                <a:gridCol w="576071">
                  <a:extLst>
                    <a:ext uri="{9D8B030D-6E8A-4147-A177-3AD203B41FA5}">
                      <a16:colId xmlns:a16="http://schemas.microsoft.com/office/drawing/2014/main" val="3187033105"/>
                    </a:ext>
                  </a:extLst>
                </a:gridCol>
                <a:gridCol w="927573">
                  <a:extLst>
                    <a:ext uri="{9D8B030D-6E8A-4147-A177-3AD203B41FA5}">
                      <a16:colId xmlns:a16="http://schemas.microsoft.com/office/drawing/2014/main" val="3117028821"/>
                    </a:ext>
                  </a:extLst>
                </a:gridCol>
              </a:tblGrid>
              <a:tr h="1223093">
                <a:tc>
                  <a:txBody>
                    <a:bodyPr/>
                    <a:lstStyle/>
                    <a:p>
                      <a:pPr marL="72000" algn="l" fontAlgn="ctr">
                        <a:spcBef>
                          <a:spcPts val="600"/>
                        </a:spcBef>
                      </a:pPr>
                      <a:r>
                        <a:rPr lang="en-US" sz="1200" b="1" u="none" strike="noStrike">
                          <a:effectLst/>
                          <a:latin typeface="Adelle Rg" panose="02000503060000020004" pitchFamily="50" charset="0"/>
                        </a:rPr>
                        <a:t>Country</a:t>
                      </a:r>
                      <a:endParaRPr lang="en-US" sz="1200" b="1" i="0" u="none" strike="noStrike">
                        <a:effectLst/>
                        <a:latin typeface="Adelle Rg" panose="02000503060000020004" pitchFamily="50" charset="0"/>
                      </a:endParaRPr>
                    </a:p>
                  </a:txBody>
                  <a:tcPr marL="7620" marR="7620" marT="7620" marB="0">
                    <a:solidFill>
                      <a:srgbClr val="66CBE1"/>
                    </a:solidFill>
                  </a:tcPr>
                </a:tc>
                <a:tc>
                  <a:txBody>
                    <a:bodyPr/>
                    <a:lstStyle/>
                    <a:p>
                      <a:pPr marL="72000" marR="0" lvl="0" indent="0" algn="l" defTabSz="914400" rtl="0" eaLnBrk="1" fontAlgn="ctr" latinLnBrk="0" hangingPunct="1">
                        <a:lnSpc>
                          <a:spcPct val="100000"/>
                        </a:lnSpc>
                        <a:spcBef>
                          <a:spcPts val="600"/>
                        </a:spcBef>
                        <a:spcAft>
                          <a:spcPts val="0"/>
                        </a:spcAft>
                        <a:buClr>
                          <a:srgbClr val="000000"/>
                        </a:buClr>
                        <a:buSzTx/>
                        <a:buFont typeface="Arial"/>
                        <a:buNone/>
                        <a:tabLst/>
                        <a:defRPr/>
                      </a:pPr>
                      <a:r>
                        <a:rPr lang="en-US" sz="1200" b="1" u="none" strike="noStrike">
                          <a:effectLst/>
                          <a:latin typeface="Adelle Rg" panose="02000503060000020004" pitchFamily="50" charset="0"/>
                        </a:rPr>
                        <a:t>Gender Inequality Index</a:t>
                      </a:r>
                    </a:p>
                    <a:p>
                      <a:pPr marL="72000" algn="l" fontAlgn="ctr">
                        <a:spcBef>
                          <a:spcPts val="600"/>
                        </a:spcBef>
                      </a:pPr>
                      <a:endParaRPr lang="en-US" sz="1200" b="1" i="0" u="none" strike="noStrike">
                        <a:effectLst/>
                        <a:latin typeface="Adelle Rg" panose="02000503060000020004" pitchFamily="50" charset="0"/>
                      </a:endParaRPr>
                    </a:p>
                  </a:txBody>
                  <a:tcPr marL="7620" marR="7620" marT="7620" marB="0">
                    <a:solidFill>
                      <a:srgbClr val="66CBE1"/>
                    </a:solidFill>
                  </a:tcPr>
                </a:tc>
                <a:tc>
                  <a:txBody>
                    <a:bodyPr/>
                    <a:lstStyle/>
                    <a:p>
                      <a:pPr marL="72000" algn="l">
                        <a:spcBef>
                          <a:spcPts val="600"/>
                        </a:spcBef>
                      </a:pPr>
                      <a:r>
                        <a:rPr lang="en-US" sz="1200">
                          <a:latin typeface="Adelle Rg" panose="02000503060000020004" pitchFamily="50" charset="0"/>
                        </a:rPr>
                        <a:t>Maternal Mortality Ratio (deaths per 100,000 live births)</a:t>
                      </a:r>
                      <a:endParaRPr lang="en-KE" sz="1200">
                        <a:latin typeface="Adelle Rg" panose="02000503060000020004" pitchFamily="50" charset="0"/>
                      </a:endParaRPr>
                    </a:p>
                  </a:txBody>
                  <a:tcPr>
                    <a:solidFill>
                      <a:srgbClr val="66CBE1"/>
                    </a:solidFill>
                  </a:tcPr>
                </a:tc>
                <a:tc>
                  <a:txBody>
                    <a:bodyPr/>
                    <a:lstStyle/>
                    <a:p>
                      <a:pPr marL="72000" algn="l" fontAlgn="ctr">
                        <a:spcBef>
                          <a:spcPts val="600"/>
                        </a:spcBef>
                      </a:pPr>
                      <a:r>
                        <a:rPr lang="en-US" sz="1200" b="1" u="none" strike="noStrike">
                          <a:effectLst/>
                          <a:latin typeface="Adelle Rg" panose="02000503060000020004" pitchFamily="50" charset="0"/>
                        </a:rPr>
                        <a:t>Adolescent birth rate</a:t>
                      </a:r>
                    </a:p>
                    <a:p>
                      <a:pPr marL="72000" algn="l" fontAlgn="ctr">
                        <a:spcBef>
                          <a:spcPts val="600"/>
                        </a:spcBef>
                      </a:pPr>
                      <a:r>
                        <a:rPr lang="en-US" sz="1200" b="1" u="none" strike="noStrike">
                          <a:effectLst/>
                          <a:latin typeface="Adelle Rg" panose="02000503060000020004" pitchFamily="50" charset="0"/>
                        </a:rPr>
                        <a:t>(births per 1000 women aged 15-19)</a:t>
                      </a:r>
                      <a:endParaRPr lang="en-US" sz="1200" b="1" i="0" u="none" strike="noStrike">
                        <a:effectLst/>
                        <a:latin typeface="Adelle Rg" panose="02000503060000020004" pitchFamily="50" charset="0"/>
                      </a:endParaRPr>
                    </a:p>
                  </a:txBody>
                  <a:tcPr marL="7620" marR="7620" marT="7620" marB="0">
                    <a:solidFill>
                      <a:srgbClr val="66CBE1"/>
                    </a:solidFill>
                  </a:tcPr>
                </a:tc>
                <a:tc gridSpan="3">
                  <a:txBody>
                    <a:bodyPr/>
                    <a:lstStyle/>
                    <a:p>
                      <a:pPr marL="72000" algn="l">
                        <a:spcBef>
                          <a:spcPts val="600"/>
                        </a:spcBef>
                      </a:pPr>
                      <a:r>
                        <a:rPr lang="en-US" sz="1200">
                          <a:latin typeface="Adelle Rg" panose="02000503060000020004" pitchFamily="50" charset="0"/>
                        </a:rPr>
                        <a:t>Share of seats in Parliament </a:t>
                      </a:r>
                      <a:endParaRPr lang="en-KE" sz="1200">
                        <a:latin typeface="Adelle Rg" panose="02000503060000020004" pitchFamily="50" charset="0"/>
                      </a:endParaRPr>
                    </a:p>
                  </a:txBody>
                  <a:tcPr>
                    <a:solidFill>
                      <a:srgbClr val="66CBE1"/>
                    </a:solidFill>
                  </a:tcPr>
                </a:tc>
                <a:tc hMerge="1">
                  <a:txBody>
                    <a:bodyPr/>
                    <a:lstStyle/>
                    <a:p>
                      <a:endParaRPr lang="en-KE"/>
                    </a:p>
                  </a:txBody>
                  <a:tcPr/>
                </a:tc>
                <a:tc hMerge="1">
                  <a:txBody>
                    <a:bodyPr/>
                    <a:lstStyle/>
                    <a:p>
                      <a:endParaRPr lang="en-KE"/>
                    </a:p>
                  </a:txBody>
                  <a:tcPr/>
                </a:tc>
                <a:tc gridSpan="3">
                  <a:txBody>
                    <a:bodyPr/>
                    <a:lstStyle/>
                    <a:p>
                      <a:pPr marL="72000" algn="l">
                        <a:spcBef>
                          <a:spcPts val="600"/>
                        </a:spcBef>
                      </a:pPr>
                      <a:r>
                        <a:rPr lang="en-US" sz="1200">
                          <a:latin typeface="Adelle Rg" panose="02000503060000020004" pitchFamily="50" charset="0"/>
                        </a:rPr>
                        <a:t>Population with at least some secondary education (aged 25+)	</a:t>
                      </a:r>
                    </a:p>
                  </a:txBody>
                  <a:tcPr>
                    <a:solidFill>
                      <a:srgbClr val="66CBE1"/>
                    </a:solidFill>
                  </a:tcPr>
                </a:tc>
                <a:tc hMerge="1">
                  <a:txBody>
                    <a:bodyPr/>
                    <a:lstStyle/>
                    <a:p>
                      <a:endParaRPr lang="en-KE"/>
                    </a:p>
                  </a:txBody>
                  <a:tcPr/>
                </a:tc>
                <a:tc hMerge="1">
                  <a:txBody>
                    <a:bodyPr/>
                    <a:lstStyle/>
                    <a:p>
                      <a:endParaRPr lang="en-KE"/>
                    </a:p>
                  </a:txBody>
                  <a:tcPr/>
                </a:tc>
                <a:tc gridSpan="3">
                  <a:txBody>
                    <a:bodyPr/>
                    <a:lstStyle/>
                    <a:p>
                      <a:pPr marL="72000" algn="l">
                        <a:spcBef>
                          <a:spcPts val="600"/>
                        </a:spcBef>
                      </a:pPr>
                      <a:r>
                        <a:rPr lang="en-US" sz="1200" err="1">
                          <a:latin typeface="Adelle Rg" panose="02000503060000020004" pitchFamily="50" charset="0"/>
                        </a:rPr>
                        <a:t>Labour</a:t>
                      </a:r>
                      <a:r>
                        <a:rPr lang="en-US" sz="1200">
                          <a:latin typeface="Adelle Rg" panose="02000503060000020004" pitchFamily="50" charset="0"/>
                        </a:rPr>
                        <a:t> force participation rate (15+ years)</a:t>
                      </a:r>
                    </a:p>
                  </a:txBody>
                  <a:tcPr>
                    <a:solidFill>
                      <a:srgbClr val="66CBE1"/>
                    </a:solidFill>
                  </a:tcPr>
                </a:tc>
                <a:tc hMerge="1">
                  <a:txBody>
                    <a:bodyPr/>
                    <a:lstStyle/>
                    <a:p>
                      <a:endParaRPr lang="en-KE"/>
                    </a:p>
                  </a:txBody>
                  <a:tcPr/>
                </a:tc>
                <a:tc hMerge="1">
                  <a:txBody>
                    <a:bodyPr/>
                    <a:lstStyle/>
                    <a:p>
                      <a:endParaRPr lang="en-KE"/>
                    </a:p>
                  </a:txBody>
                  <a:tcPr/>
                </a:tc>
                <a:extLst>
                  <a:ext uri="{0D108BD9-81ED-4DB2-BD59-A6C34878D82A}">
                    <a16:rowId xmlns:a16="http://schemas.microsoft.com/office/drawing/2014/main" val="1786271942"/>
                  </a:ext>
                </a:extLst>
              </a:tr>
              <a:tr h="493955">
                <a:tc>
                  <a:txBody>
                    <a:bodyPr/>
                    <a:lstStyle/>
                    <a:p>
                      <a:endParaRPr lang="en-KE" b="1">
                        <a:latin typeface="Adelle Rg" panose="02000503060000020004" pitchFamily="50" charset="0"/>
                      </a:endParaRPr>
                    </a:p>
                  </a:txBody>
                  <a:tcPr anchor="ctr">
                    <a:solidFill>
                      <a:srgbClr val="66CBE1">
                        <a:alpha val="50196"/>
                      </a:srgbClr>
                    </a:solidFill>
                  </a:tcPr>
                </a:tc>
                <a:tc>
                  <a:txBody>
                    <a:bodyPr/>
                    <a:lstStyle/>
                    <a:p>
                      <a:endParaRPr lang="en-KE">
                        <a:latin typeface="Adelle Rg" panose="02000503060000020004" pitchFamily="50" charset="0"/>
                      </a:endParaRPr>
                    </a:p>
                  </a:txBody>
                  <a:tcPr anchor="ctr">
                    <a:solidFill>
                      <a:srgbClr val="66CBE1">
                        <a:alpha val="50196"/>
                      </a:srgbClr>
                    </a:solidFill>
                  </a:tcPr>
                </a:tc>
                <a:tc>
                  <a:txBody>
                    <a:bodyPr/>
                    <a:lstStyle/>
                    <a:p>
                      <a:endParaRPr lang="en-KE">
                        <a:latin typeface="Adelle Rg" panose="02000503060000020004" pitchFamily="50" charset="0"/>
                      </a:endParaRPr>
                    </a:p>
                  </a:txBody>
                  <a:tcPr anchor="ctr">
                    <a:solidFill>
                      <a:srgbClr val="66CBE1">
                        <a:alpha val="50196"/>
                      </a:srgbClr>
                    </a:solidFill>
                  </a:tcPr>
                </a:tc>
                <a:tc>
                  <a:txBody>
                    <a:bodyPr/>
                    <a:lstStyle/>
                    <a:p>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Female</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Male</a:t>
                      </a:r>
                      <a:endParaRPr lang="en-KE">
                        <a:latin typeface="Adelle Rg" panose="02000503060000020004" pitchFamily="50" charset="0"/>
                      </a:endParaRPr>
                    </a:p>
                  </a:txBody>
                  <a:tcPr anchor="ctr">
                    <a:solidFill>
                      <a:srgbClr val="66CBE1">
                        <a:alpha val="50196"/>
                      </a:srgbClr>
                    </a:solidFill>
                  </a:tcPr>
                </a:tc>
                <a:tc>
                  <a:txBody>
                    <a:bodyPr/>
                    <a:lstStyle/>
                    <a:p>
                      <a:r>
                        <a:rPr lang="en-US" err="1">
                          <a:latin typeface="Adelle Rg" panose="02000503060000020004" pitchFamily="50" charset="0"/>
                        </a:rPr>
                        <a:t>Dif</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Female</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Male</a:t>
                      </a:r>
                      <a:endParaRPr lang="en-KE">
                        <a:latin typeface="Adelle Rg" panose="02000503060000020004" pitchFamily="50" charset="0"/>
                      </a:endParaRPr>
                    </a:p>
                  </a:txBody>
                  <a:tcPr anchor="ctr">
                    <a:solidFill>
                      <a:srgbClr val="66CBE1">
                        <a:alpha val="50196"/>
                      </a:srgbClr>
                    </a:solidFill>
                  </a:tcPr>
                </a:tc>
                <a:tc>
                  <a:txBody>
                    <a:bodyPr/>
                    <a:lstStyle/>
                    <a:p>
                      <a:r>
                        <a:rPr lang="en-US" err="1">
                          <a:latin typeface="Adelle Rg" panose="02000503060000020004" pitchFamily="50" charset="0"/>
                        </a:rPr>
                        <a:t>Dif</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Female </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Male</a:t>
                      </a:r>
                      <a:endParaRPr lang="en-KE">
                        <a:latin typeface="Adelle Rg" panose="02000503060000020004" pitchFamily="50" charset="0"/>
                      </a:endParaRPr>
                    </a:p>
                  </a:txBody>
                  <a:tcPr anchor="ctr">
                    <a:solidFill>
                      <a:srgbClr val="66CBE1">
                        <a:alpha val="50196"/>
                      </a:srgbClr>
                    </a:solidFill>
                  </a:tcPr>
                </a:tc>
                <a:tc>
                  <a:txBody>
                    <a:bodyPr/>
                    <a:lstStyle/>
                    <a:p>
                      <a:r>
                        <a:rPr lang="en-US" err="1">
                          <a:latin typeface="Adelle Rg" panose="02000503060000020004" pitchFamily="50" charset="0"/>
                        </a:rPr>
                        <a:t>Dif</a:t>
                      </a:r>
                      <a:endParaRPr lang="en-KE">
                        <a:latin typeface="Adelle Rg" panose="02000503060000020004" pitchFamily="50" charset="0"/>
                      </a:endParaRPr>
                    </a:p>
                  </a:txBody>
                  <a:tcPr anchor="ctr">
                    <a:solidFill>
                      <a:srgbClr val="66CBE1">
                        <a:alpha val="50196"/>
                      </a:srgbClr>
                    </a:solidFill>
                  </a:tcPr>
                </a:tc>
                <a:extLst>
                  <a:ext uri="{0D108BD9-81ED-4DB2-BD59-A6C34878D82A}">
                    <a16:rowId xmlns:a16="http://schemas.microsoft.com/office/drawing/2014/main" val="631755935"/>
                  </a:ext>
                </a:extLst>
              </a:tr>
              <a:tr h="493955">
                <a:tc>
                  <a:txBody>
                    <a:bodyPr/>
                    <a:lstStyle/>
                    <a:p>
                      <a:r>
                        <a:rPr lang="en-US" b="1">
                          <a:latin typeface="Adelle Rg" panose="02000503060000020004" pitchFamily="50" charset="0"/>
                        </a:rPr>
                        <a:t>World</a:t>
                      </a:r>
                      <a:endParaRPr lang="en-KE" b="1">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0.465</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225.4</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42.5</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25.9</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74.1</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-48.2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64.2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70.3</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-6.14</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46.2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71.7</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-24.9</a:t>
                      </a:r>
                      <a:endParaRPr lang="en-KE">
                        <a:latin typeface="Adelle Rg" panose="02000503060000020004" pitchFamily="50" charset="0"/>
                      </a:endParaRPr>
                    </a:p>
                  </a:txBody>
                  <a:tcPr anchor="ctr">
                    <a:solidFill>
                      <a:srgbClr val="66CBE1">
                        <a:alpha val="20000"/>
                      </a:srgbClr>
                    </a:solidFill>
                  </a:tcPr>
                </a:tc>
                <a:extLst>
                  <a:ext uri="{0D108BD9-81ED-4DB2-BD59-A6C34878D82A}">
                    <a16:rowId xmlns:a16="http://schemas.microsoft.com/office/drawing/2014/main" val="3722210446"/>
                  </a:ext>
                </a:extLst>
              </a:tr>
              <a:tr h="493955">
                <a:tc>
                  <a:txBody>
                    <a:bodyPr/>
                    <a:lstStyle/>
                    <a:p>
                      <a:r>
                        <a:rPr lang="en-US">
                          <a:latin typeface="Adelle Rg" panose="02000503060000020004" pitchFamily="50" charset="0"/>
                        </a:rPr>
                        <a:t>Bangladesh</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0.530</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173</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75.5</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20.9</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79.1</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-58.2</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50.6</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58.5</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-7.9</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34.9</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78.8</a:t>
                      </a:r>
                      <a:endParaRPr lang="en-KE">
                        <a:latin typeface="Adelle Rg" panose="02000503060000020004" pitchFamily="50" charset="0"/>
                      </a:endParaRPr>
                    </a:p>
                  </a:txBody>
                  <a:tcPr anchor="ctr">
                    <a:solidFill>
                      <a:srgbClr val="66CBE1">
                        <a:alpha val="50196"/>
                      </a:srgbClr>
                    </a:solidFill>
                  </a:tcPr>
                </a:tc>
                <a:tc>
                  <a:txBody>
                    <a:bodyPr/>
                    <a:lstStyle/>
                    <a:p>
                      <a:r>
                        <a:rPr lang="en-US">
                          <a:latin typeface="Adelle Rg" panose="02000503060000020004" pitchFamily="50" charset="0"/>
                        </a:rPr>
                        <a:t>-43.9</a:t>
                      </a:r>
                      <a:endParaRPr lang="en-KE">
                        <a:latin typeface="Adelle Rg" panose="02000503060000020004" pitchFamily="50" charset="0"/>
                      </a:endParaRPr>
                    </a:p>
                  </a:txBody>
                  <a:tcPr anchor="ctr">
                    <a:solidFill>
                      <a:srgbClr val="66CBE1">
                        <a:alpha val="50196"/>
                      </a:srgbClr>
                    </a:solidFill>
                  </a:tcPr>
                </a:tc>
                <a:extLst>
                  <a:ext uri="{0D108BD9-81ED-4DB2-BD59-A6C34878D82A}">
                    <a16:rowId xmlns:a16="http://schemas.microsoft.com/office/drawing/2014/main" val="380143153"/>
                  </a:ext>
                </a:extLst>
              </a:tr>
              <a:tr h="493955">
                <a:tc>
                  <a:txBody>
                    <a:bodyPr/>
                    <a:lstStyle/>
                    <a:p>
                      <a:r>
                        <a:rPr lang="en-US">
                          <a:latin typeface="Adelle Rg" panose="02000503060000020004" pitchFamily="50" charset="0"/>
                        </a:rPr>
                        <a:t>India</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0.490</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133.0</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17.2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13.4</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86.6</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-73.2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41.8</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53.8</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-12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19.2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70.1</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-50.9</a:t>
                      </a:r>
                      <a:endParaRPr lang="en-KE">
                        <a:latin typeface="Adelle Rg" panose="02000503060000020004" pitchFamily="50" charset="0"/>
                      </a:endParaRPr>
                    </a:p>
                  </a:txBody>
                  <a:tcPr anchor="ctr">
                    <a:solidFill>
                      <a:srgbClr val="66CBE1">
                        <a:alpha val="20000"/>
                      </a:srgbClr>
                    </a:solidFill>
                  </a:tcPr>
                </a:tc>
                <a:extLst>
                  <a:ext uri="{0D108BD9-81ED-4DB2-BD59-A6C34878D82A}">
                    <a16:rowId xmlns:a16="http://schemas.microsoft.com/office/drawing/2014/main" val="3206717310"/>
                  </a:ext>
                </a:extLst>
              </a:tr>
              <a:tr h="493955">
                <a:tc>
                  <a:txBody>
                    <a:bodyPr/>
                    <a:lstStyle/>
                    <a:p>
                      <a:r>
                        <a:rPr lang="en-US">
                          <a:latin typeface="Adelle Rg" panose="02000503060000020004" pitchFamily="50" charset="0"/>
                        </a:rPr>
                        <a:t>Maldives</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0.348</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53</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7.3</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4.6</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95.4</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-90.8</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46.4</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41.5</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4.9</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34.4</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67.5</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- 33.2</a:t>
                      </a:r>
                      <a:endParaRPr lang="en-KE">
                        <a:latin typeface="Adelle Rg" panose="02000503060000020004" pitchFamily="50" charset="0"/>
                      </a:endParaRPr>
                    </a:p>
                  </a:txBody>
                  <a:tcPr anchor="ctr">
                    <a:solidFill>
                      <a:srgbClr val="A7D6A6"/>
                    </a:solidFill>
                  </a:tcPr>
                </a:tc>
                <a:extLst>
                  <a:ext uri="{0D108BD9-81ED-4DB2-BD59-A6C34878D82A}">
                    <a16:rowId xmlns:a16="http://schemas.microsoft.com/office/drawing/2014/main" val="4262533345"/>
                  </a:ext>
                </a:extLst>
              </a:tr>
              <a:tr h="493955">
                <a:tc>
                  <a:txBody>
                    <a:bodyPr/>
                    <a:lstStyle/>
                    <a:p>
                      <a:r>
                        <a:rPr lang="en-US">
                          <a:latin typeface="Adelle Rg" panose="02000503060000020004" pitchFamily="50" charset="0"/>
                        </a:rPr>
                        <a:t>Niger</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0.611</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509</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170.5</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25.9</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74.1</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-48.2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9.2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15.2</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-6</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61.7</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84.3</a:t>
                      </a:r>
                      <a:endParaRPr lang="en-KE">
                        <a:latin typeface="Adelle Rg" panose="02000503060000020004" pitchFamily="50" charset="0"/>
                      </a:endParaRPr>
                    </a:p>
                  </a:txBody>
                  <a:tcPr anchor="ctr">
                    <a:solidFill>
                      <a:srgbClr val="66CBE1">
                        <a:alpha val="20000"/>
                      </a:srgbClr>
                    </a:solidFill>
                  </a:tcPr>
                </a:tc>
                <a:tc>
                  <a:txBody>
                    <a:bodyPr/>
                    <a:lstStyle/>
                    <a:p>
                      <a:r>
                        <a:rPr lang="en-US">
                          <a:latin typeface="Adelle Rg" panose="02000503060000020004" pitchFamily="50" charset="0"/>
                        </a:rPr>
                        <a:t>-22.6</a:t>
                      </a:r>
                      <a:endParaRPr lang="en-KE">
                        <a:latin typeface="Adelle Rg" panose="02000503060000020004" pitchFamily="50" charset="0"/>
                      </a:endParaRPr>
                    </a:p>
                  </a:txBody>
                  <a:tcPr anchor="ctr">
                    <a:solidFill>
                      <a:srgbClr val="66CBE1">
                        <a:alpha val="20000"/>
                      </a:srgbClr>
                    </a:solidFill>
                  </a:tcPr>
                </a:tc>
                <a:extLst>
                  <a:ext uri="{0D108BD9-81ED-4DB2-BD59-A6C34878D82A}">
                    <a16:rowId xmlns:a16="http://schemas.microsoft.com/office/drawing/2014/main" val="1141266196"/>
                  </a:ext>
                </a:extLst>
              </a:tr>
              <a:tr h="511766">
                <a:tc>
                  <a:txBody>
                    <a:bodyPr/>
                    <a:lstStyle/>
                    <a:p>
                      <a:r>
                        <a:rPr lang="en-US">
                          <a:latin typeface="Adelle Rg" panose="02000503060000020004" pitchFamily="50" charset="0"/>
                        </a:rPr>
                        <a:t>Gambia</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0.611</a:t>
                      </a:r>
                    </a:p>
                    <a:p>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597</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63.2</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8.6</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91.4</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-82.8</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29.9</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43.2</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-13.3</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48.9</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66.3</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-17.4</a:t>
                      </a:r>
                      <a:endParaRPr lang="en-KE">
                        <a:latin typeface="Adelle Rg" panose="02000503060000020004" pitchFamily="50" charset="0"/>
                      </a:endParaRPr>
                    </a:p>
                  </a:txBody>
                  <a:tcPr anchor="ctr">
                    <a:solidFill>
                      <a:srgbClr val="A7D6A6"/>
                    </a:solidFill>
                  </a:tcPr>
                </a:tc>
                <a:extLst>
                  <a:ext uri="{0D108BD9-81ED-4DB2-BD59-A6C34878D82A}">
                    <a16:rowId xmlns:a16="http://schemas.microsoft.com/office/drawing/2014/main" val="3863805042"/>
                  </a:ext>
                </a:extLst>
              </a:tr>
              <a:tr h="511766">
                <a:tc>
                  <a:txBody>
                    <a:bodyPr/>
                    <a:lstStyle/>
                    <a:p>
                      <a:r>
                        <a:rPr lang="en-US">
                          <a:latin typeface="Adelle Rg" panose="02000503060000020004" pitchFamily="50" charset="0"/>
                        </a:rPr>
                        <a:t>Rwanda</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0.388</a:t>
                      </a:r>
                    </a:p>
                    <a:p>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248</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32.4</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55.7</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44.3</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11.4</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11.4</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16.3</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-4.9</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82.5</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82.2</a:t>
                      </a:r>
                      <a:endParaRPr lang="en-KE">
                        <a:latin typeface="Adelle Rg" panose="02000503060000020004" pitchFamily="50" charset="0"/>
                      </a:endParaRPr>
                    </a:p>
                  </a:txBody>
                  <a:tcPr anchor="ctr">
                    <a:solidFill>
                      <a:srgbClr val="A7D6A6"/>
                    </a:solidFill>
                  </a:tcPr>
                </a:tc>
                <a:tc>
                  <a:txBody>
                    <a:bodyPr/>
                    <a:lstStyle/>
                    <a:p>
                      <a:r>
                        <a:rPr lang="en-US">
                          <a:latin typeface="Adelle Rg" panose="02000503060000020004" pitchFamily="50" charset="0"/>
                        </a:rPr>
                        <a:t>0.3</a:t>
                      </a:r>
                      <a:endParaRPr lang="en-KE">
                        <a:latin typeface="Adelle Rg" panose="02000503060000020004" pitchFamily="50" charset="0"/>
                      </a:endParaRPr>
                    </a:p>
                  </a:txBody>
                  <a:tcPr anchor="ctr">
                    <a:solidFill>
                      <a:srgbClr val="A7D6A6"/>
                    </a:solidFill>
                  </a:tcPr>
                </a:tc>
                <a:extLst>
                  <a:ext uri="{0D108BD9-81ED-4DB2-BD59-A6C34878D82A}">
                    <a16:rowId xmlns:a16="http://schemas.microsoft.com/office/drawing/2014/main" val="3258310483"/>
                  </a:ext>
                </a:extLst>
              </a:tr>
            </a:tbl>
          </a:graphicData>
        </a:graphic>
      </p:graphicFrame>
      <p:sp>
        <p:nvSpPr>
          <p:cNvPr id="2" name="TextBox 1">
            <a:extLst>
              <a:ext uri="{FF2B5EF4-FFF2-40B4-BE49-F238E27FC236}">
                <a16:creationId xmlns:a16="http://schemas.microsoft.com/office/drawing/2014/main" id="{6CF99F86-E39B-6892-3909-3EB2C103813C}"/>
              </a:ext>
            </a:extLst>
          </p:cNvPr>
          <p:cNvSpPr txBox="1"/>
          <p:nvPr/>
        </p:nvSpPr>
        <p:spPr>
          <a:xfrm>
            <a:off x="557700" y="135286"/>
            <a:ext cx="11329500" cy="1077218"/>
          </a:xfrm>
          <a:prstGeom prst="rect">
            <a:avLst/>
          </a:prstGeom>
          <a:noFill/>
        </p:spPr>
        <p:txBody>
          <a:bodyPr wrap="square" rtlCol="0">
            <a:spAutoFit/>
          </a:bodyPr>
          <a:lstStyle/>
          <a:p>
            <a:r>
              <a:rPr lang="en-US" sz="3200" b="1" i="0" u="none" strike="noStrike">
                <a:solidFill>
                  <a:srgbClr val="66CBE1"/>
                </a:solidFill>
                <a:effectLst/>
                <a:latin typeface="Platz" panose="020B0604020202020204" charset="0"/>
              </a:rPr>
              <a:t>Gender Inequality Index of Countries where Child Marriage is still common and Countries where there is notable Progress.  </a:t>
            </a:r>
            <a:r>
              <a:rPr lang="en-US" sz="1800" b="1" i="0" u="none" strike="noStrike">
                <a:solidFill>
                  <a:srgbClr val="66CBE1"/>
                </a:solidFill>
                <a:effectLst/>
                <a:latin typeface="Platz" panose="020B0604020202020204" charset="0"/>
              </a:rPr>
              <a:t> </a:t>
            </a:r>
            <a:r>
              <a:rPr lang="en-US" sz="1800" b="0" i="0">
                <a:solidFill>
                  <a:srgbClr val="66CBE1"/>
                </a:solidFill>
                <a:effectLst/>
                <a:latin typeface="Platz" panose="020B0604020202020204" charset="0"/>
              </a:rPr>
              <a:t>​</a:t>
            </a:r>
            <a:endParaRPr lang="en-GB" sz="3600">
              <a:solidFill>
                <a:srgbClr val="66CBE1"/>
              </a:solidFill>
              <a:latin typeface="Platz" panose="020B0604020202020204" charset="0"/>
            </a:endParaRPr>
          </a:p>
        </p:txBody>
      </p:sp>
    </p:spTree>
    <p:extLst>
      <p:ext uri="{BB962C8B-B14F-4D97-AF65-F5344CB8AC3E}">
        <p14:creationId xmlns:p14="http://schemas.microsoft.com/office/powerpoint/2010/main" val="157864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p:nvPr/>
        </p:nvSpPr>
        <p:spPr>
          <a:xfrm>
            <a:off x="790202" y="226943"/>
            <a:ext cx="10971267" cy="893197"/>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3600" b="0" i="0" u="none" strike="noStrike" cap="none">
                <a:solidFill>
                  <a:srgbClr val="66CBE1"/>
                </a:solidFill>
                <a:latin typeface="Platz" panose="020B0604000000000000" pitchFamily="34" charset="0"/>
                <a:sym typeface="Arial"/>
              </a:rPr>
              <a:t>Three times as many of the averted child marriages are from the richest families as from the poorest ones</a:t>
            </a:r>
            <a:endParaRPr sz="3600" b="0" i="0" u="none" strike="noStrike" cap="none">
              <a:solidFill>
                <a:srgbClr val="66CBE1"/>
              </a:solidFill>
              <a:latin typeface="Platz" panose="020B0604000000000000" pitchFamily="34" charset="0"/>
              <a:sym typeface="Arial"/>
            </a:endParaRPr>
          </a:p>
        </p:txBody>
      </p:sp>
      <p:sp>
        <p:nvSpPr>
          <p:cNvPr id="142" name="Google Shape;142;p25"/>
          <p:cNvSpPr txBox="1"/>
          <p:nvPr/>
        </p:nvSpPr>
        <p:spPr>
          <a:xfrm>
            <a:off x="790203" y="2548274"/>
            <a:ext cx="10611600" cy="402600"/>
          </a:xfrm>
          <a:prstGeom prst="rect">
            <a:avLst/>
          </a:prstGeom>
          <a:noFill/>
          <a:ln>
            <a:noFill/>
          </a:ln>
        </p:spPr>
        <p:txBody>
          <a:bodyPr spcFirstLastPara="1" wrap="square" lIns="0" tIns="33000" rIns="0" bIns="0" anchor="t" anchorCtr="0">
            <a:spAutoFit/>
          </a:bodyPr>
          <a:lstStyle/>
          <a:p>
            <a:pPr marL="12700" marR="5080" lvl="0" indent="0" algn="l" rtl="0">
              <a:lnSpc>
                <a:spcPct val="116666"/>
              </a:lnSpc>
              <a:spcBef>
                <a:spcPts val="0"/>
              </a:spcBef>
              <a:spcAft>
                <a:spcPts val="0"/>
              </a:spcAft>
              <a:buClr>
                <a:srgbClr val="000000"/>
              </a:buClr>
              <a:buSzPts val="2400"/>
              <a:buFont typeface="Arial"/>
              <a:buNone/>
            </a:pPr>
            <a:endParaRPr sz="2400" b="0" i="0" u="none" strike="noStrike" cap="none">
              <a:solidFill>
                <a:srgbClr val="231F20"/>
              </a:solidFill>
              <a:latin typeface="Calibri"/>
              <a:ea typeface="Calibri"/>
              <a:cs typeface="Calibri"/>
              <a:sym typeface="Calibri"/>
            </a:endParaRPr>
          </a:p>
        </p:txBody>
      </p:sp>
      <p:pic>
        <p:nvPicPr>
          <p:cNvPr id="3" name="Picture 2" descr="A graph showing the number of people in the united states&#10;&#10;Description automatically generated">
            <a:extLst>
              <a:ext uri="{FF2B5EF4-FFF2-40B4-BE49-F238E27FC236}">
                <a16:creationId xmlns:a16="http://schemas.microsoft.com/office/drawing/2014/main" id="{F1F0941F-70AA-D235-774D-51279FFF5195}"/>
              </a:ext>
            </a:extLst>
          </p:cNvPr>
          <p:cNvPicPr>
            <a:picLocks noChangeAspect="1"/>
          </p:cNvPicPr>
          <p:nvPr/>
        </p:nvPicPr>
        <p:blipFill rotWithShape="1">
          <a:blip r:embed="rId3"/>
          <a:srcRect l="4565" t="5528" r="16252"/>
          <a:stretch/>
        </p:blipFill>
        <p:spPr>
          <a:xfrm>
            <a:off x="1327355" y="1120140"/>
            <a:ext cx="8961636" cy="5337262"/>
          </a:xfrm>
          <a:prstGeom prst="rect">
            <a:avLst/>
          </a:prstGeom>
        </p:spPr>
      </p:pic>
      <p:sp>
        <p:nvSpPr>
          <p:cNvPr id="7" name="Rectangle 6">
            <a:extLst>
              <a:ext uri="{FF2B5EF4-FFF2-40B4-BE49-F238E27FC236}">
                <a16:creationId xmlns:a16="http://schemas.microsoft.com/office/drawing/2014/main" id="{010FE04E-758A-E0E9-8E50-71010E695B85}"/>
              </a:ext>
            </a:extLst>
          </p:cNvPr>
          <p:cNvSpPr/>
          <p:nvPr/>
        </p:nvSpPr>
        <p:spPr>
          <a:xfrm>
            <a:off x="6141290" y="6457402"/>
            <a:ext cx="4367637" cy="3473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1000" b="1">
                <a:ln w="0"/>
                <a:solidFill>
                  <a:schemeClr val="tx1"/>
                </a:solidFill>
                <a:effectLst>
                  <a:outerShdw blurRad="38100" dist="19050" dir="2700000" algn="tl" rotWithShape="0">
                    <a:schemeClr val="dk1">
                      <a:alpha val="40000"/>
                    </a:schemeClr>
                  </a:outerShdw>
                </a:effectLst>
                <a:latin typeface="Adelle Rg" panose="02000503060000020004" pitchFamily="50" charset="0"/>
              </a:rPr>
              <a:t>Source: </a:t>
            </a:r>
            <a:r>
              <a:rPr lang="en-US" sz="1000">
                <a:ln w="0"/>
                <a:solidFill>
                  <a:schemeClr val="tx1"/>
                </a:solidFill>
                <a:effectLst>
                  <a:outerShdw blurRad="38100" dist="19050" dir="2700000" algn="tl" rotWithShape="0">
                    <a:schemeClr val="dk1">
                      <a:alpha val="40000"/>
                    </a:schemeClr>
                  </a:outerShdw>
                </a:effectLst>
                <a:latin typeface="Adelle Rg" panose="02000503060000020004" pitchFamily="50" charset="0"/>
              </a:rPr>
              <a:t>United Nations Children’s Fund,  2023, </a:t>
            </a:r>
            <a:r>
              <a:rPr lang="en-US" sz="1000" i="1">
                <a:ln w="0"/>
                <a:solidFill>
                  <a:schemeClr val="tx1"/>
                </a:solidFill>
                <a:effectLst>
                  <a:outerShdw blurRad="38100" dist="19050" dir="2700000" algn="tl" rotWithShape="0">
                    <a:schemeClr val="dk1">
                      <a:alpha val="40000"/>
                    </a:schemeClr>
                  </a:outerShdw>
                </a:effectLst>
                <a:latin typeface="Adelle Rg" panose="02000503060000020004" pitchFamily="50" charset="0"/>
              </a:rPr>
              <a:t>Is an end to child marriage within reach? Latest trends, and future prospects. </a:t>
            </a:r>
            <a:endParaRPr lang="en-US" sz="1000">
              <a:ln w="0"/>
              <a:solidFill>
                <a:schemeClr val="tx1"/>
              </a:solidFill>
              <a:effectLst>
                <a:outerShdw blurRad="38100" dist="19050" dir="2700000" algn="tl" rotWithShape="0">
                  <a:schemeClr val="dk1">
                    <a:alpha val="40000"/>
                  </a:schemeClr>
                </a:outerShdw>
              </a:effectLst>
              <a:latin typeface="Adelle Rg" panose="02000503060000020004" pitchFamily="50"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3" name="Picture 2" descr="A blue rectangular object with black border&#10;&#10;Description automatically generated">
            <a:extLst>
              <a:ext uri="{FF2B5EF4-FFF2-40B4-BE49-F238E27FC236}">
                <a16:creationId xmlns:a16="http://schemas.microsoft.com/office/drawing/2014/main" id="{311361D2-82FE-77C9-F91E-C8A99442C760}"/>
              </a:ext>
            </a:extLst>
          </p:cNvPr>
          <p:cNvPicPr>
            <a:picLocks noChangeAspect="1"/>
          </p:cNvPicPr>
          <p:nvPr/>
        </p:nvPicPr>
        <p:blipFill>
          <a:blip r:embed="rId3"/>
          <a:stretch>
            <a:fillRect/>
          </a:stretch>
        </p:blipFill>
        <p:spPr>
          <a:xfrm>
            <a:off x="-2821044" y="0"/>
            <a:ext cx="10420886" cy="1517728"/>
          </a:xfrm>
          <a:prstGeom prst="rect">
            <a:avLst/>
          </a:prstGeom>
        </p:spPr>
      </p:pic>
      <p:sp>
        <p:nvSpPr>
          <p:cNvPr id="225" name="Google Shape;225;p27"/>
          <p:cNvSpPr txBox="1"/>
          <p:nvPr/>
        </p:nvSpPr>
        <p:spPr>
          <a:xfrm>
            <a:off x="690879" y="1918745"/>
            <a:ext cx="10420886" cy="3673806"/>
          </a:xfrm>
          <a:prstGeom prst="rect">
            <a:avLst/>
          </a:prstGeom>
          <a:noFill/>
          <a:ln>
            <a:noFill/>
          </a:ln>
        </p:spPr>
        <p:txBody>
          <a:bodyPr spcFirstLastPara="1" wrap="square" lIns="0" tIns="33000" rIns="0" bIns="0" anchor="t" anchorCtr="0">
            <a:spAutoFit/>
          </a:bodyPr>
          <a:lstStyle/>
          <a:p>
            <a:pPr marL="431800" marR="5080" lvl="0" indent="-342900" algn="l" rtl="0">
              <a:lnSpc>
                <a:spcPct val="116666"/>
              </a:lnSpc>
              <a:spcBef>
                <a:spcPts val="0"/>
              </a:spcBef>
              <a:spcAft>
                <a:spcPts val="1200"/>
              </a:spcAft>
              <a:buClr>
                <a:schemeClr val="dk1"/>
              </a:buClr>
              <a:buSzPts val="2200"/>
              <a:buFont typeface="Arial" panose="020B0604020202020204" pitchFamily="34" charset="0"/>
              <a:buChar char="•"/>
            </a:pPr>
            <a:r>
              <a:rPr lang="en-US" sz="2100" i="0" u="none" strike="noStrike" cap="none" dirty="0">
                <a:solidFill>
                  <a:schemeClr val="dk1"/>
                </a:solidFill>
                <a:latin typeface="Adelle Rg" panose="02000503060000020004" pitchFamily="50" charset="0"/>
                <a:ea typeface="Calibri"/>
                <a:cs typeface="Calibri"/>
                <a:sym typeface="Calibri"/>
              </a:rPr>
              <a:t>Globally, prevalence and burde</a:t>
            </a:r>
            <a:r>
              <a:rPr lang="en-US" sz="2100" dirty="0">
                <a:solidFill>
                  <a:schemeClr val="dk1"/>
                </a:solidFill>
                <a:latin typeface="Adelle Rg" panose="02000503060000020004" pitchFamily="50" charset="0"/>
                <a:ea typeface="Calibri"/>
                <a:cs typeface="Calibri"/>
                <a:sym typeface="Calibri"/>
              </a:rPr>
              <a:t>n are</a:t>
            </a:r>
            <a:r>
              <a:rPr lang="en-US" sz="2100" i="0" u="none" strike="noStrike" cap="none" dirty="0">
                <a:solidFill>
                  <a:schemeClr val="dk1"/>
                </a:solidFill>
                <a:latin typeface="Adelle Rg" panose="02000503060000020004" pitchFamily="50" charset="0"/>
                <a:ea typeface="Calibri"/>
                <a:cs typeface="Calibri"/>
                <a:sym typeface="Calibri"/>
              </a:rPr>
              <a:t> going down, but </a:t>
            </a:r>
            <a:r>
              <a:rPr lang="en-US" sz="2100" b="1" i="0" u="none" strike="noStrike" cap="none" dirty="0">
                <a:solidFill>
                  <a:srgbClr val="66CBE1"/>
                </a:solidFill>
                <a:latin typeface="Adelle Rg" panose="02000503060000020004" pitchFamily="50" charset="0"/>
                <a:ea typeface="Calibri"/>
                <a:cs typeface="Calibri"/>
                <a:sym typeface="Calibri"/>
              </a:rPr>
              <a:t>not fast enough </a:t>
            </a:r>
            <a:r>
              <a:rPr lang="en-US" sz="2100" i="0" u="none" strike="noStrike" cap="none" dirty="0">
                <a:solidFill>
                  <a:schemeClr val="dk1"/>
                </a:solidFill>
                <a:latin typeface="Adelle Rg" panose="02000503060000020004" pitchFamily="50" charset="0"/>
                <a:ea typeface="Calibri"/>
                <a:cs typeface="Calibri"/>
                <a:sym typeface="Calibri"/>
              </a:rPr>
              <a:t>(or equitably enough) to meet the SDG target</a:t>
            </a:r>
          </a:p>
          <a:p>
            <a:pPr marL="431800" marR="5080" lvl="0" indent="-342900" algn="l" rtl="0">
              <a:lnSpc>
                <a:spcPct val="116666"/>
              </a:lnSpc>
              <a:spcBef>
                <a:spcPts val="0"/>
              </a:spcBef>
              <a:spcAft>
                <a:spcPts val="1200"/>
              </a:spcAft>
              <a:buClr>
                <a:schemeClr val="dk1"/>
              </a:buClr>
              <a:buSzPts val="2200"/>
              <a:buFont typeface="Arial" panose="020B0604020202020204" pitchFamily="34" charset="0"/>
              <a:buChar char="•"/>
            </a:pPr>
            <a:r>
              <a:rPr lang="en-US" sz="2100" dirty="0">
                <a:solidFill>
                  <a:schemeClr val="dk1"/>
                </a:solidFill>
                <a:latin typeface="Adelle Rg" panose="02000503060000020004" pitchFamily="50" charset="0"/>
                <a:ea typeface="Calibri"/>
                <a:cs typeface="Calibri"/>
                <a:sym typeface="Calibri"/>
              </a:rPr>
              <a:t>T</a:t>
            </a:r>
            <a:r>
              <a:rPr lang="en-US" sz="2100" i="0" u="none" strike="noStrike" cap="none" dirty="0">
                <a:solidFill>
                  <a:schemeClr val="dk1"/>
                </a:solidFill>
                <a:latin typeface="Adelle Rg" panose="02000503060000020004" pitchFamily="50" charset="0"/>
                <a:ea typeface="Calibri"/>
                <a:cs typeface="Calibri"/>
                <a:sym typeface="Calibri"/>
              </a:rPr>
              <a:t>o accelerate progress  change needs to happen </a:t>
            </a:r>
            <a:r>
              <a:rPr lang="en-US" sz="2100" i="0" u="none" strike="noStrike" cap="none" dirty="0">
                <a:solidFill>
                  <a:schemeClr val="tx1"/>
                </a:solidFill>
                <a:latin typeface="Adelle Rg" panose="02000503060000020004" pitchFamily="50" charset="0"/>
                <a:ea typeface="Calibri"/>
                <a:cs typeface="Calibri"/>
                <a:sym typeface="Calibri"/>
              </a:rPr>
              <a:t>20 times faster</a:t>
            </a:r>
            <a:r>
              <a:rPr lang="en-US" sz="2100" i="0" u="none" strike="noStrike" cap="none" dirty="0">
                <a:solidFill>
                  <a:schemeClr val="dk1"/>
                </a:solidFill>
                <a:latin typeface="Adelle Rg" panose="02000503060000020004" pitchFamily="50" charset="0"/>
                <a:ea typeface="Calibri"/>
                <a:cs typeface="Calibri"/>
                <a:sym typeface="Calibri"/>
              </a:rPr>
              <a:t>, countries should </a:t>
            </a:r>
            <a:r>
              <a:rPr lang="en-US" sz="2100" i="0" u="none" strike="noStrike" cap="none" dirty="0" err="1">
                <a:solidFill>
                  <a:schemeClr val="dk1"/>
                </a:solidFill>
                <a:latin typeface="Adelle Rg" panose="02000503060000020004" pitchFamily="50" charset="0"/>
                <a:ea typeface="Calibri"/>
                <a:cs typeface="Calibri"/>
                <a:sym typeface="Calibri"/>
              </a:rPr>
              <a:t>prioritise</a:t>
            </a:r>
            <a:r>
              <a:rPr lang="en-US" sz="2100" i="0" u="none" strike="noStrike" cap="none" dirty="0">
                <a:solidFill>
                  <a:schemeClr val="dk1"/>
                </a:solidFill>
                <a:latin typeface="Adelle Rg" panose="02000503060000020004" pitchFamily="50" charset="0"/>
                <a:ea typeface="Calibri"/>
                <a:cs typeface="Calibri"/>
                <a:sym typeface="Calibri"/>
              </a:rPr>
              <a:t> </a:t>
            </a:r>
            <a:r>
              <a:rPr lang="en-US" sz="2100" b="1" i="0" u="none" strike="noStrike" cap="none" dirty="0">
                <a:solidFill>
                  <a:srgbClr val="66CBE1"/>
                </a:solidFill>
                <a:latin typeface="Adelle Rg" panose="02000503060000020004" pitchFamily="50" charset="0"/>
                <a:ea typeface="Calibri"/>
                <a:cs typeface="Calibri"/>
                <a:sym typeface="Calibri"/>
              </a:rPr>
              <a:t>reproductive health</a:t>
            </a:r>
            <a:r>
              <a:rPr lang="en-US" sz="2100" i="0" u="none" strike="noStrike" cap="none" dirty="0">
                <a:solidFill>
                  <a:schemeClr val="dk1"/>
                </a:solidFill>
                <a:latin typeface="Adelle Rg" panose="02000503060000020004" pitchFamily="50" charset="0"/>
                <a:ea typeface="Calibri"/>
                <a:cs typeface="Calibri"/>
                <a:sym typeface="Calibri"/>
              </a:rPr>
              <a:t>, </a:t>
            </a:r>
            <a:r>
              <a:rPr lang="en-US" sz="2100" b="1" i="0" u="none" strike="noStrike" cap="none" dirty="0">
                <a:solidFill>
                  <a:srgbClr val="66CBE1"/>
                </a:solidFill>
                <a:latin typeface="Adelle Rg" panose="02000503060000020004" pitchFamily="50" charset="0"/>
                <a:ea typeface="Calibri"/>
                <a:cs typeface="Calibri"/>
                <a:sym typeface="Calibri"/>
              </a:rPr>
              <a:t>empowerment</a:t>
            </a:r>
            <a:r>
              <a:rPr lang="en-US" sz="2100" i="0" u="none" strike="noStrike" cap="none" dirty="0">
                <a:solidFill>
                  <a:schemeClr val="dk1"/>
                </a:solidFill>
                <a:latin typeface="Adelle Rg" panose="02000503060000020004" pitchFamily="50" charset="0"/>
                <a:ea typeface="Calibri"/>
                <a:cs typeface="Calibri"/>
                <a:sym typeface="Calibri"/>
              </a:rPr>
              <a:t> and </a:t>
            </a:r>
            <a:r>
              <a:rPr lang="en-US" sz="2100" b="1" i="0" u="none" strike="noStrike" cap="none" dirty="0" err="1">
                <a:solidFill>
                  <a:srgbClr val="66CBE1"/>
                </a:solidFill>
                <a:latin typeface="Adelle Rg" panose="02000503060000020004" pitchFamily="50" charset="0"/>
                <a:ea typeface="Calibri"/>
                <a:cs typeface="Calibri"/>
                <a:sym typeface="Calibri"/>
              </a:rPr>
              <a:t>labour</a:t>
            </a:r>
            <a:r>
              <a:rPr lang="en-US" sz="2100" b="1" i="0" u="none" strike="noStrike" cap="none" dirty="0">
                <a:solidFill>
                  <a:srgbClr val="66CBE1"/>
                </a:solidFill>
                <a:latin typeface="Adelle Rg" panose="02000503060000020004" pitchFamily="50" charset="0"/>
                <a:ea typeface="Calibri"/>
                <a:cs typeface="Calibri"/>
                <a:sym typeface="Calibri"/>
              </a:rPr>
              <a:t> market participation</a:t>
            </a:r>
            <a:r>
              <a:rPr lang="en-US" sz="2100" i="0" u="none" strike="noStrike" cap="none" dirty="0">
                <a:solidFill>
                  <a:schemeClr val="tx1"/>
                </a:solidFill>
                <a:latin typeface="Adelle Rg" panose="02000503060000020004" pitchFamily="50" charset="0"/>
                <a:ea typeface="Calibri"/>
                <a:cs typeface="Calibri"/>
                <a:sym typeface="Calibri"/>
              </a:rPr>
              <a:t>, particularly for women</a:t>
            </a:r>
          </a:p>
          <a:p>
            <a:pPr marL="431800" marR="5080" lvl="0" indent="-342900" algn="l" rtl="0">
              <a:lnSpc>
                <a:spcPct val="116666"/>
              </a:lnSpc>
              <a:spcBef>
                <a:spcPts val="0"/>
              </a:spcBef>
              <a:spcAft>
                <a:spcPts val="1200"/>
              </a:spcAft>
              <a:buClr>
                <a:schemeClr val="dk1"/>
              </a:buClr>
              <a:buSzPts val="2200"/>
              <a:buFont typeface="Arial" panose="020B0604020202020204" pitchFamily="34" charset="0"/>
              <a:buChar char="•"/>
            </a:pPr>
            <a:r>
              <a:rPr lang="en-US" sz="2100" i="0" u="none" strike="noStrike" cap="none" dirty="0">
                <a:solidFill>
                  <a:schemeClr val="dk1"/>
                </a:solidFill>
                <a:latin typeface="Adelle Rg" panose="02000503060000020004" pitchFamily="50" charset="0"/>
                <a:ea typeface="Calibri"/>
                <a:cs typeface="Calibri"/>
                <a:sym typeface="Calibri"/>
              </a:rPr>
              <a:t>Without significant  investment and a change of course, the </a:t>
            </a:r>
            <a:r>
              <a:rPr lang="en-US" sz="2100" b="1" i="0" u="none" strike="noStrike" cap="none" dirty="0">
                <a:solidFill>
                  <a:srgbClr val="66CBE1"/>
                </a:solidFill>
                <a:latin typeface="Adelle Rg" panose="02000503060000020004" pitchFamily="50" charset="0"/>
                <a:ea typeface="Calibri"/>
                <a:cs typeface="Calibri"/>
                <a:sym typeface="Calibri"/>
              </a:rPr>
              <a:t>Sahel region </a:t>
            </a:r>
            <a:r>
              <a:rPr lang="en-US" sz="2100" i="0" u="none" strike="noStrike" cap="none" dirty="0">
                <a:solidFill>
                  <a:schemeClr val="tx1"/>
                </a:solidFill>
                <a:latin typeface="Adelle Rg" panose="02000503060000020004" pitchFamily="50" charset="0"/>
                <a:ea typeface="Calibri"/>
                <a:cs typeface="Calibri"/>
                <a:sym typeface="Calibri"/>
              </a:rPr>
              <a:t>is likely to fall further behind and progress will continue to stagnate in </a:t>
            </a:r>
            <a:r>
              <a:rPr lang="en-US" sz="2100" b="1" i="0" u="none" strike="noStrike" cap="none" dirty="0">
                <a:solidFill>
                  <a:srgbClr val="66CBE1"/>
                </a:solidFill>
                <a:latin typeface="Adelle Rg" panose="02000503060000020004" pitchFamily="50" charset="0"/>
                <a:ea typeface="Calibri"/>
                <a:cs typeface="Calibri"/>
                <a:sym typeface="Calibri"/>
              </a:rPr>
              <a:t>LAC​</a:t>
            </a:r>
            <a:endParaRPr lang="en-US" sz="2100" i="0" u="none" strike="noStrike" cap="none" dirty="0">
              <a:solidFill>
                <a:schemeClr val="dk1"/>
              </a:solidFill>
              <a:latin typeface="Adelle Rg" panose="02000503060000020004" pitchFamily="50" charset="0"/>
              <a:ea typeface="Calibri"/>
              <a:cs typeface="Calibri"/>
              <a:sym typeface="Calibri"/>
            </a:endParaRPr>
          </a:p>
          <a:p>
            <a:pPr marL="431800" marR="5080" lvl="0" indent="-342900" algn="l" rtl="0">
              <a:lnSpc>
                <a:spcPct val="116666"/>
              </a:lnSpc>
              <a:spcBef>
                <a:spcPts val="0"/>
              </a:spcBef>
              <a:spcAft>
                <a:spcPts val="1200"/>
              </a:spcAft>
              <a:buClr>
                <a:schemeClr val="dk1"/>
              </a:buClr>
              <a:buSzPts val="2200"/>
              <a:buFont typeface="Arial" panose="020B0604020202020204" pitchFamily="34" charset="0"/>
              <a:buChar char="•"/>
            </a:pPr>
            <a:r>
              <a:rPr lang="en-US" sz="2100" i="0" u="none" strike="noStrike" cap="none" dirty="0">
                <a:solidFill>
                  <a:schemeClr val="dk1"/>
                </a:solidFill>
                <a:latin typeface="Adelle Rg" panose="02000503060000020004" pitchFamily="50" charset="0"/>
                <a:ea typeface="Calibri"/>
                <a:cs typeface="Calibri"/>
                <a:sym typeface="Calibri"/>
              </a:rPr>
              <a:t> </a:t>
            </a:r>
            <a:r>
              <a:rPr lang="en-US" sz="2100" b="1" i="0" u="none" strike="noStrike" cap="none" dirty="0">
                <a:solidFill>
                  <a:srgbClr val="66CBE1"/>
                </a:solidFill>
                <a:latin typeface="Adelle Rg" panose="02000503060000020004" pitchFamily="50" charset="0"/>
                <a:ea typeface="Calibri"/>
                <a:cs typeface="Calibri"/>
                <a:sym typeface="Calibri"/>
              </a:rPr>
              <a:t>Conflict </a:t>
            </a:r>
            <a:r>
              <a:rPr lang="en-US" sz="2100" i="0" u="none" strike="noStrike" cap="none" dirty="0">
                <a:solidFill>
                  <a:schemeClr val="dk1"/>
                </a:solidFill>
                <a:latin typeface="Adelle Rg" panose="02000503060000020004" pitchFamily="50" charset="0"/>
                <a:ea typeface="Calibri"/>
                <a:cs typeface="Calibri"/>
                <a:sym typeface="Calibri"/>
              </a:rPr>
              <a:t>and </a:t>
            </a:r>
            <a:r>
              <a:rPr lang="en-US" sz="2100" b="1" i="0" u="none" strike="noStrike" cap="none" dirty="0">
                <a:solidFill>
                  <a:srgbClr val="66CBE1"/>
                </a:solidFill>
                <a:latin typeface="Adelle Rg" panose="02000503060000020004" pitchFamily="50" charset="0"/>
                <a:ea typeface="Calibri"/>
                <a:cs typeface="Calibri"/>
                <a:sym typeface="Calibri"/>
              </a:rPr>
              <a:t>crisis</a:t>
            </a:r>
            <a:r>
              <a:rPr lang="en-US" sz="2100" i="0" u="none" strike="noStrike" cap="none" dirty="0">
                <a:solidFill>
                  <a:schemeClr val="dk1"/>
                </a:solidFill>
                <a:latin typeface="Adelle Rg" panose="02000503060000020004" pitchFamily="50" charset="0"/>
                <a:ea typeface="Calibri"/>
                <a:cs typeface="Calibri"/>
                <a:sym typeface="Calibri"/>
              </a:rPr>
              <a:t> are making the SDG target more unattainable</a:t>
            </a:r>
          </a:p>
        </p:txBody>
      </p:sp>
      <p:sp>
        <p:nvSpPr>
          <p:cNvPr id="229" name="Google Shape;229;p27"/>
          <p:cNvSpPr txBox="1">
            <a:spLocks noGrp="1"/>
          </p:cNvSpPr>
          <p:nvPr>
            <p:ph type="title"/>
          </p:nvPr>
        </p:nvSpPr>
        <p:spPr>
          <a:xfrm>
            <a:off x="1044212" y="540015"/>
            <a:ext cx="5762987" cy="67710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4400">
                <a:solidFill>
                  <a:schemeClr val="lt1"/>
                </a:solidFill>
                <a:latin typeface="Platz" panose="020B0604000000000000" pitchFamily="34" charset="0"/>
                <a:cs typeface="Aharoni"/>
                <a:sym typeface="Aharoni"/>
              </a:rPr>
              <a:t>KEY TAKEAWAYS</a:t>
            </a:r>
            <a:endParaRPr sz="4400">
              <a:latin typeface="Platz" panose="020B0604000000000000"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7"/>
          <p:cNvSpPr txBox="1"/>
          <p:nvPr/>
        </p:nvSpPr>
        <p:spPr>
          <a:xfrm>
            <a:off x="1044212" y="2335305"/>
            <a:ext cx="10611600" cy="4205811"/>
          </a:xfrm>
          <a:prstGeom prst="rect">
            <a:avLst/>
          </a:prstGeom>
          <a:noFill/>
          <a:ln>
            <a:noFill/>
          </a:ln>
        </p:spPr>
        <p:txBody>
          <a:bodyPr spcFirstLastPara="1" wrap="square" lIns="0" tIns="33000" rIns="0" bIns="0" anchor="t" anchorCtr="0">
            <a:spAutoFit/>
          </a:bodyPr>
          <a:lstStyle/>
          <a:p>
            <a:pPr marL="431800" marR="5080" lvl="0" indent="-342900" algn="l" rtl="0">
              <a:lnSpc>
                <a:spcPct val="116666"/>
              </a:lnSpc>
              <a:spcBef>
                <a:spcPts val="0"/>
              </a:spcBef>
              <a:spcAft>
                <a:spcPts val="1200"/>
              </a:spcAft>
              <a:buClr>
                <a:schemeClr val="dk1"/>
              </a:buClr>
              <a:buSzPts val="2200"/>
              <a:buFont typeface="Arial" panose="020B0604020202020204" pitchFamily="34" charset="0"/>
              <a:buChar char="•"/>
            </a:pPr>
            <a:r>
              <a:rPr lang="en-US" sz="2100">
                <a:solidFill>
                  <a:schemeClr val="tx1"/>
                </a:solidFill>
                <a:latin typeface="Adelle Rg" panose="02000503060000020004" pitchFamily="50" charset="0"/>
                <a:ea typeface="Calibri"/>
                <a:cs typeface="Calibri"/>
                <a:sym typeface="Calibri"/>
              </a:rPr>
              <a:t>Advancing girls and women’s </a:t>
            </a:r>
            <a:r>
              <a:rPr lang="en-US" sz="2100" b="1">
                <a:solidFill>
                  <a:srgbClr val="66CBE1"/>
                </a:solidFill>
                <a:latin typeface="Adelle Rg" panose="02000503060000020004" pitchFamily="50" charset="0"/>
                <a:ea typeface="Calibri"/>
                <a:cs typeface="Calibri"/>
                <a:sym typeface="Calibri"/>
              </a:rPr>
              <a:t>rights </a:t>
            </a:r>
            <a:r>
              <a:rPr lang="en-US" sz="2100">
                <a:solidFill>
                  <a:schemeClr val="tx1"/>
                </a:solidFill>
                <a:latin typeface="Adelle Rg" panose="02000503060000020004" pitchFamily="50" charset="0"/>
                <a:ea typeface="Calibri"/>
                <a:cs typeface="Calibri"/>
                <a:sym typeface="Calibri"/>
              </a:rPr>
              <a:t>and</a:t>
            </a:r>
            <a:r>
              <a:rPr lang="en-US" sz="2100" b="1">
                <a:solidFill>
                  <a:srgbClr val="66CBE1"/>
                </a:solidFill>
                <a:latin typeface="Adelle Rg" panose="02000503060000020004" pitchFamily="50" charset="0"/>
                <a:ea typeface="Calibri"/>
                <a:cs typeface="Calibri"/>
                <a:sym typeface="Calibri"/>
              </a:rPr>
              <a:t> leadership</a:t>
            </a:r>
            <a:r>
              <a:rPr lang="en-US" sz="2100">
                <a:solidFill>
                  <a:schemeClr val="tx1"/>
                </a:solidFill>
                <a:latin typeface="Adelle Rg" panose="02000503060000020004" pitchFamily="50" charset="0"/>
                <a:ea typeface="Calibri"/>
                <a:cs typeface="Calibri"/>
                <a:sym typeface="Calibri"/>
              </a:rPr>
              <a:t>, so they can </a:t>
            </a:r>
            <a:r>
              <a:rPr lang="en-US" sz="2100" i="0" u="none" strike="noStrike" cap="none">
                <a:solidFill>
                  <a:schemeClr val="tx1"/>
                </a:solidFill>
                <a:latin typeface="Adelle Rg" panose="02000503060000020004" pitchFamily="50" charset="0"/>
                <a:ea typeface="Calibri"/>
                <a:cs typeface="Calibri"/>
                <a:sym typeface="Calibri"/>
              </a:rPr>
              <a:t>transform norms by strengthening gender-transformative action and movement building to address the drivers of gender inequality and child marriage​.</a:t>
            </a:r>
          </a:p>
          <a:p>
            <a:pPr marL="431800" marR="5080" lvl="0" indent="-342900" algn="l" rtl="0">
              <a:lnSpc>
                <a:spcPct val="116666"/>
              </a:lnSpc>
              <a:spcBef>
                <a:spcPts val="0"/>
              </a:spcBef>
              <a:spcAft>
                <a:spcPts val="1200"/>
              </a:spcAft>
              <a:buClr>
                <a:schemeClr val="dk1"/>
              </a:buClr>
              <a:buSzPts val="2200"/>
              <a:buFont typeface="Arial" panose="020B0604020202020204" pitchFamily="34" charset="0"/>
              <a:buChar char="•"/>
            </a:pPr>
            <a:r>
              <a:rPr lang="en-US" sz="2100" i="0" u="none" strike="noStrike" cap="none">
                <a:solidFill>
                  <a:schemeClr val="tx1"/>
                </a:solidFill>
                <a:latin typeface="Adelle Rg" panose="02000503060000020004" pitchFamily="50" charset="0"/>
                <a:ea typeface="Calibri"/>
                <a:cs typeface="Calibri"/>
                <a:sym typeface="Calibri"/>
              </a:rPr>
              <a:t>Gender-equitable services including 12 years’ quality education and stigma-free, affordable and accessible sexual and reproductive health rights and services​</a:t>
            </a:r>
          </a:p>
          <a:p>
            <a:pPr marL="431800" marR="5080" lvl="0" indent="-342900" algn="l" rtl="0">
              <a:lnSpc>
                <a:spcPct val="116666"/>
              </a:lnSpc>
              <a:spcBef>
                <a:spcPts val="0"/>
              </a:spcBef>
              <a:spcAft>
                <a:spcPts val="1200"/>
              </a:spcAft>
              <a:buClr>
                <a:schemeClr val="dk1"/>
              </a:buClr>
              <a:buSzPts val="2200"/>
              <a:buFont typeface="Arial" panose="020B0604020202020204" pitchFamily="34" charset="0"/>
              <a:buChar char="•"/>
            </a:pPr>
            <a:r>
              <a:rPr lang="en-US" sz="2100" i="0" u="none" strike="noStrike" cap="none">
                <a:solidFill>
                  <a:schemeClr val="dk1"/>
                </a:solidFill>
                <a:latin typeface="Adelle Rg" panose="02000503060000020004" pitchFamily="50" charset="0"/>
                <a:ea typeface="Calibri"/>
                <a:cs typeface="Calibri"/>
                <a:sym typeface="Calibri"/>
              </a:rPr>
              <a:t>Engaging families and communities, including </a:t>
            </a:r>
            <a:r>
              <a:rPr lang="en-US" sz="2100" b="1" i="0" u="none" strike="noStrike" cap="none">
                <a:solidFill>
                  <a:srgbClr val="66CBE1"/>
                </a:solidFill>
                <a:latin typeface="Adelle Rg" panose="02000503060000020004" pitchFamily="50" charset="0"/>
                <a:ea typeface="Calibri"/>
                <a:cs typeface="Calibri"/>
                <a:sym typeface="Calibri"/>
              </a:rPr>
              <a:t>boys</a:t>
            </a:r>
            <a:r>
              <a:rPr lang="en-US" sz="2100" i="0" u="none" strike="noStrike" cap="none">
                <a:solidFill>
                  <a:schemeClr val="dk1"/>
                </a:solidFill>
                <a:latin typeface="Adelle Rg" panose="02000503060000020004" pitchFamily="50" charset="0"/>
                <a:ea typeface="Calibri"/>
                <a:cs typeface="Calibri"/>
                <a:sym typeface="Calibri"/>
              </a:rPr>
              <a:t> and </a:t>
            </a:r>
            <a:r>
              <a:rPr lang="en-US" sz="2100" b="1" i="0" u="none" strike="noStrike" cap="none">
                <a:solidFill>
                  <a:srgbClr val="66CBE1"/>
                </a:solidFill>
                <a:latin typeface="Adelle Rg" panose="02000503060000020004" pitchFamily="50" charset="0"/>
                <a:ea typeface="Calibri"/>
                <a:cs typeface="Calibri"/>
                <a:sym typeface="Calibri"/>
              </a:rPr>
              <a:t>men</a:t>
            </a:r>
          </a:p>
          <a:p>
            <a:pPr marL="431800" marR="5080" lvl="0" indent="-342900" algn="l" rtl="0">
              <a:lnSpc>
                <a:spcPct val="116666"/>
              </a:lnSpc>
              <a:spcBef>
                <a:spcPts val="0"/>
              </a:spcBef>
              <a:spcAft>
                <a:spcPts val="1200"/>
              </a:spcAft>
              <a:buClr>
                <a:schemeClr val="dk1"/>
              </a:buClr>
              <a:buSzPts val="2200"/>
              <a:buFont typeface="Arial" panose="020B0604020202020204" pitchFamily="34" charset="0"/>
              <a:buChar char="•"/>
            </a:pPr>
            <a:r>
              <a:rPr lang="en-US" sz="2100" i="0" u="none" strike="noStrike" cap="none">
                <a:solidFill>
                  <a:schemeClr val="dk1"/>
                </a:solidFill>
                <a:latin typeface="Adelle Rg" panose="02000503060000020004" pitchFamily="50" charset="0"/>
                <a:ea typeface="Calibri"/>
                <a:cs typeface="Calibri"/>
                <a:sym typeface="Calibri"/>
              </a:rPr>
              <a:t>Strengthening and implementing </a:t>
            </a:r>
            <a:r>
              <a:rPr lang="en-US" sz="2100" b="1" i="0" u="none" strike="noStrike" cap="none">
                <a:solidFill>
                  <a:srgbClr val="66CBE1"/>
                </a:solidFill>
                <a:latin typeface="Adelle Rg" panose="02000503060000020004" pitchFamily="50" charset="0"/>
                <a:ea typeface="Calibri"/>
                <a:cs typeface="Calibri"/>
                <a:sym typeface="Calibri"/>
              </a:rPr>
              <a:t>laws</a:t>
            </a:r>
            <a:r>
              <a:rPr lang="en-US" sz="2100" b="1">
                <a:solidFill>
                  <a:schemeClr val="dk1"/>
                </a:solidFill>
                <a:latin typeface="Adelle Rg" panose="02000503060000020004" pitchFamily="50" charset="0"/>
                <a:ea typeface="Calibri"/>
                <a:cs typeface="Calibri"/>
                <a:sym typeface="Calibri"/>
              </a:rPr>
              <a:t> </a:t>
            </a:r>
            <a:r>
              <a:rPr lang="en-US" sz="2100">
                <a:solidFill>
                  <a:schemeClr val="dk1"/>
                </a:solidFill>
                <a:latin typeface="Adelle Rg" panose="02000503060000020004" pitchFamily="50" charset="0"/>
                <a:ea typeface="Calibri"/>
                <a:cs typeface="Calibri"/>
                <a:sym typeface="Calibri"/>
              </a:rPr>
              <a:t>and</a:t>
            </a:r>
            <a:r>
              <a:rPr lang="en-US" sz="2100" b="1">
                <a:solidFill>
                  <a:schemeClr val="dk1"/>
                </a:solidFill>
                <a:latin typeface="Adelle Rg" panose="02000503060000020004" pitchFamily="50" charset="0"/>
                <a:ea typeface="Calibri"/>
                <a:cs typeface="Calibri"/>
                <a:sym typeface="Calibri"/>
              </a:rPr>
              <a:t> </a:t>
            </a:r>
            <a:r>
              <a:rPr lang="en-US" sz="2100" b="1" i="0" u="none" strike="noStrike" cap="none">
                <a:solidFill>
                  <a:srgbClr val="66CBE1"/>
                </a:solidFill>
                <a:latin typeface="Adelle Rg" panose="02000503060000020004" pitchFamily="50" charset="0"/>
                <a:ea typeface="Calibri"/>
                <a:cs typeface="Calibri"/>
                <a:sym typeface="Calibri"/>
              </a:rPr>
              <a:t>policies</a:t>
            </a:r>
            <a:r>
              <a:rPr lang="en-US" sz="2100" i="0" u="none" strike="noStrike" cap="none">
                <a:solidFill>
                  <a:schemeClr val="dk1"/>
                </a:solidFill>
                <a:latin typeface="Adelle Rg" panose="02000503060000020004" pitchFamily="50" charset="0"/>
                <a:ea typeface="Calibri"/>
                <a:cs typeface="Calibri"/>
                <a:sym typeface="Calibri"/>
              </a:rPr>
              <a:t> within an ecosystem that centers the human rights of all with respect for evolving capacities. </a:t>
            </a:r>
          </a:p>
          <a:p>
            <a:pPr marL="431800" marR="5080" lvl="0" indent="-342900" algn="l" rtl="0">
              <a:lnSpc>
                <a:spcPct val="116666"/>
              </a:lnSpc>
              <a:spcBef>
                <a:spcPts val="0"/>
              </a:spcBef>
              <a:spcAft>
                <a:spcPts val="1200"/>
              </a:spcAft>
              <a:buClr>
                <a:schemeClr val="dk1"/>
              </a:buClr>
              <a:buSzPts val="2200"/>
              <a:buFont typeface="Arial" panose="020B0604020202020204" pitchFamily="34" charset="0"/>
              <a:buChar char="•"/>
            </a:pPr>
            <a:r>
              <a:rPr lang="en-US" sz="2100" i="0" u="none" strike="noStrike" cap="none">
                <a:solidFill>
                  <a:schemeClr val="dk1"/>
                </a:solidFill>
                <a:latin typeface="Adelle Rg" panose="02000503060000020004" pitchFamily="50" charset="0"/>
                <a:ea typeface="Calibri"/>
                <a:cs typeface="Calibri"/>
                <a:sym typeface="Calibri"/>
              </a:rPr>
              <a:t>Generating and making use of </a:t>
            </a:r>
            <a:r>
              <a:rPr lang="en-US" sz="2100" b="1" i="0" u="none" strike="noStrike" cap="none">
                <a:solidFill>
                  <a:srgbClr val="66CBE1"/>
                </a:solidFill>
                <a:latin typeface="Adelle Rg" panose="02000503060000020004" pitchFamily="50" charset="0"/>
                <a:ea typeface="Calibri"/>
                <a:cs typeface="Calibri"/>
                <a:sym typeface="Calibri"/>
              </a:rPr>
              <a:t>data</a:t>
            </a:r>
            <a:r>
              <a:rPr lang="en-US" sz="2100" i="0" u="none" strike="noStrike" cap="none">
                <a:solidFill>
                  <a:schemeClr val="dk1"/>
                </a:solidFill>
                <a:latin typeface="Adelle Rg" panose="02000503060000020004" pitchFamily="50" charset="0"/>
                <a:ea typeface="Calibri"/>
                <a:cs typeface="Calibri"/>
                <a:sym typeface="Calibri"/>
              </a:rPr>
              <a:t> and </a:t>
            </a:r>
            <a:r>
              <a:rPr lang="en-US" sz="2100" b="1" i="0" u="none" strike="noStrike" cap="none">
                <a:solidFill>
                  <a:srgbClr val="66CBE1"/>
                </a:solidFill>
                <a:latin typeface="Adelle Rg" panose="02000503060000020004" pitchFamily="50" charset="0"/>
                <a:ea typeface="Calibri"/>
                <a:cs typeface="Calibri"/>
                <a:sym typeface="Calibri"/>
              </a:rPr>
              <a:t>evidence</a:t>
            </a:r>
            <a:endParaRPr sz="2100" b="1" i="0" u="none" strike="noStrike" cap="none">
              <a:solidFill>
                <a:srgbClr val="66CBE1"/>
              </a:solidFill>
              <a:latin typeface="Adelle Rg" panose="02000503060000020004" pitchFamily="50" charset="0"/>
              <a:ea typeface="Calibri"/>
              <a:cs typeface="Calibri"/>
              <a:sym typeface="Calibri"/>
            </a:endParaRPr>
          </a:p>
        </p:txBody>
      </p:sp>
      <p:pic>
        <p:nvPicPr>
          <p:cNvPr id="5" name="Picture 4" descr="A blue rectangular object with black border&#10;&#10;Description automatically generated">
            <a:extLst>
              <a:ext uri="{FF2B5EF4-FFF2-40B4-BE49-F238E27FC236}">
                <a16:creationId xmlns:a16="http://schemas.microsoft.com/office/drawing/2014/main" id="{FAACFF82-812D-A046-E9BB-46D6D32738E0}"/>
              </a:ext>
            </a:extLst>
          </p:cNvPr>
          <p:cNvPicPr>
            <a:picLocks noChangeAspect="1"/>
          </p:cNvPicPr>
          <p:nvPr/>
        </p:nvPicPr>
        <p:blipFill>
          <a:blip r:embed="rId3"/>
          <a:stretch>
            <a:fillRect/>
          </a:stretch>
        </p:blipFill>
        <p:spPr>
          <a:xfrm>
            <a:off x="-2821045" y="-1"/>
            <a:ext cx="12097125" cy="1737361"/>
          </a:xfrm>
          <a:prstGeom prst="rect">
            <a:avLst/>
          </a:prstGeom>
        </p:spPr>
      </p:pic>
      <p:sp>
        <p:nvSpPr>
          <p:cNvPr id="6" name="Google Shape;229;p27">
            <a:extLst>
              <a:ext uri="{FF2B5EF4-FFF2-40B4-BE49-F238E27FC236}">
                <a16:creationId xmlns:a16="http://schemas.microsoft.com/office/drawing/2014/main" id="{046459F7-EAE5-9569-0895-EF8B31269343}"/>
              </a:ext>
            </a:extLst>
          </p:cNvPr>
          <p:cNvSpPr txBox="1">
            <a:spLocks/>
          </p:cNvSpPr>
          <p:nvPr/>
        </p:nvSpPr>
        <p:spPr>
          <a:xfrm>
            <a:off x="1044212" y="540015"/>
            <a:ext cx="8231868" cy="67710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700" b="1" i="0" u="none" strike="noStrike" cap="none">
                <a:solidFill>
                  <a:srgbClr val="511B4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a:solidFill>
                  <a:schemeClr val="lt1"/>
                </a:solidFill>
                <a:latin typeface="Platz" panose="020B0604000000000000" pitchFamily="34" charset="0"/>
                <a:cs typeface="Aharoni"/>
                <a:sym typeface="Aharoni"/>
              </a:rPr>
              <a:t>PROGRAMMATIC  RESPONSE</a:t>
            </a:r>
            <a:endParaRPr lang="en-US" sz="4400">
              <a:latin typeface="Platz" panose="020B0604000000000000" pitchFamily="34" charset="0"/>
            </a:endParaRPr>
          </a:p>
        </p:txBody>
      </p:sp>
    </p:spTree>
    <p:extLst>
      <p:ext uri="{BB962C8B-B14F-4D97-AF65-F5344CB8AC3E}">
        <p14:creationId xmlns:p14="http://schemas.microsoft.com/office/powerpoint/2010/main" val="24699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1981199" y="401471"/>
            <a:ext cx="8229600" cy="701915"/>
          </a:xfrm>
        </p:spPr>
        <p:txBody>
          <a:bodyPr>
            <a:noAutofit/>
          </a:bodyPr>
          <a:lstStyle/>
          <a:p>
            <a:r>
              <a:rPr lang="en-GB" sz="4800"/>
              <a:t>INTERPRETATION</a:t>
            </a:r>
          </a:p>
        </p:txBody>
      </p:sp>
      <p:sp>
        <p:nvSpPr>
          <p:cNvPr id="4" name="TextBox 3">
            <a:extLst>
              <a:ext uri="{FF2B5EF4-FFF2-40B4-BE49-F238E27FC236}">
                <a16:creationId xmlns:a16="http://schemas.microsoft.com/office/drawing/2014/main" id="{9B031B42-D13E-B731-99B9-84D37723A01E}"/>
              </a:ext>
            </a:extLst>
          </p:cNvPr>
          <p:cNvSpPr txBox="1"/>
          <p:nvPr/>
        </p:nvSpPr>
        <p:spPr>
          <a:xfrm>
            <a:off x="858620" y="1240049"/>
            <a:ext cx="10474757" cy="1384995"/>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n-GB" sz="2100" b="1">
                <a:solidFill>
                  <a:srgbClr val="FAA819"/>
                </a:solidFill>
              </a:rPr>
              <a:t>ENGLISH</a:t>
            </a:r>
            <a:r>
              <a:rPr lang="en-GB" sz="2100">
                <a:solidFill>
                  <a:prstClr val="black"/>
                </a:solidFill>
              </a:rPr>
              <a:t> - This session will have presentations in </a:t>
            </a:r>
            <a:r>
              <a:rPr lang="en-GB" sz="2100" b="1">
                <a:solidFill>
                  <a:prstClr val="black"/>
                </a:solidFill>
              </a:rPr>
              <a:t>English and Spanish</a:t>
            </a:r>
            <a:r>
              <a:rPr lang="en-GB" sz="2100">
                <a:solidFill>
                  <a:prstClr val="black"/>
                </a:solidFill>
              </a:rPr>
              <a:t>. To access simultaneous interpretation, please click on the globe icon at the bottom bar of your screen and </a:t>
            </a:r>
            <a:r>
              <a:rPr lang="en-GB" sz="2100" b="1">
                <a:solidFill>
                  <a:prstClr val="black"/>
                </a:solidFill>
              </a:rPr>
              <a:t>select your preferred language (English, Spanish, French, or no interpretation).</a:t>
            </a:r>
          </a:p>
        </p:txBody>
      </p:sp>
      <p:sp>
        <p:nvSpPr>
          <p:cNvPr id="5" name="TextBox 4">
            <a:extLst>
              <a:ext uri="{FF2B5EF4-FFF2-40B4-BE49-F238E27FC236}">
                <a16:creationId xmlns:a16="http://schemas.microsoft.com/office/drawing/2014/main" id="{F826850E-D912-6694-93AA-CC33795D94FF}"/>
              </a:ext>
            </a:extLst>
          </p:cNvPr>
          <p:cNvSpPr txBox="1"/>
          <p:nvPr/>
        </p:nvSpPr>
        <p:spPr>
          <a:xfrm>
            <a:off x="858620" y="4186831"/>
            <a:ext cx="10474757" cy="1384995"/>
          </a:xfrm>
          <a:prstGeom prst="rect">
            <a:avLst/>
          </a:prstGeom>
          <a:ln>
            <a:solidFill>
              <a:srgbClr val="AE4C9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s-ES_tradnl" sz="2100" b="1" cap="all">
                <a:solidFill>
                  <a:srgbClr val="AE4C90"/>
                </a:solidFill>
              </a:rPr>
              <a:t>Español</a:t>
            </a:r>
            <a:r>
              <a:rPr lang="es-ES_tradnl" sz="2100" b="1">
                <a:solidFill>
                  <a:prstClr val="black"/>
                </a:solidFill>
              </a:rPr>
              <a:t> - </a:t>
            </a:r>
            <a:r>
              <a:rPr lang="es-ES_tradnl" sz="2100">
                <a:solidFill>
                  <a:prstClr val="black"/>
                </a:solidFill>
              </a:rPr>
              <a:t>Esta sesión tendrá presentaciones en </a:t>
            </a:r>
            <a:r>
              <a:rPr lang="es-ES_tradnl" sz="2100" b="1">
                <a:solidFill>
                  <a:prstClr val="black"/>
                </a:solidFill>
              </a:rPr>
              <a:t>inglés y español</a:t>
            </a:r>
            <a:r>
              <a:rPr lang="es-ES_tradnl" sz="2100">
                <a:solidFill>
                  <a:prstClr val="black"/>
                </a:solidFill>
              </a:rPr>
              <a:t>. Para acceder a los servicios de interpretación simultánea, por favor haga clic en el icono del globo que encontrará en la barra inferior de su pantalla, y </a:t>
            </a:r>
            <a:r>
              <a:rPr lang="es-ES_tradnl" sz="2100" b="1">
                <a:solidFill>
                  <a:prstClr val="black"/>
                </a:solidFill>
              </a:rPr>
              <a:t>seleccione su idioma de preferencia (inglés, español, francés, o versión original).</a:t>
            </a:r>
          </a:p>
        </p:txBody>
      </p:sp>
      <p:sp>
        <p:nvSpPr>
          <p:cNvPr id="6" name="Content Placeholder 5">
            <a:extLst>
              <a:ext uri="{FF2B5EF4-FFF2-40B4-BE49-F238E27FC236}">
                <a16:creationId xmlns:a16="http://schemas.microsoft.com/office/drawing/2014/main" id="{653B75BB-8DE4-523D-09BA-F3051BF22491}"/>
              </a:ext>
            </a:extLst>
          </p:cNvPr>
          <p:cNvSpPr txBox="1">
            <a:spLocks noGrp="1"/>
          </p:cNvSpPr>
          <p:nvPr>
            <p:ph idx="1"/>
          </p:nvPr>
        </p:nvSpPr>
        <p:spPr>
          <a:xfrm>
            <a:off x="858620" y="2708594"/>
            <a:ext cx="10474757" cy="1384995"/>
          </a:xfrm>
          <a:prstGeom prst="rect">
            <a:avLst/>
          </a:prstGeom>
          <a:ln>
            <a:solidFill>
              <a:srgbClr val="A7D6A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defTabSz="685800">
              <a:buNone/>
              <a:defRPr/>
            </a:pPr>
            <a:r>
              <a:rPr lang="fr-FR" sz="2100" b="1" cap="all">
                <a:solidFill>
                  <a:srgbClr val="A7D6A6"/>
                </a:solidFill>
              </a:rPr>
              <a:t>français</a:t>
            </a:r>
            <a:r>
              <a:rPr lang="fr-FR" sz="2100" b="1">
                <a:solidFill>
                  <a:prstClr val="black"/>
                </a:solidFill>
              </a:rPr>
              <a:t> - </a:t>
            </a:r>
            <a:r>
              <a:rPr lang="fr-FR" sz="2100">
                <a:solidFill>
                  <a:prstClr val="black"/>
                </a:solidFill>
              </a:rPr>
              <a:t>Cette session comprendra des présentations en </a:t>
            </a:r>
            <a:r>
              <a:rPr lang="fr-FR" sz="2100" b="1">
                <a:solidFill>
                  <a:prstClr val="black"/>
                </a:solidFill>
              </a:rPr>
              <a:t>anglais et en espagnol</a:t>
            </a:r>
            <a:r>
              <a:rPr lang="fr-FR" sz="2100">
                <a:solidFill>
                  <a:prstClr val="black"/>
                </a:solidFill>
              </a:rPr>
              <a:t>. Pour accéder aux services d'interprétation simultanée, veuillez cliquer sur l'icône globe que vous trouverez dans la barre inférieure de votre écran, et </a:t>
            </a:r>
            <a:r>
              <a:rPr lang="fr-FR" sz="2100" b="1">
                <a:solidFill>
                  <a:prstClr val="black"/>
                </a:solidFill>
              </a:rPr>
              <a:t>sélectionnez la langue de préférence (anglais, espagnol, français, ou version originale)</a:t>
            </a:r>
            <a:r>
              <a:rPr lang="fr-FR" sz="2100">
                <a:solidFill>
                  <a:prstClr val="black"/>
                </a:solidFill>
              </a:rPr>
              <a:t>.</a:t>
            </a:r>
            <a:endParaRPr lang="en-GB" sz="2100">
              <a:solidFill>
                <a:prstClr val="black"/>
              </a:solidFill>
            </a:endParaRPr>
          </a:p>
        </p:txBody>
      </p:sp>
      <p:pic>
        <p:nvPicPr>
          <p:cNvPr id="7" name="Picture 6">
            <a:extLst>
              <a:ext uri="{FF2B5EF4-FFF2-40B4-BE49-F238E27FC236}">
                <a16:creationId xmlns:a16="http://schemas.microsoft.com/office/drawing/2014/main" id="{ED2C8BE0-F97B-313B-8AB9-638BAE630D0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1165" y="5623062"/>
            <a:ext cx="11209669" cy="888844"/>
          </a:xfrm>
          <a:prstGeom prst="rect">
            <a:avLst/>
          </a:prstGeom>
        </p:spPr>
      </p:pic>
      <p:sp>
        <p:nvSpPr>
          <p:cNvPr id="8" name="Rectangle 7">
            <a:extLst>
              <a:ext uri="{FF2B5EF4-FFF2-40B4-BE49-F238E27FC236}">
                <a16:creationId xmlns:a16="http://schemas.microsoft.com/office/drawing/2014/main" id="{28A254BE-A636-DC24-6857-CCF23D17AB2B}"/>
              </a:ext>
            </a:extLst>
          </p:cNvPr>
          <p:cNvSpPr/>
          <p:nvPr/>
        </p:nvSpPr>
        <p:spPr>
          <a:xfrm>
            <a:off x="9037187" y="5486399"/>
            <a:ext cx="1413099" cy="1142946"/>
          </a:xfrm>
          <a:prstGeom prst="rect">
            <a:avLst/>
          </a:prstGeom>
          <a:noFill/>
          <a:ln w="57150">
            <a:solidFill>
              <a:srgbClr val="FAA81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410487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1"/>
          <p:cNvSpPr txBox="1"/>
          <p:nvPr/>
        </p:nvSpPr>
        <p:spPr>
          <a:xfrm>
            <a:off x="881652" y="1834089"/>
            <a:ext cx="8044822" cy="4279549"/>
          </a:xfrm>
          <a:prstGeom prst="rect">
            <a:avLst/>
          </a:prstGeom>
          <a:noFill/>
          <a:ln>
            <a:noFill/>
          </a:ln>
        </p:spPr>
        <p:txBody>
          <a:bodyPr spcFirstLastPara="1" wrap="square" lIns="0" tIns="33000" rIns="0" bIns="0" anchor="t" anchorCtr="0">
            <a:spAutoFit/>
          </a:bodyPr>
          <a:lstStyle/>
          <a:p>
            <a:pPr marL="419100" marR="5080" lvl="0" indent="-342900" algn="l" rtl="0">
              <a:lnSpc>
                <a:spcPct val="116666"/>
              </a:lnSpc>
              <a:spcBef>
                <a:spcPts val="0"/>
              </a:spcBef>
              <a:spcAft>
                <a:spcPts val="1200"/>
              </a:spcAft>
              <a:buClr>
                <a:schemeClr val="dk1"/>
              </a:buClr>
              <a:buSzPts val="2400"/>
              <a:buFont typeface="Arial" panose="020B0604020202020204" pitchFamily="34" charset="0"/>
              <a:buChar char="•"/>
            </a:pPr>
            <a:r>
              <a:rPr lang="en-US" sz="1600">
                <a:solidFill>
                  <a:schemeClr val="dk1"/>
                </a:solidFill>
                <a:latin typeface="Adelle Rg" panose="02000503060000020004" pitchFamily="50" charset="0"/>
                <a:ea typeface="Calibri"/>
                <a:cs typeface="Calibri"/>
                <a:sym typeface="Calibri"/>
              </a:rPr>
              <a:t>UNICEF, 2023, </a:t>
            </a:r>
            <a:r>
              <a:rPr lang="en-US" sz="1600" i="1">
                <a:solidFill>
                  <a:schemeClr val="dk1"/>
                </a:solidFill>
                <a:latin typeface="Adelle Rg" panose="02000503060000020004" pitchFamily="50" charset="0"/>
                <a:ea typeface="Calibri"/>
                <a:cs typeface="Calibri"/>
                <a:sym typeface="Calibri"/>
                <a:hlinkClick r:id="rId3"/>
              </a:rPr>
              <a:t>Is an end to child marriage within reach? Latest trends and future prospects</a:t>
            </a:r>
            <a:endParaRPr lang="en-US" sz="1600" i="1">
              <a:solidFill>
                <a:schemeClr val="dk1"/>
              </a:solidFill>
              <a:latin typeface="Adelle Rg" panose="02000503060000020004" pitchFamily="50" charset="0"/>
              <a:ea typeface="Calibri"/>
              <a:cs typeface="Calibri"/>
              <a:sym typeface="Calibri"/>
            </a:endParaRPr>
          </a:p>
          <a:p>
            <a:pPr marL="419100" marR="5080" lvl="0" indent="-342900" algn="l" rtl="0">
              <a:lnSpc>
                <a:spcPct val="116666"/>
              </a:lnSpc>
              <a:spcBef>
                <a:spcPts val="0"/>
              </a:spcBef>
              <a:spcAft>
                <a:spcPts val="1200"/>
              </a:spcAft>
              <a:buClr>
                <a:schemeClr val="dk1"/>
              </a:buClr>
              <a:buSzPts val="2400"/>
              <a:buFont typeface="Arial" panose="020B0604020202020204" pitchFamily="34" charset="0"/>
              <a:buChar char="•"/>
            </a:pPr>
            <a:r>
              <a:rPr lang="en-US" sz="1600">
                <a:solidFill>
                  <a:schemeClr val="dk1"/>
                </a:solidFill>
                <a:latin typeface="Adelle Rg" panose="02000503060000020004" pitchFamily="50" charset="0"/>
                <a:ea typeface="Calibri"/>
                <a:cs typeface="Calibri"/>
                <a:sym typeface="Calibri"/>
              </a:rPr>
              <a:t>UNICEF, 2023, </a:t>
            </a:r>
            <a:r>
              <a:rPr lang="en-US" sz="1600" i="1">
                <a:solidFill>
                  <a:schemeClr val="dk1"/>
                </a:solidFill>
                <a:latin typeface="Adelle Rg" panose="02000503060000020004" pitchFamily="50" charset="0"/>
                <a:ea typeface="Calibri"/>
                <a:cs typeface="Calibri"/>
                <a:sym typeface="Calibri"/>
                <a:hlinkClick r:id="rId4"/>
              </a:rPr>
              <a:t>A profile of child marriage in South Asia</a:t>
            </a:r>
            <a:endParaRPr lang="en-US" sz="1600" i="1">
              <a:solidFill>
                <a:schemeClr val="dk1"/>
              </a:solidFill>
              <a:latin typeface="Adelle Rg" panose="02000503060000020004" pitchFamily="50" charset="0"/>
              <a:ea typeface="Calibri"/>
              <a:cs typeface="Calibri"/>
              <a:sym typeface="Calibri"/>
            </a:endParaRPr>
          </a:p>
          <a:p>
            <a:pPr marL="419100" marR="5080" lvl="0" indent="-342900" algn="l" rtl="0">
              <a:lnSpc>
                <a:spcPct val="116666"/>
              </a:lnSpc>
              <a:spcBef>
                <a:spcPts val="0"/>
              </a:spcBef>
              <a:spcAft>
                <a:spcPts val="1200"/>
              </a:spcAft>
              <a:buClr>
                <a:schemeClr val="dk1"/>
              </a:buClr>
              <a:buSzPts val="2400"/>
              <a:buFont typeface="Arial" panose="020B0604020202020204" pitchFamily="34" charset="0"/>
              <a:buChar char="•"/>
            </a:pPr>
            <a:r>
              <a:rPr lang="en-US" sz="1600">
                <a:solidFill>
                  <a:schemeClr val="dk1"/>
                </a:solidFill>
                <a:latin typeface="Adelle Rg" panose="02000503060000020004" pitchFamily="50" charset="0"/>
                <a:ea typeface="Calibri"/>
                <a:cs typeface="Calibri"/>
                <a:sym typeface="Calibri"/>
              </a:rPr>
              <a:t>UNICEF, 2023, </a:t>
            </a:r>
            <a:r>
              <a:rPr lang="en-US" sz="1600" i="1">
                <a:solidFill>
                  <a:schemeClr val="dk1"/>
                </a:solidFill>
                <a:latin typeface="Adelle Rg" panose="02000503060000020004" pitchFamily="50" charset="0"/>
                <a:ea typeface="Calibri"/>
                <a:cs typeface="Calibri"/>
                <a:sym typeface="Calibri"/>
                <a:hlinkClick r:id="rId5"/>
              </a:rPr>
              <a:t>Ending child marriage: A profile of progress in India</a:t>
            </a:r>
            <a:endParaRPr lang="en-US" sz="1600" i="1">
              <a:solidFill>
                <a:schemeClr val="dk1"/>
              </a:solidFill>
              <a:latin typeface="Adelle Rg" panose="02000503060000020004" pitchFamily="50" charset="0"/>
              <a:ea typeface="Calibri"/>
              <a:cs typeface="Calibri"/>
              <a:sym typeface="Calibri"/>
            </a:endParaRPr>
          </a:p>
          <a:p>
            <a:pPr marL="419100" marR="5080" lvl="0" indent="-342900" algn="l" rtl="0">
              <a:lnSpc>
                <a:spcPct val="116666"/>
              </a:lnSpc>
              <a:spcBef>
                <a:spcPts val="0"/>
              </a:spcBef>
              <a:spcAft>
                <a:spcPts val="1200"/>
              </a:spcAft>
              <a:buClr>
                <a:schemeClr val="dk1"/>
              </a:buClr>
              <a:buSzPts val="2400"/>
              <a:buFont typeface="Arial" panose="020B0604020202020204" pitchFamily="34" charset="0"/>
              <a:buChar char="•"/>
            </a:pPr>
            <a:r>
              <a:rPr lang="en-US" sz="1600">
                <a:solidFill>
                  <a:schemeClr val="dk1"/>
                </a:solidFill>
                <a:latin typeface="Adelle Rg" panose="02000503060000020004" pitchFamily="50" charset="0"/>
                <a:ea typeface="Calibri"/>
                <a:cs typeface="Calibri"/>
                <a:sym typeface="Calibri"/>
              </a:rPr>
              <a:t>UNICEF, 2019, </a:t>
            </a:r>
            <a:r>
              <a:rPr lang="en-US" sz="1600" i="1">
                <a:solidFill>
                  <a:schemeClr val="dk1"/>
                </a:solidFill>
                <a:latin typeface="Adelle Rg" panose="02000503060000020004" pitchFamily="50" charset="0"/>
                <a:ea typeface="Calibri"/>
                <a:cs typeface="Calibri"/>
                <a:sym typeface="Calibri"/>
                <a:hlinkClick r:id="rId6"/>
              </a:rPr>
              <a:t>Profile of Child Marriage and Early Unions in Latin America and the Caribbean</a:t>
            </a:r>
            <a:endParaRPr lang="en-US" sz="1600" i="1">
              <a:solidFill>
                <a:schemeClr val="dk1"/>
              </a:solidFill>
              <a:latin typeface="Adelle Rg" panose="02000503060000020004" pitchFamily="50" charset="0"/>
              <a:ea typeface="Calibri"/>
              <a:cs typeface="Calibri"/>
              <a:sym typeface="Calibri"/>
            </a:endParaRPr>
          </a:p>
          <a:p>
            <a:pPr marL="419100" marR="5080" lvl="0" indent="-342900" algn="l" rtl="0">
              <a:lnSpc>
                <a:spcPct val="116666"/>
              </a:lnSpc>
              <a:spcBef>
                <a:spcPts val="0"/>
              </a:spcBef>
              <a:spcAft>
                <a:spcPts val="1200"/>
              </a:spcAft>
              <a:buClr>
                <a:schemeClr val="dk1"/>
              </a:buClr>
              <a:buSzPts val="2400"/>
              <a:buFont typeface="Arial" panose="020B0604020202020204" pitchFamily="34" charset="0"/>
              <a:buChar char="•"/>
            </a:pPr>
            <a:r>
              <a:rPr lang="en-US" sz="1600">
                <a:solidFill>
                  <a:schemeClr val="dk1"/>
                </a:solidFill>
                <a:latin typeface="Adelle Rg" panose="02000503060000020004" pitchFamily="50" charset="0"/>
                <a:ea typeface="Calibri"/>
                <a:cs typeface="Calibri"/>
                <a:sym typeface="Calibri"/>
              </a:rPr>
              <a:t>UNICEF, 2022, </a:t>
            </a:r>
            <a:r>
              <a:rPr lang="en-US" sz="1600" i="1">
                <a:solidFill>
                  <a:schemeClr val="dk1"/>
                </a:solidFill>
                <a:latin typeface="Adelle Rg" panose="02000503060000020004" pitchFamily="50" charset="0"/>
                <a:ea typeface="Calibri"/>
                <a:cs typeface="Calibri"/>
                <a:sym typeface="Calibri"/>
                <a:hlinkClick r:id="rId7"/>
              </a:rPr>
              <a:t>Child marriage country profiles</a:t>
            </a:r>
            <a:endParaRPr lang="en-US" sz="1600" i="1">
              <a:solidFill>
                <a:schemeClr val="dk1"/>
              </a:solidFill>
              <a:latin typeface="Adelle Rg" panose="02000503060000020004" pitchFamily="50" charset="0"/>
              <a:ea typeface="Calibri"/>
              <a:cs typeface="Calibri"/>
              <a:sym typeface="Calibri"/>
            </a:endParaRPr>
          </a:p>
          <a:p>
            <a:pPr marL="419100" marR="5080" lvl="0" indent="-342900" algn="l" rtl="0">
              <a:lnSpc>
                <a:spcPct val="116666"/>
              </a:lnSpc>
              <a:spcBef>
                <a:spcPts val="0"/>
              </a:spcBef>
              <a:spcAft>
                <a:spcPts val="1200"/>
              </a:spcAft>
              <a:buClr>
                <a:schemeClr val="dk1"/>
              </a:buClr>
              <a:buSzPts val="2400"/>
              <a:buFont typeface="Arial" panose="020B0604020202020204" pitchFamily="34" charset="0"/>
              <a:buChar char="•"/>
            </a:pPr>
            <a:r>
              <a:rPr lang="en-US" sz="1600">
                <a:solidFill>
                  <a:schemeClr val="dk1"/>
                </a:solidFill>
                <a:latin typeface="Adelle Rg" panose="02000503060000020004" pitchFamily="50" charset="0"/>
                <a:ea typeface="Calibri"/>
                <a:cs typeface="Calibri"/>
                <a:sym typeface="Calibri"/>
              </a:rPr>
              <a:t>UNDP, n.d., </a:t>
            </a:r>
            <a:r>
              <a:rPr lang="en-US" sz="1600" i="1">
                <a:solidFill>
                  <a:schemeClr val="dk1"/>
                </a:solidFill>
                <a:latin typeface="Adelle Rg" panose="02000503060000020004" pitchFamily="50" charset="0"/>
                <a:ea typeface="Calibri"/>
                <a:cs typeface="Calibri"/>
                <a:sym typeface="Calibri"/>
                <a:hlinkClick r:id="rId8"/>
              </a:rPr>
              <a:t>Gender Inequality Index</a:t>
            </a:r>
            <a:endParaRPr lang="en-US" sz="1600" i="1">
              <a:solidFill>
                <a:schemeClr val="dk1"/>
              </a:solidFill>
              <a:latin typeface="Adelle Rg" panose="02000503060000020004" pitchFamily="50" charset="0"/>
              <a:ea typeface="Calibri"/>
              <a:cs typeface="Calibri"/>
              <a:sym typeface="Calibri"/>
            </a:endParaRPr>
          </a:p>
          <a:p>
            <a:pPr marL="419100" marR="5080" lvl="0" indent="-342900" algn="l" rtl="0">
              <a:lnSpc>
                <a:spcPct val="116666"/>
              </a:lnSpc>
              <a:spcBef>
                <a:spcPts val="0"/>
              </a:spcBef>
              <a:spcAft>
                <a:spcPts val="1200"/>
              </a:spcAft>
              <a:buClr>
                <a:schemeClr val="dk1"/>
              </a:buClr>
              <a:buSzPts val="2400"/>
              <a:buFont typeface="Arial" panose="020B0604020202020204" pitchFamily="34" charset="0"/>
              <a:buChar char="•"/>
            </a:pPr>
            <a:r>
              <a:rPr lang="en-US" sz="1600" b="0" u="none" strike="noStrike" cap="none">
                <a:solidFill>
                  <a:schemeClr val="dk1"/>
                </a:solidFill>
                <a:latin typeface="Adelle Rg" panose="02000503060000020004" pitchFamily="50" charset="0"/>
                <a:ea typeface="Calibri"/>
                <a:cs typeface="Calibri"/>
                <a:sym typeface="Calibri"/>
              </a:rPr>
              <a:t>The CRANK, 2023, </a:t>
            </a:r>
            <a:r>
              <a:rPr lang="en-US" sz="1600" b="0" i="1" u="none" strike="noStrike" cap="none">
                <a:solidFill>
                  <a:schemeClr val="dk1"/>
                </a:solidFill>
                <a:latin typeface="Adelle Rg" panose="02000503060000020004" pitchFamily="50" charset="0"/>
                <a:ea typeface="Calibri"/>
                <a:cs typeface="Calibri"/>
                <a:sym typeface="Calibri"/>
                <a:hlinkClick r:id="rId9"/>
              </a:rPr>
              <a:t>Research Spotlight: Addressing child marriage and supporting married girls in conflict- and crisis-affected settings</a:t>
            </a:r>
            <a:r>
              <a:rPr lang="en-US" sz="1600" b="0" i="1" u="none" strike="noStrike" cap="none">
                <a:solidFill>
                  <a:schemeClr val="dk1"/>
                </a:solidFill>
                <a:latin typeface="Adelle Rg" panose="02000503060000020004" pitchFamily="50" charset="0"/>
                <a:ea typeface="Calibri"/>
                <a:cs typeface="Calibri"/>
                <a:sym typeface="Calibri"/>
              </a:rPr>
              <a:t>, Girls Not Brides </a:t>
            </a:r>
            <a:r>
              <a:rPr lang="en-US" sz="1600" b="0" u="none" strike="noStrike" cap="none">
                <a:solidFill>
                  <a:schemeClr val="dk1"/>
                </a:solidFill>
                <a:latin typeface="Adelle Rg" panose="02000503060000020004" pitchFamily="50" charset="0"/>
                <a:ea typeface="Calibri"/>
                <a:cs typeface="Calibri"/>
                <a:sym typeface="Calibri"/>
              </a:rPr>
              <a:t>and the UNFPA-UNICEF Global </a:t>
            </a:r>
            <a:r>
              <a:rPr lang="en-US" sz="1600" b="0" u="none" strike="noStrike" cap="none" err="1">
                <a:solidFill>
                  <a:schemeClr val="dk1"/>
                </a:solidFill>
                <a:latin typeface="Adelle Rg" panose="02000503060000020004" pitchFamily="50" charset="0"/>
                <a:ea typeface="Calibri"/>
                <a:cs typeface="Calibri"/>
                <a:sym typeface="Calibri"/>
              </a:rPr>
              <a:t>Programme</a:t>
            </a:r>
            <a:r>
              <a:rPr lang="en-US" sz="1600" b="0" u="none" strike="noStrike" cap="none">
                <a:solidFill>
                  <a:schemeClr val="dk1"/>
                </a:solidFill>
                <a:latin typeface="Adelle Rg" panose="02000503060000020004" pitchFamily="50" charset="0"/>
                <a:ea typeface="Calibri"/>
                <a:cs typeface="Calibri"/>
                <a:sym typeface="Calibri"/>
              </a:rPr>
              <a:t> to End Child Marriage </a:t>
            </a:r>
            <a:endParaRPr sz="1600" b="0" u="none" strike="noStrike" cap="none">
              <a:solidFill>
                <a:schemeClr val="dk1"/>
              </a:solidFill>
              <a:latin typeface="Calibri"/>
              <a:ea typeface="Calibri"/>
              <a:cs typeface="Calibri"/>
              <a:sym typeface="Calibri"/>
            </a:endParaRPr>
          </a:p>
        </p:txBody>
      </p:sp>
      <p:pic>
        <p:nvPicPr>
          <p:cNvPr id="102" name="Google Shape;102;p21"/>
          <p:cNvPicPr preferRelativeResize="0"/>
          <p:nvPr/>
        </p:nvPicPr>
        <p:blipFill rotWithShape="1">
          <a:blip r:embed="rId10">
            <a:alphaModFix/>
          </a:blip>
          <a:srcRect/>
          <a:stretch/>
        </p:blipFill>
        <p:spPr>
          <a:xfrm>
            <a:off x="9185927" y="221678"/>
            <a:ext cx="2586975" cy="2586975"/>
          </a:xfrm>
          <a:prstGeom prst="rect">
            <a:avLst/>
          </a:prstGeom>
          <a:noFill/>
          <a:ln>
            <a:noFill/>
          </a:ln>
        </p:spPr>
      </p:pic>
      <p:pic>
        <p:nvPicPr>
          <p:cNvPr id="3" name="Picture 2" descr="A blue rectangular object with black border&#10;&#10;Description automatically generated">
            <a:extLst>
              <a:ext uri="{FF2B5EF4-FFF2-40B4-BE49-F238E27FC236}">
                <a16:creationId xmlns:a16="http://schemas.microsoft.com/office/drawing/2014/main" id="{4B454B54-9CDE-C35B-6260-9BECBAF98BAC}"/>
              </a:ext>
            </a:extLst>
          </p:cNvPr>
          <p:cNvPicPr>
            <a:picLocks noChangeAspect="1"/>
          </p:cNvPicPr>
          <p:nvPr/>
        </p:nvPicPr>
        <p:blipFill>
          <a:blip r:embed="rId11"/>
          <a:stretch>
            <a:fillRect/>
          </a:stretch>
        </p:blipFill>
        <p:spPr>
          <a:xfrm>
            <a:off x="-3051095" y="-242047"/>
            <a:ext cx="10420886" cy="1517728"/>
          </a:xfrm>
          <a:prstGeom prst="rect">
            <a:avLst/>
          </a:prstGeom>
        </p:spPr>
      </p:pic>
      <p:sp>
        <p:nvSpPr>
          <p:cNvPr id="4" name="Google Shape;229;p27">
            <a:extLst>
              <a:ext uri="{FF2B5EF4-FFF2-40B4-BE49-F238E27FC236}">
                <a16:creationId xmlns:a16="http://schemas.microsoft.com/office/drawing/2014/main" id="{26EDC38C-DA07-B364-7C18-EED03ED683BF}"/>
              </a:ext>
            </a:extLst>
          </p:cNvPr>
          <p:cNvSpPr txBox="1">
            <a:spLocks/>
          </p:cNvSpPr>
          <p:nvPr/>
        </p:nvSpPr>
        <p:spPr>
          <a:xfrm>
            <a:off x="881652" y="537453"/>
            <a:ext cx="5762987" cy="67710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700" b="1" i="0" u="none" strike="noStrike" cap="none">
                <a:solidFill>
                  <a:srgbClr val="511B4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a:solidFill>
                  <a:schemeClr val="lt1"/>
                </a:solidFill>
                <a:latin typeface="Platz" panose="020B0604000000000000" pitchFamily="34" charset="0"/>
                <a:cs typeface="Aharoni"/>
                <a:sym typeface="Aharoni"/>
              </a:rPr>
              <a:t>KEY RESOURCES</a:t>
            </a:r>
            <a:endParaRPr lang="en-US" sz="4400">
              <a:latin typeface="Platz" panose="020B0604000000000000"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pic>
        <p:nvPicPr>
          <p:cNvPr id="9" name="Picture 8" descr="A blue rectangular object with black border&#10;&#10;Description automatically generated">
            <a:extLst>
              <a:ext uri="{FF2B5EF4-FFF2-40B4-BE49-F238E27FC236}">
                <a16:creationId xmlns:a16="http://schemas.microsoft.com/office/drawing/2014/main" id="{C0DF4D4F-E510-9FEC-92B0-B32EA41B12B6}"/>
              </a:ext>
            </a:extLst>
          </p:cNvPr>
          <p:cNvPicPr>
            <a:picLocks noChangeAspect="1"/>
          </p:cNvPicPr>
          <p:nvPr/>
        </p:nvPicPr>
        <p:blipFill>
          <a:blip r:embed="rId3"/>
          <a:stretch>
            <a:fillRect/>
          </a:stretch>
        </p:blipFill>
        <p:spPr>
          <a:xfrm>
            <a:off x="-2821044" y="0"/>
            <a:ext cx="10420886" cy="1517728"/>
          </a:xfrm>
          <a:prstGeom prst="rect">
            <a:avLst/>
          </a:prstGeom>
        </p:spPr>
      </p:pic>
      <p:sp>
        <p:nvSpPr>
          <p:cNvPr id="57" name="Google Shape;57;p3"/>
          <p:cNvSpPr txBox="1"/>
          <p:nvPr/>
        </p:nvSpPr>
        <p:spPr>
          <a:xfrm>
            <a:off x="1339702" y="2198481"/>
            <a:ext cx="9904403" cy="2835633"/>
          </a:xfrm>
          <a:prstGeom prst="rect">
            <a:avLst/>
          </a:prstGeom>
          <a:noFill/>
          <a:ln>
            <a:noFill/>
          </a:ln>
        </p:spPr>
        <p:txBody>
          <a:bodyPr spcFirstLastPara="1" wrap="square" lIns="0" tIns="12050" rIns="0" bIns="0" anchor="t" anchorCtr="0">
            <a:spAutoFit/>
          </a:bodyPr>
          <a:lstStyle/>
          <a:p>
            <a:pPr marL="527050" marR="5080" lvl="0" indent="-514350" algn="l" rtl="0">
              <a:lnSpc>
                <a:spcPct val="138900"/>
              </a:lnSpc>
              <a:spcBef>
                <a:spcPts val="0"/>
              </a:spcBef>
              <a:spcAft>
                <a:spcPts val="0"/>
              </a:spcAft>
              <a:buClr>
                <a:srgbClr val="000000"/>
              </a:buClr>
              <a:buSzPts val="2200"/>
              <a:buFont typeface="Arial"/>
              <a:buAutoNum type="arabicPeriod"/>
            </a:pPr>
            <a:r>
              <a:rPr lang="en-US" sz="2200" b="1">
                <a:solidFill>
                  <a:srgbClr val="262626"/>
                </a:solidFill>
                <a:latin typeface="Adelle SB" panose="02000503000000020004" pitchFamily="50" charset="0"/>
                <a:ea typeface="Aharoni"/>
                <a:cs typeface="Aharoni"/>
                <a:sym typeface="Aharoni"/>
              </a:rPr>
              <a:t>Background</a:t>
            </a:r>
            <a:endParaRPr sz="2200" b="1" i="0" u="none" strike="noStrike" cap="none">
              <a:solidFill>
                <a:srgbClr val="262626"/>
              </a:solidFill>
              <a:latin typeface="Adelle SB" panose="02000503000000020004" pitchFamily="50" charset="0"/>
              <a:ea typeface="Aharoni"/>
              <a:cs typeface="Aharoni"/>
              <a:sym typeface="Aharoni"/>
            </a:endParaRPr>
          </a:p>
          <a:p>
            <a:pPr marL="527050" marR="5080" lvl="0" indent="-514350" algn="l" rtl="0">
              <a:lnSpc>
                <a:spcPct val="138900"/>
              </a:lnSpc>
              <a:spcBef>
                <a:spcPts val="0"/>
              </a:spcBef>
              <a:spcAft>
                <a:spcPts val="0"/>
              </a:spcAft>
              <a:buClr>
                <a:srgbClr val="262626"/>
              </a:buClr>
              <a:buSzPts val="2200"/>
              <a:buFont typeface="Aharoni"/>
              <a:buAutoNum type="arabicPeriod"/>
            </a:pPr>
            <a:r>
              <a:rPr lang="en-US" sz="2200" b="1">
                <a:solidFill>
                  <a:srgbClr val="262626"/>
                </a:solidFill>
                <a:latin typeface="Adelle SB" panose="02000503000000020004" pitchFamily="50" charset="0"/>
                <a:ea typeface="Aharoni"/>
                <a:cs typeface="Aharoni"/>
                <a:sym typeface="Aharoni"/>
              </a:rPr>
              <a:t>How common is child marriage (Burden and Prevalence), and w</a:t>
            </a:r>
            <a:r>
              <a:rPr lang="en-US" sz="2200" b="1">
                <a:solidFill>
                  <a:srgbClr val="262626"/>
                </a:solidFill>
                <a:latin typeface="Adelle SB" panose="02000503000000020004" pitchFamily="50" charset="0"/>
                <a:cs typeface="Aharoni"/>
                <a:sym typeface="Aharoni"/>
              </a:rPr>
              <a:t>here it happens around the world</a:t>
            </a:r>
            <a:r>
              <a:rPr lang="en-US" sz="2200" b="1" i="0" u="none" strike="noStrike" cap="none">
                <a:solidFill>
                  <a:srgbClr val="262626"/>
                </a:solidFill>
                <a:latin typeface="Adelle SB" panose="02000503000000020004" pitchFamily="50" charset="0"/>
                <a:ea typeface="Aharoni"/>
                <a:cs typeface="Aharoni"/>
                <a:sym typeface="Aharoni"/>
              </a:rPr>
              <a:t> </a:t>
            </a:r>
            <a:endParaRPr sz="1400" b="0" i="0" u="none" strike="noStrike" cap="none">
              <a:solidFill>
                <a:srgbClr val="000000"/>
              </a:solidFill>
              <a:latin typeface="Adelle SB" panose="02000503000000020004" pitchFamily="50" charset="0"/>
              <a:sym typeface="Arial"/>
            </a:endParaRPr>
          </a:p>
          <a:p>
            <a:pPr marL="527050" marR="5080" lvl="0" indent="-514350" algn="l" rtl="0">
              <a:lnSpc>
                <a:spcPct val="138900"/>
              </a:lnSpc>
              <a:spcBef>
                <a:spcPts val="0"/>
              </a:spcBef>
              <a:spcAft>
                <a:spcPts val="0"/>
              </a:spcAft>
              <a:buClr>
                <a:srgbClr val="000000"/>
              </a:buClr>
              <a:buSzPts val="2200"/>
              <a:buFont typeface="Arial"/>
              <a:buAutoNum type="arabicPeriod"/>
            </a:pPr>
            <a:r>
              <a:rPr lang="en-US" sz="2200" b="1" i="0" u="none" strike="noStrike" cap="none">
                <a:solidFill>
                  <a:srgbClr val="262626"/>
                </a:solidFill>
                <a:latin typeface="Adelle SB" panose="02000503000000020004" pitchFamily="50" charset="0"/>
                <a:cs typeface="Aharoni"/>
                <a:sym typeface="Aharoni"/>
              </a:rPr>
              <a:t>Who has benefited from progress? </a:t>
            </a:r>
          </a:p>
          <a:p>
            <a:pPr marL="527050" marR="5080" lvl="0" indent="-514350" algn="l" defTabSz="914400" rtl="0" eaLnBrk="1" fontAlgn="auto" latinLnBrk="0" hangingPunct="1">
              <a:lnSpc>
                <a:spcPct val="138900"/>
              </a:lnSpc>
              <a:spcBef>
                <a:spcPts val="0"/>
              </a:spcBef>
              <a:spcAft>
                <a:spcPts val="0"/>
              </a:spcAft>
              <a:buClr>
                <a:srgbClr val="000000"/>
              </a:buClr>
              <a:buSzPts val="2200"/>
              <a:buFont typeface="Arial"/>
              <a:buAutoNum type="arabicPeriod"/>
              <a:tabLst/>
              <a:defRPr/>
            </a:pPr>
            <a:r>
              <a:rPr kumimoji="0" lang="en-US" sz="2200" b="1" i="0" u="none" strike="noStrike" kern="0" cap="none" spc="0" normalizeH="0" baseline="0" noProof="0">
                <a:ln>
                  <a:noFill/>
                </a:ln>
                <a:solidFill>
                  <a:srgbClr val="262626"/>
                </a:solidFill>
                <a:effectLst/>
                <a:uLnTx/>
                <a:uFillTx/>
                <a:latin typeface="Adelle SB" panose="02000503000000020004" pitchFamily="50" charset="0"/>
                <a:ea typeface="Aharoni"/>
                <a:cs typeface="Aharoni"/>
                <a:sym typeface="Aharoni"/>
              </a:rPr>
              <a:t>Key takeaways</a:t>
            </a:r>
            <a:endParaRPr sz="1400" b="0" i="0" u="none" strike="noStrike" cap="none">
              <a:solidFill>
                <a:srgbClr val="000000"/>
              </a:solidFill>
              <a:latin typeface="Adelle SB" panose="02000503000000020004" pitchFamily="50" charset="0"/>
              <a:sym typeface="Arial"/>
            </a:endParaRPr>
          </a:p>
          <a:p>
            <a:pPr marL="527050" marR="5080" lvl="0" indent="-514350" algn="l" rtl="0">
              <a:lnSpc>
                <a:spcPct val="138900"/>
              </a:lnSpc>
              <a:spcBef>
                <a:spcPts val="0"/>
              </a:spcBef>
              <a:spcAft>
                <a:spcPts val="0"/>
              </a:spcAft>
              <a:buClr>
                <a:srgbClr val="000000"/>
              </a:buClr>
              <a:buSzPts val="2200"/>
              <a:buFont typeface="Arial"/>
              <a:buAutoNum type="arabicPeriod"/>
            </a:pPr>
            <a:r>
              <a:rPr lang="en-US" sz="2200" b="1" i="0" u="none" strike="noStrike" cap="none">
                <a:solidFill>
                  <a:srgbClr val="262626"/>
                </a:solidFill>
                <a:latin typeface="Adelle SB" panose="02000503000000020004" pitchFamily="50" charset="0"/>
                <a:ea typeface="Aharoni"/>
                <a:cs typeface="Aharoni"/>
                <a:sym typeface="Aharoni"/>
              </a:rPr>
              <a:t>Programmatic response</a:t>
            </a:r>
            <a:endParaRPr sz="2200" b="0" i="0" u="none" strike="noStrike" cap="none">
              <a:solidFill>
                <a:srgbClr val="262626"/>
              </a:solidFill>
              <a:latin typeface="Adelle SB" panose="02000503000000020004" pitchFamily="50" charset="0"/>
              <a:ea typeface="Aharoni"/>
              <a:cs typeface="Aharoni"/>
              <a:sym typeface="Aharoni"/>
            </a:endParaRPr>
          </a:p>
        </p:txBody>
      </p:sp>
      <p:sp>
        <p:nvSpPr>
          <p:cNvPr id="2" name="TextBox 1">
            <a:extLst>
              <a:ext uri="{FF2B5EF4-FFF2-40B4-BE49-F238E27FC236}">
                <a16:creationId xmlns:a16="http://schemas.microsoft.com/office/drawing/2014/main" id="{D1CEB75F-C35F-9CD8-14B9-9FD9B1035072}"/>
              </a:ext>
            </a:extLst>
          </p:cNvPr>
          <p:cNvSpPr txBox="1"/>
          <p:nvPr/>
        </p:nvSpPr>
        <p:spPr>
          <a:xfrm>
            <a:off x="1155404" y="498806"/>
            <a:ext cx="8474149" cy="769441"/>
          </a:xfrm>
          <a:prstGeom prst="rect">
            <a:avLst/>
          </a:prstGeom>
          <a:noFill/>
        </p:spPr>
        <p:txBody>
          <a:bodyPr wrap="square" rtlCol="0">
            <a:spAutoFit/>
          </a:bodyPr>
          <a:lstStyle/>
          <a:p>
            <a:r>
              <a:rPr lang="en-GB" sz="4400">
                <a:solidFill>
                  <a:schemeClr val="bg1"/>
                </a:solidFill>
                <a:latin typeface="Platz" panose="020B0604000000000000" pitchFamily="34" charset="0"/>
              </a:rPr>
              <a:t>OVERVIEW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5"/>
        <p:cNvGrpSpPr/>
        <p:nvPr/>
      </p:nvGrpSpPr>
      <p:grpSpPr>
        <a:xfrm>
          <a:off x="0" y="0"/>
          <a:ext cx="0" cy="0"/>
          <a:chOff x="0" y="0"/>
          <a:chExt cx="0" cy="0"/>
        </a:xfrm>
      </p:grpSpPr>
      <p:pic>
        <p:nvPicPr>
          <p:cNvPr id="4" name="Picture 3" descr="A blue rectangular object with black border&#10;&#10;Description automatically generated">
            <a:extLst>
              <a:ext uri="{FF2B5EF4-FFF2-40B4-BE49-F238E27FC236}">
                <a16:creationId xmlns:a16="http://schemas.microsoft.com/office/drawing/2014/main" id="{BA5FF9C6-D391-E19D-2D3A-BD39E4142B0D}"/>
              </a:ext>
            </a:extLst>
          </p:cNvPr>
          <p:cNvPicPr>
            <a:picLocks noChangeAspect="1"/>
          </p:cNvPicPr>
          <p:nvPr/>
        </p:nvPicPr>
        <p:blipFill>
          <a:blip r:embed="rId3"/>
          <a:stretch>
            <a:fillRect/>
          </a:stretch>
        </p:blipFill>
        <p:spPr>
          <a:xfrm>
            <a:off x="-2821044" y="0"/>
            <a:ext cx="10420886" cy="1517728"/>
          </a:xfrm>
          <a:prstGeom prst="rect">
            <a:avLst/>
          </a:prstGeom>
        </p:spPr>
      </p:pic>
      <p:sp>
        <p:nvSpPr>
          <p:cNvPr id="67" name="Google Shape;67;p4"/>
          <p:cNvSpPr txBox="1"/>
          <p:nvPr/>
        </p:nvSpPr>
        <p:spPr>
          <a:xfrm>
            <a:off x="1067304" y="1684666"/>
            <a:ext cx="9329147" cy="5050080"/>
          </a:xfrm>
          <a:prstGeom prst="rect">
            <a:avLst/>
          </a:prstGeom>
          <a:noFill/>
          <a:ln>
            <a:noFill/>
          </a:ln>
        </p:spPr>
        <p:txBody>
          <a:bodyPr spcFirstLastPara="1" wrap="square" lIns="0" tIns="33000" rIns="0" bIns="0" anchor="t" anchorCtr="0">
            <a:spAutoFit/>
          </a:bodyPr>
          <a:lstStyle/>
          <a:p>
            <a:pPr marL="457200" marR="5080" lvl="0" indent="-381000" algn="l" rtl="0">
              <a:spcBef>
                <a:spcPts val="0"/>
              </a:spcBef>
              <a:spcAft>
                <a:spcPts val="1200"/>
              </a:spcAft>
              <a:buClr>
                <a:schemeClr val="dk1"/>
              </a:buClr>
              <a:buSzPts val="2400"/>
              <a:buFont typeface="Arial" panose="020B0604020202020204" pitchFamily="34" charset="0"/>
              <a:buChar char="•"/>
            </a:pPr>
            <a:r>
              <a:rPr lang="en-US" sz="2100" b="1" i="0" u="none" strike="noStrike" cap="none">
                <a:solidFill>
                  <a:srgbClr val="231F20"/>
                </a:solidFill>
                <a:latin typeface="Adelle Rg" panose="02000503060000020004" pitchFamily="50" charset="0"/>
                <a:ea typeface="Calibri"/>
                <a:cs typeface="Calibri"/>
                <a:sym typeface="Calibri"/>
              </a:rPr>
              <a:t>Sustainable Development Goal (SDG) 5: </a:t>
            </a:r>
            <a:r>
              <a:rPr lang="en-US" sz="2100" i="0" u="none" strike="noStrike" cap="none">
                <a:solidFill>
                  <a:srgbClr val="231F20"/>
                </a:solidFill>
                <a:latin typeface="Adelle Rg" panose="02000503060000020004" pitchFamily="50" charset="0"/>
                <a:ea typeface="Calibri"/>
                <a:cs typeface="Calibri"/>
                <a:sym typeface="Calibri"/>
              </a:rPr>
              <a:t>Achieve gender equality and empower all women and girls</a:t>
            </a:r>
          </a:p>
          <a:p>
            <a:pPr marL="457200" marR="5080" lvl="0" indent="-381000" algn="l" rtl="0">
              <a:spcBef>
                <a:spcPts val="0"/>
              </a:spcBef>
              <a:spcAft>
                <a:spcPts val="1200"/>
              </a:spcAft>
              <a:buClr>
                <a:schemeClr val="dk1"/>
              </a:buClr>
              <a:buSzPts val="2400"/>
              <a:buFont typeface="Arial" panose="020B0604020202020204" pitchFamily="34" charset="0"/>
              <a:buChar char="•"/>
            </a:pPr>
            <a:r>
              <a:rPr lang="en-US" sz="2100" b="1" i="0" u="none" strike="noStrike" cap="none">
                <a:solidFill>
                  <a:srgbClr val="231F20"/>
                </a:solidFill>
                <a:latin typeface="Adelle Rg" panose="02000503060000020004" pitchFamily="50" charset="0"/>
                <a:ea typeface="Calibri"/>
                <a:cs typeface="Calibri"/>
                <a:sym typeface="Calibri"/>
              </a:rPr>
              <a:t>TARGET 5.3: </a:t>
            </a:r>
            <a:r>
              <a:rPr lang="en-US" sz="2100" i="0" u="none" strike="noStrike" cap="none">
                <a:solidFill>
                  <a:srgbClr val="231F20"/>
                </a:solidFill>
                <a:latin typeface="Adelle Rg" panose="02000503060000020004" pitchFamily="50" charset="0"/>
                <a:ea typeface="Calibri"/>
                <a:cs typeface="Calibri"/>
                <a:sym typeface="Calibri"/>
              </a:rPr>
              <a:t>Eliminate all harmful practices, such as child, early and forced marriage and female genital mutilation</a:t>
            </a:r>
          </a:p>
          <a:p>
            <a:pPr marL="457200" marR="5080" lvl="0" indent="-381000" algn="l" rtl="0">
              <a:spcBef>
                <a:spcPts val="0"/>
              </a:spcBef>
              <a:spcAft>
                <a:spcPts val="1200"/>
              </a:spcAft>
              <a:buClr>
                <a:schemeClr val="dk1"/>
              </a:buClr>
              <a:buSzPts val="2400"/>
              <a:buFont typeface="Arial" panose="020B0604020202020204" pitchFamily="34" charset="0"/>
              <a:buChar char="•"/>
            </a:pPr>
            <a:r>
              <a:rPr lang="en-US" sz="2100" b="1">
                <a:solidFill>
                  <a:srgbClr val="231F20"/>
                </a:solidFill>
                <a:latin typeface="Adelle Rg" panose="02000503060000020004" pitchFamily="50" charset="0"/>
                <a:ea typeface="Calibri"/>
                <a:cs typeface="Calibri"/>
                <a:sym typeface="Calibri"/>
              </a:rPr>
              <a:t>INDICATOR 5.3.1: </a:t>
            </a:r>
            <a:r>
              <a:rPr lang="en-US" sz="2100">
                <a:solidFill>
                  <a:srgbClr val="231F20"/>
                </a:solidFill>
                <a:latin typeface="Adelle Rg" panose="02000503060000020004" pitchFamily="50" charset="0"/>
                <a:ea typeface="Calibri"/>
                <a:cs typeface="Calibri"/>
                <a:sym typeface="Calibri"/>
              </a:rPr>
              <a:t>Proportion of women aged 20 to 24 years who were married or in a union before age 15 and before age 18</a:t>
            </a:r>
            <a:endParaRPr lang="en-US" sz="2100" i="0" u="none" strike="noStrike" cap="none">
              <a:solidFill>
                <a:srgbClr val="231F20"/>
              </a:solidFill>
              <a:latin typeface="Adelle Rg" panose="02000503060000020004" pitchFamily="50" charset="0"/>
              <a:ea typeface="Calibri"/>
              <a:cs typeface="Calibri"/>
              <a:sym typeface="Calibri"/>
            </a:endParaRPr>
          </a:p>
          <a:p>
            <a:pPr marL="457200" marR="5080" lvl="0" indent="-381000" algn="l" rtl="0">
              <a:spcBef>
                <a:spcPts val="0"/>
              </a:spcBef>
              <a:spcAft>
                <a:spcPts val="1200"/>
              </a:spcAft>
              <a:buClr>
                <a:schemeClr val="dk1"/>
              </a:buClr>
              <a:buSzPts val="2400"/>
              <a:buFont typeface="Arial" panose="020B0604020202020204" pitchFamily="34" charset="0"/>
              <a:buChar char="•"/>
            </a:pPr>
            <a:r>
              <a:rPr lang="en-US" sz="2100" b="1">
                <a:solidFill>
                  <a:srgbClr val="231F20"/>
                </a:solidFill>
                <a:latin typeface="Adelle Rg" panose="02000503060000020004" pitchFamily="50" charset="0"/>
                <a:ea typeface="Calibri"/>
                <a:cs typeface="Calibri"/>
                <a:sym typeface="Calibri"/>
              </a:rPr>
              <a:t>Measures of child marriage: </a:t>
            </a:r>
          </a:p>
          <a:p>
            <a:pPr marL="720000" marR="5080" lvl="4" indent="-342900">
              <a:spcAft>
                <a:spcPts val="1200"/>
              </a:spcAft>
              <a:buClr>
                <a:schemeClr val="dk1"/>
              </a:buClr>
              <a:buSzPts val="2400"/>
              <a:buFont typeface="Courier New" panose="02070309020205020404" pitchFamily="49" charset="0"/>
              <a:buChar char="o"/>
            </a:pPr>
            <a:r>
              <a:rPr lang="en-US" sz="2100" b="1">
                <a:solidFill>
                  <a:srgbClr val="231F20"/>
                </a:solidFill>
                <a:latin typeface="Adelle Rg" panose="02000503060000020004" pitchFamily="50" charset="0"/>
                <a:ea typeface="Calibri"/>
                <a:cs typeface="Calibri"/>
                <a:sym typeface="Calibri"/>
              </a:rPr>
              <a:t>B</a:t>
            </a:r>
            <a:r>
              <a:rPr lang="en-US" sz="2100" b="1" i="0" u="none" strike="noStrike" cap="none">
                <a:solidFill>
                  <a:srgbClr val="231F20"/>
                </a:solidFill>
                <a:latin typeface="Adelle Rg" panose="02000503060000020004" pitchFamily="50" charset="0"/>
                <a:ea typeface="Calibri"/>
                <a:cs typeface="Calibri"/>
                <a:sym typeface="Calibri"/>
              </a:rPr>
              <a:t>urden</a:t>
            </a:r>
            <a:r>
              <a:rPr lang="en-US" sz="2100" b="1">
                <a:solidFill>
                  <a:srgbClr val="231F20"/>
                </a:solidFill>
                <a:latin typeface="Adelle Rg" panose="02000503060000020004" pitchFamily="50" charset="0"/>
                <a:ea typeface="Calibri"/>
                <a:cs typeface="Calibri"/>
                <a:sym typeface="Calibri"/>
              </a:rPr>
              <a:t>, </a:t>
            </a:r>
            <a:r>
              <a:rPr lang="en-US" sz="2100" i="0" u="none" strike="noStrike" cap="none">
                <a:solidFill>
                  <a:srgbClr val="231F20"/>
                </a:solidFill>
                <a:latin typeface="Adelle Rg" panose="02000503060000020004" pitchFamily="50" charset="0"/>
                <a:ea typeface="Calibri"/>
                <a:cs typeface="Calibri"/>
                <a:sym typeface="Calibri"/>
              </a:rPr>
              <a:t>the total number of girls and women in a country/region/globally, married before 18</a:t>
            </a:r>
            <a:r>
              <a:rPr lang="en-US" sz="2100" b="1">
                <a:solidFill>
                  <a:srgbClr val="231F20"/>
                </a:solidFill>
                <a:latin typeface="Adelle Rg" panose="02000503060000020004" pitchFamily="50" charset="0"/>
                <a:ea typeface="Calibri"/>
                <a:cs typeface="Calibri"/>
                <a:sym typeface="Calibri"/>
              </a:rPr>
              <a:t> </a:t>
            </a:r>
          </a:p>
          <a:p>
            <a:pPr marL="720000" marR="5080" lvl="2" indent="-342900">
              <a:spcAft>
                <a:spcPts val="1200"/>
              </a:spcAft>
              <a:buClr>
                <a:schemeClr val="dk1"/>
              </a:buClr>
              <a:buSzPts val="2400"/>
              <a:buFont typeface="Courier New" panose="02070309020205020404" pitchFamily="49" charset="0"/>
              <a:buChar char="o"/>
            </a:pPr>
            <a:r>
              <a:rPr lang="en-US" sz="2100" b="1">
                <a:solidFill>
                  <a:srgbClr val="231F20"/>
                </a:solidFill>
                <a:latin typeface="Adelle Rg" panose="02000503060000020004" pitchFamily="50" charset="0"/>
                <a:ea typeface="Calibri"/>
                <a:cs typeface="Calibri"/>
                <a:sym typeface="Calibri"/>
              </a:rPr>
              <a:t>Prevalence, </a:t>
            </a:r>
            <a:r>
              <a:rPr lang="en-US" sz="2100">
                <a:solidFill>
                  <a:srgbClr val="231F20"/>
                </a:solidFill>
                <a:latin typeface="Adelle Rg" panose="02000503060000020004" pitchFamily="50" charset="0"/>
                <a:ea typeface="Calibri"/>
                <a:cs typeface="Calibri"/>
                <a:sym typeface="Calibri"/>
              </a:rPr>
              <a:t>the percentage of women aged 20 to 24 years who were first married or in union before age 18</a:t>
            </a:r>
            <a:endParaRPr lang="en-US" sz="2100" b="1" i="0" u="none" strike="noStrike" cap="none">
              <a:solidFill>
                <a:srgbClr val="231F20"/>
              </a:solidFill>
              <a:latin typeface="Adelle Rg" panose="02000503060000020004" pitchFamily="50" charset="0"/>
              <a:ea typeface="Calibri"/>
              <a:cs typeface="Calibri"/>
              <a:sym typeface="Calibri"/>
            </a:endParaRPr>
          </a:p>
          <a:p>
            <a:pPr marL="76200" marR="5080" lvl="2">
              <a:buClr>
                <a:schemeClr val="dk1"/>
              </a:buClr>
              <a:buSzPts val="2400"/>
            </a:pPr>
            <a:endParaRPr lang="en-US" sz="2000" b="1" i="0" u="none" strike="noStrike" cap="none">
              <a:solidFill>
                <a:srgbClr val="231F20"/>
              </a:solidFill>
              <a:latin typeface="Adelle Rg" panose="02000503060000020004" pitchFamily="50" charset="0"/>
              <a:ea typeface="Calibri"/>
              <a:cs typeface="Calibri"/>
              <a:sym typeface="Calibri"/>
            </a:endParaRPr>
          </a:p>
          <a:p>
            <a:pPr marL="76200" marR="5080" lvl="2">
              <a:buClr>
                <a:schemeClr val="dk1"/>
              </a:buClr>
              <a:buSzPts val="2400"/>
            </a:pPr>
            <a:r>
              <a:rPr lang="en-US" sz="1500" b="1" i="0" u="none" strike="noStrike" cap="none">
                <a:solidFill>
                  <a:srgbClr val="231F20"/>
                </a:solidFill>
                <a:latin typeface="Adelle Rg" panose="02000503060000020004" pitchFamily="50" charset="0"/>
                <a:ea typeface="Calibri"/>
                <a:cs typeface="Calibri"/>
                <a:sym typeface="Calibri"/>
              </a:rPr>
              <a:t>Source </a:t>
            </a:r>
            <a:r>
              <a:rPr lang="en-US" sz="1500" b="1">
                <a:solidFill>
                  <a:srgbClr val="231F20"/>
                </a:solidFill>
                <a:latin typeface="Adelle Rg" panose="02000503060000020004" pitchFamily="50" charset="0"/>
                <a:ea typeface="Calibri"/>
                <a:cs typeface="Calibri"/>
                <a:sym typeface="Calibri"/>
              </a:rPr>
              <a:t>d</a:t>
            </a:r>
            <a:r>
              <a:rPr lang="en-US" sz="1500" b="1" i="0" u="none" strike="noStrike" cap="none">
                <a:solidFill>
                  <a:srgbClr val="231F20"/>
                </a:solidFill>
                <a:latin typeface="Adelle Rg" panose="02000503060000020004" pitchFamily="50" charset="0"/>
                <a:ea typeface="Calibri"/>
                <a:cs typeface="Calibri"/>
                <a:sym typeface="Calibri"/>
              </a:rPr>
              <a:t>ata: </a:t>
            </a:r>
            <a:r>
              <a:rPr lang="en-US" sz="1500" i="0" u="none" strike="noStrike" cap="none">
                <a:solidFill>
                  <a:srgbClr val="231F20"/>
                </a:solidFill>
                <a:latin typeface="Adelle Rg" panose="02000503060000020004" pitchFamily="50" charset="0"/>
                <a:ea typeface="Calibri"/>
                <a:cs typeface="Calibri"/>
                <a:sym typeface="Calibri"/>
              </a:rPr>
              <a:t>UNICEF global databases</a:t>
            </a:r>
            <a:r>
              <a:rPr lang="en-US" sz="1500" b="1" i="0" u="none" strike="noStrike" cap="none">
                <a:solidFill>
                  <a:srgbClr val="231F20"/>
                </a:solidFill>
                <a:latin typeface="Adelle Rg" panose="02000503060000020004" pitchFamily="50" charset="0"/>
                <a:ea typeface="Calibri"/>
                <a:cs typeface="Calibri"/>
                <a:sym typeface="Calibri"/>
              </a:rPr>
              <a:t>, 2023, </a:t>
            </a:r>
            <a:r>
              <a:rPr lang="en-US" sz="1500" i="0" u="none" strike="noStrike" cap="none">
                <a:solidFill>
                  <a:srgbClr val="231F20"/>
                </a:solidFill>
                <a:latin typeface="Adelle Rg" panose="02000503060000020004" pitchFamily="50" charset="0"/>
                <a:ea typeface="Calibri"/>
                <a:cs typeface="Calibri"/>
                <a:sym typeface="Calibri"/>
              </a:rPr>
              <a:t>based on </a:t>
            </a:r>
            <a:r>
              <a:rPr lang="en-US" sz="1500" b="1" i="0" u="none" strike="noStrike" cap="none">
                <a:solidFill>
                  <a:srgbClr val="231F20"/>
                </a:solidFill>
                <a:latin typeface="Adelle Rg" panose="02000503060000020004" pitchFamily="50" charset="0"/>
                <a:ea typeface="Calibri"/>
                <a:cs typeface="Calibri"/>
                <a:sym typeface="Calibri"/>
              </a:rPr>
              <a:t>DHS, MICS </a:t>
            </a:r>
            <a:r>
              <a:rPr lang="en-US" sz="1500" i="0" u="none" strike="noStrike" cap="none">
                <a:solidFill>
                  <a:srgbClr val="231F20"/>
                </a:solidFill>
                <a:latin typeface="Adelle Rg" panose="02000503060000020004" pitchFamily="50" charset="0"/>
                <a:ea typeface="Calibri"/>
                <a:cs typeface="Calibri"/>
                <a:sym typeface="Calibri"/>
              </a:rPr>
              <a:t>and other </a:t>
            </a:r>
            <a:r>
              <a:rPr lang="en-US" sz="1500" b="1" i="0" u="none" strike="noStrike" cap="none">
                <a:solidFill>
                  <a:srgbClr val="231F20"/>
                </a:solidFill>
                <a:latin typeface="Adelle Rg" panose="02000503060000020004" pitchFamily="50" charset="0"/>
                <a:ea typeface="Calibri"/>
                <a:cs typeface="Calibri"/>
                <a:sym typeface="Calibri"/>
              </a:rPr>
              <a:t>national surveys</a:t>
            </a:r>
            <a:endParaRPr lang="en-US" sz="1500" i="0" u="none" strike="noStrike" cap="none">
              <a:solidFill>
                <a:srgbClr val="231F20"/>
              </a:solidFill>
              <a:latin typeface="Adelle Rg" panose="02000503060000020004" pitchFamily="50" charset="0"/>
              <a:ea typeface="Calibri"/>
              <a:cs typeface="Calibri"/>
              <a:sym typeface="Calibri"/>
            </a:endParaRPr>
          </a:p>
        </p:txBody>
      </p:sp>
      <p:sp>
        <p:nvSpPr>
          <p:cNvPr id="71" name="Google Shape;71;p4"/>
          <p:cNvSpPr txBox="1">
            <a:spLocks noGrp="1"/>
          </p:cNvSpPr>
          <p:nvPr>
            <p:ph type="title"/>
          </p:nvPr>
        </p:nvSpPr>
        <p:spPr>
          <a:xfrm>
            <a:off x="1067304" y="579979"/>
            <a:ext cx="4765460" cy="67710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4400">
                <a:solidFill>
                  <a:schemeClr val="bg1"/>
                </a:solidFill>
                <a:latin typeface="Platz" panose="020B0604000000000000" pitchFamily="34" charset="0"/>
                <a:ea typeface="Calibri"/>
                <a:cs typeface="Calibri"/>
                <a:sym typeface="Calibri"/>
              </a:rPr>
              <a:t>BACKGROUND</a:t>
            </a:r>
            <a:endParaRPr sz="4400">
              <a:solidFill>
                <a:schemeClr val="bg1"/>
              </a:solidFill>
              <a:latin typeface="Platz" panose="020B0604000000000000" pitchFamily="34" charset="0"/>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4" name="Picture 3" descr="A blue rectangular object with black border&#10;&#10;Description automatically generated">
            <a:extLst>
              <a:ext uri="{FF2B5EF4-FFF2-40B4-BE49-F238E27FC236}">
                <a16:creationId xmlns:a16="http://schemas.microsoft.com/office/drawing/2014/main" id="{E8ECE4FD-0A43-06CF-B2EB-614BDD1C347A}"/>
              </a:ext>
            </a:extLst>
          </p:cNvPr>
          <p:cNvPicPr>
            <a:picLocks noChangeAspect="1"/>
          </p:cNvPicPr>
          <p:nvPr/>
        </p:nvPicPr>
        <p:blipFill>
          <a:blip r:embed="rId3"/>
          <a:stretch>
            <a:fillRect/>
          </a:stretch>
        </p:blipFill>
        <p:spPr>
          <a:xfrm>
            <a:off x="-2821044" y="0"/>
            <a:ext cx="10420886" cy="1517728"/>
          </a:xfrm>
          <a:prstGeom prst="rect">
            <a:avLst/>
          </a:prstGeom>
        </p:spPr>
      </p:pic>
      <p:sp>
        <p:nvSpPr>
          <p:cNvPr id="91" name="Google Shape;91;p20"/>
          <p:cNvSpPr txBox="1">
            <a:spLocks noGrp="1"/>
          </p:cNvSpPr>
          <p:nvPr>
            <p:ph type="title"/>
          </p:nvPr>
        </p:nvSpPr>
        <p:spPr>
          <a:xfrm>
            <a:off x="579336" y="420310"/>
            <a:ext cx="7890896" cy="67710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4400" b="0">
                <a:solidFill>
                  <a:schemeClr val="bg1"/>
                </a:solidFill>
                <a:latin typeface="Platz" panose="020B0604000000000000" pitchFamily="34" charset="0"/>
                <a:ea typeface="Calibri"/>
                <a:cs typeface="Calibri"/>
                <a:sym typeface="Calibri"/>
              </a:rPr>
              <a:t>GLOBAL TRENDS</a:t>
            </a:r>
            <a:endParaRPr sz="4400" b="0">
              <a:solidFill>
                <a:schemeClr val="bg1"/>
              </a:solidFill>
              <a:latin typeface="Platz" panose="020B0604000000000000" pitchFamily="34" charset="0"/>
              <a:ea typeface="Calibri"/>
              <a:cs typeface="Calibri"/>
              <a:sym typeface="Calibri"/>
            </a:endParaRPr>
          </a:p>
        </p:txBody>
      </p:sp>
      <p:pic>
        <p:nvPicPr>
          <p:cNvPr id="1026" name="Picture 2">
            <a:extLst>
              <a:ext uri="{FF2B5EF4-FFF2-40B4-BE49-F238E27FC236}">
                <a16:creationId xmlns:a16="http://schemas.microsoft.com/office/drawing/2014/main" id="{41F2CCDC-4DD0-0E0F-8CD6-85BAA63EF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846" y="1553311"/>
            <a:ext cx="6754743" cy="520057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A15419E-780D-A097-CF93-A7756D7BC55F}"/>
              </a:ext>
            </a:extLst>
          </p:cNvPr>
          <p:cNvSpPr/>
          <p:nvPr/>
        </p:nvSpPr>
        <p:spPr>
          <a:xfrm>
            <a:off x="579336" y="2887718"/>
            <a:ext cx="4503175" cy="33700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342900" indent="-342900">
              <a:spcAft>
                <a:spcPts val="1200"/>
              </a:spcAft>
              <a:buFont typeface="Arial" panose="020B0604020202020204" pitchFamily="34" charset="0"/>
              <a:buChar char="•"/>
            </a:pPr>
            <a:r>
              <a:rPr lang="en-US" sz="2100">
                <a:latin typeface="Adelle Rg" panose="02000503060000020004" pitchFamily="50" charset="0"/>
              </a:rPr>
              <a:t>An estimated </a:t>
            </a:r>
            <a:r>
              <a:rPr lang="en-US" sz="2100" b="1">
                <a:solidFill>
                  <a:srgbClr val="66CBE1"/>
                </a:solidFill>
                <a:latin typeface="Adelle Rg" panose="02000503060000020004" pitchFamily="50" charset="0"/>
              </a:rPr>
              <a:t>640 million </a:t>
            </a:r>
            <a:r>
              <a:rPr lang="en-US" sz="2100">
                <a:latin typeface="Adelle Rg" panose="02000503060000020004" pitchFamily="50" charset="0"/>
              </a:rPr>
              <a:t>girls/women alive today were married before 18</a:t>
            </a:r>
            <a:r>
              <a:rPr lang="en-US" sz="2100">
                <a:highlight>
                  <a:srgbClr val="FF0000"/>
                </a:highlight>
                <a:latin typeface="Adelle Rg" panose="02000503060000020004" pitchFamily="50" charset="0"/>
              </a:rPr>
              <a:t> </a:t>
            </a:r>
          </a:p>
          <a:p>
            <a:pPr marL="342900" indent="-342900">
              <a:spcAft>
                <a:spcPts val="1200"/>
              </a:spcAft>
              <a:buFont typeface="Arial" panose="020B0604020202020204" pitchFamily="34" charset="0"/>
              <a:buChar char="•"/>
            </a:pPr>
            <a:r>
              <a:rPr lang="en-US" sz="2100">
                <a:latin typeface="Adelle Rg" panose="02000503060000020004" pitchFamily="50" charset="0"/>
              </a:rPr>
              <a:t>Nealy half </a:t>
            </a:r>
            <a:r>
              <a:rPr lang="en-US" sz="2100" b="1">
                <a:solidFill>
                  <a:srgbClr val="66CBE1"/>
                </a:solidFill>
                <a:latin typeface="Adelle Rg" panose="02000503060000020004" pitchFamily="50" charset="0"/>
              </a:rPr>
              <a:t>(45%) </a:t>
            </a:r>
            <a:r>
              <a:rPr lang="en-US" sz="2100">
                <a:latin typeface="Adelle Rg" panose="02000503060000020004" pitchFamily="50" charset="0"/>
              </a:rPr>
              <a:t>of them live in South Asia</a:t>
            </a:r>
          </a:p>
          <a:p>
            <a:pPr marL="342900" indent="-342900">
              <a:spcAft>
                <a:spcPts val="1200"/>
              </a:spcAft>
              <a:buFont typeface="Arial" panose="020B0604020202020204" pitchFamily="34" charset="0"/>
              <a:buChar char="•"/>
            </a:pPr>
            <a:r>
              <a:rPr lang="en-US" sz="2100">
                <a:latin typeface="Adelle Rg" panose="02000503060000020004" pitchFamily="50" charset="0"/>
              </a:rPr>
              <a:t>Global burden likely to </a:t>
            </a:r>
            <a:r>
              <a:rPr lang="en-US" sz="2100" b="1">
                <a:solidFill>
                  <a:srgbClr val="66CBE1"/>
                </a:solidFill>
                <a:latin typeface="Adelle Rg" panose="02000503060000020004" pitchFamily="50" charset="0"/>
              </a:rPr>
              <a:t>shift </a:t>
            </a:r>
            <a:r>
              <a:rPr lang="en-US" sz="2100">
                <a:latin typeface="Adelle Rg" panose="02000503060000020004" pitchFamily="50" charset="0"/>
              </a:rPr>
              <a:t>to West, Central, East and Southern Africa</a:t>
            </a:r>
          </a:p>
        </p:txBody>
      </p:sp>
      <p:sp>
        <p:nvSpPr>
          <p:cNvPr id="5" name="Google Shape;91;p20">
            <a:extLst>
              <a:ext uri="{FF2B5EF4-FFF2-40B4-BE49-F238E27FC236}">
                <a16:creationId xmlns:a16="http://schemas.microsoft.com/office/drawing/2014/main" id="{77DB25C6-0590-C68C-4C21-F848D9C9DCAF}"/>
              </a:ext>
            </a:extLst>
          </p:cNvPr>
          <p:cNvSpPr txBox="1">
            <a:spLocks/>
          </p:cNvSpPr>
          <p:nvPr/>
        </p:nvSpPr>
        <p:spPr>
          <a:xfrm>
            <a:off x="579336" y="1599483"/>
            <a:ext cx="4374629" cy="110799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700" b="1" i="0" u="none" strike="noStrike" cap="none">
                <a:solidFill>
                  <a:srgbClr val="511B4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b="0">
                <a:solidFill>
                  <a:srgbClr val="66CBE1"/>
                </a:solidFill>
                <a:latin typeface="Platz" panose="020B0604000000000000" pitchFamily="34" charset="0"/>
                <a:ea typeface="Calibri"/>
                <a:cs typeface="Calibri"/>
                <a:sym typeface="Calibri"/>
              </a:rPr>
              <a:t>Burden of child marriage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91" name="Google Shape;91;p20"/>
          <p:cNvSpPr txBox="1">
            <a:spLocks noGrp="1"/>
          </p:cNvSpPr>
          <p:nvPr>
            <p:ph type="title"/>
          </p:nvPr>
        </p:nvSpPr>
        <p:spPr>
          <a:xfrm>
            <a:off x="560905" y="187712"/>
            <a:ext cx="6618932"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600">
                <a:solidFill>
                  <a:srgbClr val="66CBE1"/>
                </a:solidFill>
                <a:latin typeface="Platz" panose="020B0604000000000000" pitchFamily="34" charset="0"/>
                <a:ea typeface="Calibri"/>
                <a:cs typeface="Calibri"/>
                <a:sym typeface="Calibri"/>
              </a:rPr>
              <a:t>Burden (continued)</a:t>
            </a:r>
            <a:endParaRPr>
              <a:solidFill>
                <a:srgbClr val="66CBE1"/>
              </a:solidFill>
              <a:latin typeface="Platz" panose="020B0604000000000000" pitchFamily="34" charset="0"/>
              <a:ea typeface="Calibri"/>
              <a:cs typeface="Calibri"/>
              <a:sym typeface="Calibri"/>
            </a:endParaRPr>
          </a:p>
        </p:txBody>
      </p:sp>
      <p:pic>
        <p:nvPicPr>
          <p:cNvPr id="4" name="slide2" descr="Dashboard 1">
            <a:extLst>
              <a:ext uri="{FF2B5EF4-FFF2-40B4-BE49-F238E27FC236}">
                <a16:creationId xmlns:a16="http://schemas.microsoft.com/office/drawing/2014/main" id="{2F4E6DBA-556D-C777-C4B0-E06C69202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807" y="741710"/>
            <a:ext cx="7884000" cy="5561997"/>
          </a:xfrm>
          <a:prstGeom prst="rect">
            <a:avLst/>
          </a:prstGeom>
          <a:ln>
            <a:noFill/>
          </a:ln>
        </p:spPr>
      </p:pic>
      <p:sp>
        <p:nvSpPr>
          <p:cNvPr id="5" name="Rectangle 4">
            <a:extLst>
              <a:ext uri="{FF2B5EF4-FFF2-40B4-BE49-F238E27FC236}">
                <a16:creationId xmlns:a16="http://schemas.microsoft.com/office/drawing/2014/main" id="{1DD2FA67-454F-C80D-1E7F-ED476EBE94FA}"/>
              </a:ext>
            </a:extLst>
          </p:cNvPr>
          <p:cNvSpPr/>
          <p:nvPr/>
        </p:nvSpPr>
        <p:spPr>
          <a:xfrm>
            <a:off x="471166" y="928522"/>
            <a:ext cx="3399205" cy="4557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gn="ctr">
              <a:buFont typeface="Arial" panose="020B0604020202020204" pitchFamily="34" charset="0"/>
              <a:buChar char="•"/>
            </a:pPr>
            <a:endParaRPr lang="en-US" sz="2100">
              <a:solidFill>
                <a:schemeClr val="tx1"/>
              </a:solidFill>
              <a:latin typeface="Adelle Rg" panose="02000503060000020004" pitchFamily="50" charset="0"/>
            </a:endParaRPr>
          </a:p>
          <a:p>
            <a:pPr marL="285750" indent="-285750">
              <a:buFont typeface="Arial" panose="020B0604020202020204" pitchFamily="34" charset="0"/>
              <a:buChar char="•"/>
            </a:pPr>
            <a:r>
              <a:rPr lang="en-US" sz="2100" b="1">
                <a:solidFill>
                  <a:srgbClr val="66CBE1"/>
                </a:solidFill>
                <a:latin typeface="Adelle Rg" panose="02000503060000020004" pitchFamily="50" charset="0"/>
              </a:rPr>
              <a:t>One third </a:t>
            </a:r>
            <a:r>
              <a:rPr lang="en-US" sz="2100">
                <a:solidFill>
                  <a:schemeClr val="tx1"/>
                </a:solidFill>
                <a:latin typeface="Adelle Rg" panose="02000503060000020004" pitchFamily="50" charset="0"/>
              </a:rPr>
              <a:t>of girls/women married before age 18 live in </a:t>
            </a:r>
            <a:r>
              <a:rPr lang="en-US" sz="2100" b="1">
                <a:solidFill>
                  <a:srgbClr val="66CBE1"/>
                </a:solidFill>
                <a:latin typeface="Adelle Rg" panose="02000503060000020004" pitchFamily="50" charset="0"/>
              </a:rPr>
              <a:t>India</a:t>
            </a:r>
          </a:p>
          <a:p>
            <a:pPr marL="285750" indent="-285750">
              <a:buFont typeface="Arial" panose="020B0604020202020204" pitchFamily="34" charset="0"/>
              <a:buChar char="•"/>
            </a:pPr>
            <a:endParaRPr lang="en-US" sz="2100">
              <a:solidFill>
                <a:schemeClr val="tx1"/>
              </a:solidFill>
              <a:latin typeface="Adelle Rg" panose="02000503060000020004" pitchFamily="50" charset="0"/>
            </a:endParaRPr>
          </a:p>
          <a:p>
            <a:pPr marL="285750" indent="-285750">
              <a:buFont typeface="Arial" panose="020B0604020202020204" pitchFamily="34" charset="0"/>
              <a:buChar char="•"/>
            </a:pPr>
            <a:r>
              <a:rPr lang="en-US" sz="2100">
                <a:solidFill>
                  <a:schemeClr val="tx1"/>
                </a:solidFill>
                <a:latin typeface="Adelle Rg" panose="02000503060000020004" pitchFamily="50" charset="0"/>
              </a:rPr>
              <a:t>The next </a:t>
            </a:r>
            <a:r>
              <a:rPr lang="en-US" sz="2100" b="1">
                <a:solidFill>
                  <a:srgbClr val="66CBE1"/>
                </a:solidFill>
                <a:latin typeface="Adelle Rg" panose="02000503060000020004" pitchFamily="50" charset="0"/>
              </a:rPr>
              <a:t>10 countries </a:t>
            </a:r>
            <a:r>
              <a:rPr lang="en-US" sz="2100">
                <a:solidFill>
                  <a:schemeClr val="tx1"/>
                </a:solidFill>
                <a:latin typeface="Adelle Rg" panose="02000503060000020004" pitchFamily="50" charset="0"/>
              </a:rPr>
              <a:t>account for a further third</a:t>
            </a:r>
          </a:p>
          <a:p>
            <a:pPr marL="285750" indent="-285750">
              <a:buFont typeface="Arial" panose="020B0604020202020204" pitchFamily="34" charset="0"/>
              <a:buChar char="•"/>
            </a:pPr>
            <a:endParaRPr lang="en-US" sz="2100">
              <a:solidFill>
                <a:schemeClr val="tx1"/>
              </a:solidFill>
              <a:latin typeface="Adelle Rg" panose="02000503060000020004" pitchFamily="50" charset="0"/>
            </a:endParaRPr>
          </a:p>
          <a:p>
            <a:pPr marL="285750" indent="-285750">
              <a:buFont typeface="Arial" panose="020B0604020202020204" pitchFamily="34" charset="0"/>
              <a:buChar char="•"/>
            </a:pPr>
            <a:r>
              <a:rPr lang="en-US" sz="2100" b="1">
                <a:solidFill>
                  <a:srgbClr val="66CBE1"/>
                </a:solidFill>
                <a:latin typeface="Adelle Rg" panose="02000503060000020004" pitchFamily="50" charset="0"/>
              </a:rPr>
              <a:t>192 countries </a:t>
            </a:r>
            <a:r>
              <a:rPr lang="en-US" sz="2100">
                <a:solidFill>
                  <a:schemeClr val="tx1"/>
                </a:solidFill>
                <a:latin typeface="Adelle Rg" panose="02000503060000020004" pitchFamily="50" charset="0"/>
              </a:rPr>
              <a:t>account for the remaining one third</a:t>
            </a:r>
          </a:p>
          <a:p>
            <a:pPr marL="285750" indent="-285750" algn="ctr">
              <a:buFont typeface="Arial" panose="020B0604020202020204" pitchFamily="34" charset="0"/>
              <a:buChar char="•"/>
            </a:pPr>
            <a:endParaRPr lang="en-KE" sz="2100">
              <a:solidFill>
                <a:schemeClr val="tx1"/>
              </a:solidFill>
              <a:latin typeface="Adelle Rg" panose="02000503060000020004" pitchFamily="50" charset="0"/>
            </a:endParaRPr>
          </a:p>
        </p:txBody>
      </p:sp>
    </p:spTree>
    <p:extLst>
      <p:ext uri="{BB962C8B-B14F-4D97-AF65-F5344CB8AC3E}">
        <p14:creationId xmlns:p14="http://schemas.microsoft.com/office/powerpoint/2010/main" val="185514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81" name="Google Shape;81;p19"/>
          <p:cNvSpPr txBox="1">
            <a:spLocks noGrp="1"/>
          </p:cNvSpPr>
          <p:nvPr>
            <p:ph type="title"/>
          </p:nvPr>
        </p:nvSpPr>
        <p:spPr>
          <a:xfrm>
            <a:off x="283849" y="253180"/>
            <a:ext cx="10757775" cy="67710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4400" b="0">
                <a:solidFill>
                  <a:srgbClr val="66CBE1"/>
                </a:solidFill>
                <a:latin typeface="Platz" panose="020B0604000000000000" pitchFamily="34" charset="0"/>
                <a:ea typeface="Calibri"/>
                <a:cs typeface="Calibri"/>
                <a:sym typeface="Calibri"/>
              </a:rPr>
              <a:t>Prevalence: How common is child marriage?</a:t>
            </a:r>
            <a:endParaRPr sz="4400" b="0">
              <a:solidFill>
                <a:srgbClr val="66CBE1"/>
              </a:solidFill>
              <a:latin typeface="Platz" panose="020B0604000000000000" pitchFamily="34" charset="0"/>
              <a:ea typeface="Calibri"/>
              <a:cs typeface="Calibri"/>
              <a:sym typeface="Calibri"/>
            </a:endParaRPr>
          </a:p>
        </p:txBody>
      </p:sp>
      <p:sp>
        <p:nvSpPr>
          <p:cNvPr id="10" name="Star: 10 Points 9">
            <a:extLst>
              <a:ext uri="{FF2B5EF4-FFF2-40B4-BE49-F238E27FC236}">
                <a16:creationId xmlns:a16="http://schemas.microsoft.com/office/drawing/2014/main" id="{A4218770-AF41-894D-ADC4-663E3D7798AB}"/>
              </a:ext>
            </a:extLst>
          </p:cNvPr>
          <p:cNvSpPr/>
          <p:nvPr/>
        </p:nvSpPr>
        <p:spPr>
          <a:xfrm>
            <a:off x="462652" y="1738129"/>
            <a:ext cx="432000" cy="432000"/>
          </a:xfrm>
          <a:prstGeom prst="star10">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11" name="Star: 10 Points 10">
            <a:extLst>
              <a:ext uri="{FF2B5EF4-FFF2-40B4-BE49-F238E27FC236}">
                <a16:creationId xmlns:a16="http://schemas.microsoft.com/office/drawing/2014/main" id="{83D3B319-A7E4-7EC7-6C6C-72F66FEE6A31}"/>
              </a:ext>
            </a:extLst>
          </p:cNvPr>
          <p:cNvSpPr/>
          <p:nvPr/>
        </p:nvSpPr>
        <p:spPr>
          <a:xfrm>
            <a:off x="318221" y="2820417"/>
            <a:ext cx="720000" cy="720000"/>
          </a:xfrm>
          <a:prstGeom prst="star10">
            <a:avLst/>
          </a:prstGeom>
          <a:solidFill>
            <a:srgbClr val="FAA8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12" name="Star: 10 Points 11">
            <a:extLst>
              <a:ext uri="{FF2B5EF4-FFF2-40B4-BE49-F238E27FC236}">
                <a16:creationId xmlns:a16="http://schemas.microsoft.com/office/drawing/2014/main" id="{7FEE21F5-92D3-BCF3-A21B-621917A817E6}"/>
              </a:ext>
            </a:extLst>
          </p:cNvPr>
          <p:cNvSpPr/>
          <p:nvPr/>
        </p:nvSpPr>
        <p:spPr>
          <a:xfrm>
            <a:off x="372221" y="5121003"/>
            <a:ext cx="612000" cy="612000"/>
          </a:xfrm>
          <a:prstGeom prst="star10">
            <a:avLst/>
          </a:prstGeom>
          <a:solidFill>
            <a:srgbClr val="1A64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13" name="Star: 10 Points 12">
            <a:extLst>
              <a:ext uri="{FF2B5EF4-FFF2-40B4-BE49-F238E27FC236}">
                <a16:creationId xmlns:a16="http://schemas.microsoft.com/office/drawing/2014/main" id="{63EFF45D-E80D-2970-BF2C-4EE749F6BA33}"/>
              </a:ext>
            </a:extLst>
          </p:cNvPr>
          <p:cNvSpPr/>
          <p:nvPr/>
        </p:nvSpPr>
        <p:spPr>
          <a:xfrm>
            <a:off x="6368010" y="1484519"/>
            <a:ext cx="468000" cy="468000"/>
          </a:xfrm>
          <a:prstGeom prst="star10">
            <a:avLst/>
          </a:prstGeom>
          <a:solidFill>
            <a:srgbClr val="2F9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14" name="Rectangle 13">
            <a:extLst>
              <a:ext uri="{FF2B5EF4-FFF2-40B4-BE49-F238E27FC236}">
                <a16:creationId xmlns:a16="http://schemas.microsoft.com/office/drawing/2014/main" id="{9476B8B5-C985-09F7-7B18-FFF02F0807AF}"/>
              </a:ext>
            </a:extLst>
          </p:cNvPr>
          <p:cNvSpPr/>
          <p:nvPr/>
        </p:nvSpPr>
        <p:spPr>
          <a:xfrm>
            <a:off x="1190744" y="1301764"/>
            <a:ext cx="4567081" cy="1241677"/>
          </a:xfrm>
          <a:prstGeom prst="rect">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r>
              <a:rPr lang="en-US" sz="2100">
                <a:solidFill>
                  <a:schemeClr val="bg1"/>
                </a:solidFill>
                <a:latin typeface="Adelle Rg" panose="02000503060000020004" pitchFamily="50" charset="0"/>
              </a:rPr>
              <a:t>Globally, </a:t>
            </a:r>
            <a:r>
              <a:rPr lang="en-US" sz="2100" b="1">
                <a:solidFill>
                  <a:schemeClr val="bg1"/>
                </a:solidFill>
                <a:latin typeface="Adelle Rg" panose="02000503060000020004" pitchFamily="50" charset="0"/>
              </a:rPr>
              <a:t>19 % </a:t>
            </a:r>
            <a:r>
              <a:rPr lang="en-US" sz="2100">
                <a:solidFill>
                  <a:schemeClr val="bg1"/>
                </a:solidFill>
                <a:latin typeface="Adelle Rg" panose="02000503060000020004" pitchFamily="50" charset="0"/>
              </a:rPr>
              <a:t>of girls and women were married before age 18</a:t>
            </a:r>
            <a:endParaRPr lang="en-KE" sz="2100">
              <a:solidFill>
                <a:schemeClr val="bg1"/>
              </a:solidFill>
              <a:latin typeface="Adelle Rg" panose="02000503060000020004" pitchFamily="50" charset="0"/>
            </a:endParaRPr>
          </a:p>
        </p:txBody>
      </p:sp>
      <p:sp>
        <p:nvSpPr>
          <p:cNvPr id="15" name="Rectangle 14">
            <a:extLst>
              <a:ext uri="{FF2B5EF4-FFF2-40B4-BE49-F238E27FC236}">
                <a16:creationId xmlns:a16="http://schemas.microsoft.com/office/drawing/2014/main" id="{1353B685-7191-C604-E95C-F3DF46051342}"/>
              </a:ext>
            </a:extLst>
          </p:cNvPr>
          <p:cNvSpPr/>
          <p:nvPr/>
        </p:nvSpPr>
        <p:spPr>
          <a:xfrm>
            <a:off x="1190741" y="2729035"/>
            <a:ext cx="4567082" cy="811382"/>
          </a:xfrm>
          <a:prstGeom prst="rect">
            <a:avLst/>
          </a:prstGeom>
          <a:solidFill>
            <a:srgbClr val="FAA8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r>
              <a:rPr lang="en-US" sz="2100">
                <a:solidFill>
                  <a:schemeClr val="bg1"/>
                </a:solidFill>
                <a:latin typeface="Adelle Rg" panose="02000503060000020004" pitchFamily="50" charset="0"/>
              </a:rPr>
              <a:t>From 32% in West, Central, East and Southern Africa</a:t>
            </a:r>
            <a:endParaRPr lang="en-US" sz="2100" b="1">
              <a:solidFill>
                <a:schemeClr val="bg1"/>
              </a:solidFill>
              <a:latin typeface="Adelle Rg" panose="02000503060000020004" pitchFamily="50" charset="0"/>
            </a:endParaRPr>
          </a:p>
        </p:txBody>
      </p:sp>
      <p:sp>
        <p:nvSpPr>
          <p:cNvPr id="16" name="Rectangle 15">
            <a:extLst>
              <a:ext uri="{FF2B5EF4-FFF2-40B4-BE49-F238E27FC236}">
                <a16:creationId xmlns:a16="http://schemas.microsoft.com/office/drawing/2014/main" id="{44E0075C-DB89-DFBA-90B5-E8CE7F124721}"/>
              </a:ext>
            </a:extLst>
          </p:cNvPr>
          <p:cNvSpPr/>
          <p:nvPr/>
        </p:nvSpPr>
        <p:spPr>
          <a:xfrm>
            <a:off x="1190741" y="3719086"/>
            <a:ext cx="3263272" cy="549484"/>
          </a:xfrm>
          <a:prstGeom prst="rect">
            <a:avLst/>
          </a:prstGeom>
          <a:solidFill>
            <a:srgbClr val="FAA819">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gn="ctr" rtl="0">
              <a:spcBef>
                <a:spcPts val="0"/>
              </a:spcBef>
              <a:spcAft>
                <a:spcPts val="0"/>
              </a:spcAft>
            </a:pPr>
            <a:endParaRPr lang="en-US" b="0" i="0" u="none" strike="noStrike">
              <a:solidFill>
                <a:srgbClr val="FFFFFF"/>
              </a:solidFill>
              <a:effectLst/>
              <a:latin typeface="Calibri" panose="020F0502020204030204" pitchFamily="34" charset="0"/>
            </a:endParaRPr>
          </a:p>
          <a:p>
            <a:pPr marL="180000" algn="ctr" rtl="0">
              <a:spcBef>
                <a:spcPts val="0"/>
              </a:spcBef>
              <a:spcAft>
                <a:spcPts val="0"/>
              </a:spcAft>
            </a:pPr>
            <a:endParaRPr lang="en-US">
              <a:solidFill>
                <a:srgbClr val="FFFFFF"/>
              </a:solidFill>
              <a:latin typeface="Calibri" panose="020F0502020204030204" pitchFamily="34" charset="0"/>
            </a:endParaRPr>
          </a:p>
          <a:p>
            <a:pPr marL="180000" rtl="0">
              <a:spcBef>
                <a:spcPts val="0"/>
              </a:spcBef>
              <a:spcAft>
                <a:spcPts val="0"/>
              </a:spcAft>
            </a:pPr>
            <a:r>
              <a:rPr lang="en-US" sz="1500" b="1" i="0" u="none" strike="noStrike">
                <a:solidFill>
                  <a:srgbClr val="FFFFFF"/>
                </a:solidFill>
                <a:effectLst/>
                <a:latin typeface="Adelle Rg" panose="02000503060000020004" pitchFamily="50" charset="0"/>
              </a:rPr>
              <a:t>33% </a:t>
            </a:r>
            <a:r>
              <a:rPr lang="en-US" sz="1500" i="0" u="none" strike="noStrike">
                <a:solidFill>
                  <a:srgbClr val="FFFFFF"/>
                </a:solidFill>
                <a:effectLst/>
                <a:latin typeface="Adelle Rg" panose="02000503060000020004" pitchFamily="50" charset="0"/>
              </a:rPr>
              <a:t>in West and Central Africa</a:t>
            </a:r>
            <a:endParaRPr lang="en-US" sz="1500" b="1">
              <a:effectLst/>
              <a:latin typeface="Adelle Rg" panose="02000503060000020004" pitchFamily="50" charset="0"/>
            </a:endParaRPr>
          </a:p>
          <a:p>
            <a:pPr marL="180000"/>
            <a:br>
              <a:rPr lang="en-US"/>
            </a:br>
            <a:endParaRPr lang="en-KE"/>
          </a:p>
        </p:txBody>
      </p:sp>
      <p:sp>
        <p:nvSpPr>
          <p:cNvPr id="17" name="Rectangle 16">
            <a:extLst>
              <a:ext uri="{FF2B5EF4-FFF2-40B4-BE49-F238E27FC236}">
                <a16:creationId xmlns:a16="http://schemas.microsoft.com/office/drawing/2014/main" id="{13521977-3080-53AD-9ABE-A0426A48F7C4}"/>
              </a:ext>
            </a:extLst>
          </p:cNvPr>
          <p:cNvSpPr/>
          <p:nvPr/>
        </p:nvSpPr>
        <p:spPr>
          <a:xfrm>
            <a:off x="1190741" y="4405939"/>
            <a:ext cx="3263271" cy="549484"/>
          </a:xfrm>
          <a:prstGeom prst="rect">
            <a:avLst/>
          </a:prstGeom>
          <a:solidFill>
            <a:srgbClr val="FAA819">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gn="ctr" rtl="0">
              <a:spcBef>
                <a:spcPts val="0"/>
              </a:spcBef>
              <a:spcAft>
                <a:spcPts val="0"/>
              </a:spcAft>
            </a:pPr>
            <a:endParaRPr lang="en-US" b="0" i="0" u="none" strike="noStrike">
              <a:solidFill>
                <a:srgbClr val="FFFFFF"/>
              </a:solidFill>
              <a:effectLst/>
              <a:latin typeface="Calibri" panose="020F0502020204030204" pitchFamily="34" charset="0"/>
            </a:endParaRPr>
          </a:p>
          <a:p>
            <a:pPr marL="180000" algn="ctr" rtl="0">
              <a:spcBef>
                <a:spcPts val="0"/>
              </a:spcBef>
              <a:spcAft>
                <a:spcPts val="0"/>
              </a:spcAft>
            </a:pPr>
            <a:endParaRPr lang="en-US">
              <a:solidFill>
                <a:srgbClr val="FFFFFF"/>
              </a:solidFill>
              <a:latin typeface="Calibri" panose="020F0502020204030204" pitchFamily="34" charset="0"/>
            </a:endParaRPr>
          </a:p>
          <a:p>
            <a:pPr marL="180000" rtl="0">
              <a:spcBef>
                <a:spcPts val="0"/>
              </a:spcBef>
              <a:spcAft>
                <a:spcPts val="0"/>
              </a:spcAft>
            </a:pPr>
            <a:r>
              <a:rPr lang="en-US" sz="1500" b="1" i="0" u="none" strike="noStrike">
                <a:solidFill>
                  <a:schemeClr val="bg1"/>
                </a:solidFill>
                <a:effectLst/>
                <a:latin typeface="Adelle Rg" panose="02000503060000020004" pitchFamily="50" charset="0"/>
              </a:rPr>
              <a:t>32% </a:t>
            </a:r>
            <a:r>
              <a:rPr lang="en-US" sz="1500" i="0" u="none" strike="noStrike">
                <a:solidFill>
                  <a:schemeClr val="bg1"/>
                </a:solidFill>
                <a:effectLst/>
                <a:latin typeface="Adelle Rg" panose="02000503060000020004" pitchFamily="50" charset="0"/>
              </a:rPr>
              <a:t>in East </a:t>
            </a:r>
            <a:r>
              <a:rPr lang="en-US" sz="1500">
                <a:solidFill>
                  <a:schemeClr val="bg1"/>
                </a:solidFill>
                <a:latin typeface="Adelle Rg" panose="02000503060000020004" pitchFamily="50" charset="0"/>
              </a:rPr>
              <a:t>and Southern </a:t>
            </a:r>
            <a:r>
              <a:rPr lang="en-US" sz="1500" i="0" u="none" strike="noStrike">
                <a:solidFill>
                  <a:schemeClr val="bg1"/>
                </a:solidFill>
                <a:effectLst/>
                <a:latin typeface="Adelle Rg" panose="02000503060000020004" pitchFamily="50" charset="0"/>
              </a:rPr>
              <a:t>Africa</a:t>
            </a:r>
            <a:endParaRPr lang="en-US" sz="1500">
              <a:solidFill>
                <a:schemeClr val="bg1"/>
              </a:solidFill>
              <a:effectLst/>
              <a:latin typeface="Adelle Rg" panose="02000503060000020004" pitchFamily="50" charset="0"/>
            </a:endParaRPr>
          </a:p>
          <a:p>
            <a:pPr marL="180000"/>
            <a:br>
              <a:rPr lang="en-US"/>
            </a:br>
            <a:endParaRPr lang="en-KE"/>
          </a:p>
        </p:txBody>
      </p:sp>
      <p:sp>
        <p:nvSpPr>
          <p:cNvPr id="18" name="Rectangle 17">
            <a:extLst>
              <a:ext uri="{FF2B5EF4-FFF2-40B4-BE49-F238E27FC236}">
                <a16:creationId xmlns:a16="http://schemas.microsoft.com/office/drawing/2014/main" id="{62C567FA-9494-AF13-90A2-2A643580C488}"/>
              </a:ext>
            </a:extLst>
          </p:cNvPr>
          <p:cNvSpPr/>
          <p:nvPr/>
        </p:nvSpPr>
        <p:spPr>
          <a:xfrm>
            <a:off x="1190741" y="5228899"/>
            <a:ext cx="4612449" cy="549484"/>
          </a:xfrm>
          <a:prstGeom prst="rect">
            <a:avLst/>
          </a:prstGeom>
          <a:solidFill>
            <a:srgbClr val="1A64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r>
              <a:rPr lang="en-US" sz="2100" b="1">
                <a:solidFill>
                  <a:schemeClr val="bg1"/>
                </a:solidFill>
                <a:latin typeface="Adelle Rg" panose="02000503060000020004" pitchFamily="50" charset="0"/>
              </a:rPr>
              <a:t>26% </a:t>
            </a:r>
            <a:r>
              <a:rPr lang="en-US" sz="2100">
                <a:solidFill>
                  <a:schemeClr val="bg1"/>
                </a:solidFill>
                <a:latin typeface="Adelle Rg" panose="02000503060000020004" pitchFamily="50" charset="0"/>
              </a:rPr>
              <a:t>in South Asia</a:t>
            </a:r>
            <a:endParaRPr lang="en-US" sz="2100" b="1">
              <a:solidFill>
                <a:schemeClr val="bg1"/>
              </a:solidFill>
              <a:latin typeface="Adelle Rg" panose="02000503060000020004" pitchFamily="50" charset="0"/>
            </a:endParaRPr>
          </a:p>
        </p:txBody>
      </p:sp>
      <p:sp>
        <p:nvSpPr>
          <p:cNvPr id="19" name="Star: 10 Points 18">
            <a:extLst>
              <a:ext uri="{FF2B5EF4-FFF2-40B4-BE49-F238E27FC236}">
                <a16:creationId xmlns:a16="http://schemas.microsoft.com/office/drawing/2014/main" id="{5780274D-47DA-11D8-372B-95A01F1FE606}"/>
              </a:ext>
            </a:extLst>
          </p:cNvPr>
          <p:cNvSpPr/>
          <p:nvPr/>
        </p:nvSpPr>
        <p:spPr>
          <a:xfrm>
            <a:off x="6422010" y="2729035"/>
            <a:ext cx="360000" cy="360000"/>
          </a:xfrm>
          <a:prstGeom prst="star10">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20" name="Rectangle 19">
            <a:extLst>
              <a:ext uri="{FF2B5EF4-FFF2-40B4-BE49-F238E27FC236}">
                <a16:creationId xmlns:a16="http://schemas.microsoft.com/office/drawing/2014/main" id="{6BB78C16-1FE5-FB45-5915-D8A0FBA90E7D}"/>
              </a:ext>
            </a:extLst>
          </p:cNvPr>
          <p:cNvSpPr/>
          <p:nvPr/>
        </p:nvSpPr>
        <p:spPr>
          <a:xfrm>
            <a:off x="7196010" y="1285090"/>
            <a:ext cx="4567081" cy="804559"/>
          </a:xfrm>
          <a:prstGeom prst="rect">
            <a:avLst/>
          </a:prstGeom>
          <a:solidFill>
            <a:srgbClr val="2F9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gn="ctr" rtl="0">
              <a:spcBef>
                <a:spcPts val="0"/>
              </a:spcBef>
              <a:spcAft>
                <a:spcPts val="0"/>
              </a:spcAft>
            </a:pPr>
            <a:endParaRPr lang="en-US" b="0" i="0" u="none" strike="noStrike">
              <a:solidFill>
                <a:srgbClr val="FFFFFF"/>
              </a:solidFill>
              <a:effectLst/>
              <a:latin typeface="Calibri" panose="020F0502020204030204" pitchFamily="34" charset="0"/>
            </a:endParaRPr>
          </a:p>
          <a:p>
            <a:pPr marL="180000" algn="ctr" rtl="0">
              <a:spcBef>
                <a:spcPts val="0"/>
              </a:spcBef>
              <a:spcAft>
                <a:spcPts val="0"/>
              </a:spcAft>
            </a:pPr>
            <a:endParaRPr lang="en-US">
              <a:solidFill>
                <a:srgbClr val="FFFFFF"/>
              </a:solidFill>
              <a:latin typeface="Calibri" panose="020F0502020204030204" pitchFamily="34" charset="0"/>
            </a:endParaRPr>
          </a:p>
          <a:p>
            <a:pPr marL="180000" rtl="0">
              <a:spcBef>
                <a:spcPts val="0"/>
              </a:spcBef>
              <a:spcAft>
                <a:spcPts val="0"/>
              </a:spcAft>
            </a:pPr>
            <a:r>
              <a:rPr lang="en-US" sz="2100" b="1">
                <a:effectLst/>
                <a:latin typeface="Adelle Rg" panose="02000503060000020004" pitchFamily="50" charset="0"/>
              </a:rPr>
              <a:t>21% </a:t>
            </a:r>
            <a:r>
              <a:rPr lang="en-US" sz="2100">
                <a:effectLst/>
                <a:latin typeface="Adelle Rg" panose="02000503060000020004" pitchFamily="50" charset="0"/>
              </a:rPr>
              <a:t>in Latin America and the Caribbean</a:t>
            </a:r>
            <a:endParaRPr lang="en-US" sz="2100" b="1">
              <a:effectLst/>
              <a:latin typeface="Adelle Rg" panose="02000503060000020004" pitchFamily="50" charset="0"/>
            </a:endParaRPr>
          </a:p>
          <a:p>
            <a:pPr marL="180000"/>
            <a:br>
              <a:rPr lang="en-US"/>
            </a:br>
            <a:endParaRPr lang="en-KE"/>
          </a:p>
        </p:txBody>
      </p:sp>
      <p:sp>
        <p:nvSpPr>
          <p:cNvPr id="21" name="Rectangle 20">
            <a:extLst>
              <a:ext uri="{FF2B5EF4-FFF2-40B4-BE49-F238E27FC236}">
                <a16:creationId xmlns:a16="http://schemas.microsoft.com/office/drawing/2014/main" id="{3A5AB351-D734-5CBE-29A4-3661F0AA0F72}"/>
              </a:ext>
            </a:extLst>
          </p:cNvPr>
          <p:cNvSpPr/>
          <p:nvPr/>
        </p:nvSpPr>
        <p:spPr>
          <a:xfrm>
            <a:off x="7196010" y="2444451"/>
            <a:ext cx="4567080" cy="929168"/>
          </a:xfrm>
          <a:prstGeom prst="rect">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gn="ctr" rtl="0">
              <a:spcBef>
                <a:spcPts val="0"/>
              </a:spcBef>
              <a:spcAft>
                <a:spcPts val="0"/>
              </a:spcAft>
            </a:pPr>
            <a:endParaRPr lang="en-US" b="0" i="0" u="none" strike="noStrike">
              <a:solidFill>
                <a:srgbClr val="FFFFFF"/>
              </a:solidFill>
              <a:effectLst/>
              <a:latin typeface="Calibri" panose="020F0502020204030204" pitchFamily="34" charset="0"/>
            </a:endParaRPr>
          </a:p>
          <a:p>
            <a:pPr marL="180000" algn="ctr" rtl="0">
              <a:spcBef>
                <a:spcPts val="0"/>
              </a:spcBef>
              <a:spcAft>
                <a:spcPts val="0"/>
              </a:spcAft>
            </a:pPr>
            <a:endParaRPr lang="en-US">
              <a:solidFill>
                <a:srgbClr val="FFFFFF"/>
              </a:solidFill>
              <a:latin typeface="Calibri" panose="020F0502020204030204" pitchFamily="34" charset="0"/>
            </a:endParaRPr>
          </a:p>
          <a:p>
            <a:pPr marL="180000" rtl="0">
              <a:spcBef>
                <a:spcPts val="0"/>
              </a:spcBef>
              <a:spcAft>
                <a:spcPts val="0"/>
              </a:spcAft>
            </a:pPr>
            <a:r>
              <a:rPr lang="en-US" sz="2100">
                <a:solidFill>
                  <a:srgbClr val="FFFFFF"/>
                </a:solidFill>
                <a:latin typeface="Adelle Rg" panose="02000503060000020004" pitchFamily="50" charset="0"/>
              </a:rPr>
              <a:t>16% in the Middle East and North Africa</a:t>
            </a:r>
            <a:br>
              <a:rPr lang="en-US"/>
            </a:br>
            <a:endParaRPr lang="en-KE"/>
          </a:p>
        </p:txBody>
      </p:sp>
      <p:sp>
        <p:nvSpPr>
          <p:cNvPr id="22" name="Star: 10 Points 21">
            <a:extLst>
              <a:ext uri="{FF2B5EF4-FFF2-40B4-BE49-F238E27FC236}">
                <a16:creationId xmlns:a16="http://schemas.microsoft.com/office/drawing/2014/main" id="{E8241CF5-5E2E-ED74-3487-A95FB573C130}"/>
              </a:ext>
            </a:extLst>
          </p:cNvPr>
          <p:cNvSpPr/>
          <p:nvPr/>
        </p:nvSpPr>
        <p:spPr>
          <a:xfrm>
            <a:off x="6220386" y="3700837"/>
            <a:ext cx="868672" cy="844241"/>
          </a:xfrm>
          <a:prstGeom prst="star10">
            <a:avLst/>
          </a:prstGeom>
          <a:solidFill>
            <a:srgbClr val="A7D6A6"/>
          </a:solidFill>
          <a:ln>
            <a:solidFill>
              <a:srgbClr val="A7D6A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100" b="1">
                <a:solidFill>
                  <a:srgbClr val="A7D6A6"/>
                </a:solidFill>
                <a:latin typeface="Adelle Rg" panose="02000503060000020004" pitchFamily="50" charset="0"/>
              </a:rPr>
              <a:t>37%</a:t>
            </a:r>
            <a:endParaRPr lang="en-KE" sz="2100" b="1">
              <a:solidFill>
                <a:srgbClr val="A7D6A6"/>
              </a:solidFill>
              <a:latin typeface="Adelle Rg" panose="02000503060000020004" pitchFamily="50" charset="0"/>
            </a:endParaRPr>
          </a:p>
        </p:txBody>
      </p:sp>
      <p:sp>
        <p:nvSpPr>
          <p:cNvPr id="23" name="Rectangle 22">
            <a:extLst>
              <a:ext uri="{FF2B5EF4-FFF2-40B4-BE49-F238E27FC236}">
                <a16:creationId xmlns:a16="http://schemas.microsoft.com/office/drawing/2014/main" id="{06D46B66-A1F0-6585-E2AE-B479B06562BC}"/>
              </a:ext>
            </a:extLst>
          </p:cNvPr>
          <p:cNvSpPr/>
          <p:nvPr/>
        </p:nvSpPr>
        <p:spPr>
          <a:xfrm>
            <a:off x="7246386" y="3835174"/>
            <a:ext cx="4015901" cy="5494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r>
              <a:rPr lang="en-US" sz="2100" b="1">
                <a:solidFill>
                  <a:srgbClr val="A7D6A6"/>
                </a:solidFill>
                <a:latin typeface="Adelle Rg" panose="02000503060000020004" pitchFamily="50" charset="0"/>
              </a:rPr>
              <a:t>37% </a:t>
            </a:r>
            <a:r>
              <a:rPr lang="en-US" sz="2100">
                <a:solidFill>
                  <a:srgbClr val="A7D6A6"/>
                </a:solidFill>
                <a:latin typeface="Adelle Rg" panose="02000503060000020004" pitchFamily="50" charset="0"/>
              </a:rPr>
              <a:t>in the countries with the lowest incomes</a:t>
            </a:r>
          </a:p>
        </p:txBody>
      </p:sp>
      <p:sp>
        <p:nvSpPr>
          <p:cNvPr id="24" name="Rectangle 23">
            <a:extLst>
              <a:ext uri="{FF2B5EF4-FFF2-40B4-BE49-F238E27FC236}">
                <a16:creationId xmlns:a16="http://schemas.microsoft.com/office/drawing/2014/main" id="{A5A1D1C1-2680-6A91-2A4C-E4BBA1811F85}"/>
              </a:ext>
            </a:extLst>
          </p:cNvPr>
          <p:cNvSpPr/>
          <p:nvPr/>
        </p:nvSpPr>
        <p:spPr>
          <a:xfrm>
            <a:off x="7246387" y="4739216"/>
            <a:ext cx="4015900" cy="1229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180000"/>
            <a:r>
              <a:rPr lang="en-US" sz="2100" b="1">
                <a:solidFill>
                  <a:srgbClr val="FAA819"/>
                </a:solidFill>
                <a:latin typeface="Adelle Rg" panose="02000503060000020004" pitchFamily="50" charset="0"/>
              </a:rPr>
              <a:t>9/10 </a:t>
            </a:r>
            <a:r>
              <a:rPr lang="en-US" sz="2100">
                <a:solidFill>
                  <a:srgbClr val="FAA819"/>
                </a:solidFill>
                <a:latin typeface="Adelle Rg" panose="02000503060000020004" pitchFamily="50" charset="0"/>
              </a:rPr>
              <a:t>of the countries with highest prevalence are in West, Central, East and Southern Africa</a:t>
            </a:r>
            <a:endParaRPr lang="en-KE" sz="2100">
              <a:solidFill>
                <a:srgbClr val="FAA819"/>
              </a:solidFill>
              <a:latin typeface="Adelle Rg" panose="02000503060000020004" pitchFamily="50" charset="0"/>
            </a:endParaRPr>
          </a:p>
        </p:txBody>
      </p:sp>
      <p:sp>
        <p:nvSpPr>
          <p:cNvPr id="3" name="Star: 10 Points 2">
            <a:extLst>
              <a:ext uri="{FF2B5EF4-FFF2-40B4-BE49-F238E27FC236}">
                <a16:creationId xmlns:a16="http://schemas.microsoft.com/office/drawing/2014/main" id="{94C3C7AA-3DAB-C909-5318-7D82BEF3A93E}"/>
              </a:ext>
            </a:extLst>
          </p:cNvPr>
          <p:cNvSpPr/>
          <p:nvPr/>
        </p:nvSpPr>
        <p:spPr>
          <a:xfrm>
            <a:off x="6220386" y="4836339"/>
            <a:ext cx="1026000" cy="1035584"/>
          </a:xfrm>
          <a:prstGeom prst="star10">
            <a:avLst/>
          </a:prstGeom>
          <a:solidFill>
            <a:srgbClr val="FAA819"/>
          </a:solidFill>
          <a:ln>
            <a:solidFill>
              <a:srgbClr val="FAA81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100" b="1">
                <a:solidFill>
                  <a:srgbClr val="FAA819"/>
                </a:solidFill>
                <a:latin typeface="Adelle Rg" panose="02000503060000020004" pitchFamily="50" charset="0"/>
              </a:rPr>
              <a:t>9/10</a:t>
            </a:r>
            <a:endParaRPr lang="en-KE" sz="2100" b="1">
              <a:solidFill>
                <a:srgbClr val="FAA819"/>
              </a:solidFill>
              <a:latin typeface="Adelle Rg" panose="02000503060000020004"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81" name="Google Shape;81;p19"/>
          <p:cNvSpPr txBox="1">
            <a:spLocks noGrp="1"/>
          </p:cNvSpPr>
          <p:nvPr>
            <p:ph type="title"/>
          </p:nvPr>
        </p:nvSpPr>
        <p:spPr>
          <a:xfrm>
            <a:off x="283850" y="237780"/>
            <a:ext cx="8437362"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600" b="0">
                <a:solidFill>
                  <a:srgbClr val="AE4C90"/>
                </a:solidFill>
                <a:latin typeface="Platz" panose="020B0604000000000000" pitchFamily="34" charset="0"/>
                <a:ea typeface="Calibri"/>
                <a:cs typeface="Calibri"/>
                <a:sym typeface="Calibri"/>
              </a:rPr>
              <a:t>Global trends in prevalence  </a:t>
            </a:r>
            <a:endParaRPr sz="3600" b="0">
              <a:solidFill>
                <a:srgbClr val="AE4C90"/>
              </a:solidFill>
              <a:latin typeface="Platz" panose="020B0604000000000000" pitchFamily="34" charset="0"/>
              <a:ea typeface="Calibri"/>
              <a:cs typeface="Calibri"/>
              <a:sym typeface="Calibri"/>
            </a:endParaRPr>
          </a:p>
        </p:txBody>
      </p:sp>
      <p:pic>
        <p:nvPicPr>
          <p:cNvPr id="4" name="Picture 3" descr="A graph of women ageing&#10;&#10;Description automatically generated">
            <a:extLst>
              <a:ext uri="{FF2B5EF4-FFF2-40B4-BE49-F238E27FC236}">
                <a16:creationId xmlns:a16="http://schemas.microsoft.com/office/drawing/2014/main" id="{69FE71AB-8776-EF15-2688-63B39F8464ED}"/>
              </a:ext>
            </a:extLst>
          </p:cNvPr>
          <p:cNvPicPr>
            <a:picLocks noChangeAspect="1"/>
          </p:cNvPicPr>
          <p:nvPr/>
        </p:nvPicPr>
        <p:blipFill rotWithShape="1">
          <a:blip r:embed="rId3"/>
          <a:srcRect l="14982"/>
          <a:stretch/>
        </p:blipFill>
        <p:spPr>
          <a:xfrm>
            <a:off x="4671380" y="728326"/>
            <a:ext cx="7139505" cy="5823674"/>
          </a:xfrm>
          <a:prstGeom prst="rect">
            <a:avLst/>
          </a:prstGeom>
          <a:ln>
            <a:noFill/>
          </a:ln>
        </p:spPr>
      </p:pic>
      <p:sp>
        <p:nvSpPr>
          <p:cNvPr id="5" name="Rectangle 4">
            <a:extLst>
              <a:ext uri="{FF2B5EF4-FFF2-40B4-BE49-F238E27FC236}">
                <a16:creationId xmlns:a16="http://schemas.microsoft.com/office/drawing/2014/main" id="{DDCA7AE3-9A4F-CF1E-7D00-5EBC1E0251EA}"/>
              </a:ext>
            </a:extLst>
          </p:cNvPr>
          <p:cNvSpPr/>
          <p:nvPr/>
        </p:nvSpPr>
        <p:spPr>
          <a:xfrm>
            <a:off x="188099" y="1059670"/>
            <a:ext cx="4306529" cy="47386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pPr marL="342900" indent="-342900">
              <a:buFont typeface="Arial" panose="020B0604020202020204" pitchFamily="34" charset="0"/>
              <a:buChar char="•"/>
            </a:pPr>
            <a:endParaRPr lang="en-US" sz="2100">
              <a:solidFill>
                <a:schemeClr val="tx1"/>
              </a:solidFill>
              <a:latin typeface="Adelle Rg" panose="02000503060000020004" pitchFamily="50" charset="0"/>
            </a:endParaRPr>
          </a:p>
          <a:p>
            <a:pPr marL="342900" indent="-342900">
              <a:buFont typeface="Arial" panose="020B0604020202020204" pitchFamily="34" charset="0"/>
              <a:buChar char="•"/>
            </a:pPr>
            <a:r>
              <a:rPr lang="en-US" sz="2100">
                <a:solidFill>
                  <a:schemeClr val="tx1"/>
                </a:solidFill>
                <a:latin typeface="Adelle Rg" panose="02000503060000020004" pitchFamily="50" charset="0"/>
              </a:rPr>
              <a:t>Global prevalence has declined from </a:t>
            </a:r>
            <a:r>
              <a:rPr lang="en-US" sz="2100" b="1">
                <a:solidFill>
                  <a:srgbClr val="AE4C90"/>
                </a:solidFill>
                <a:latin typeface="Adelle Rg" panose="02000503060000020004" pitchFamily="50" charset="0"/>
              </a:rPr>
              <a:t>23%</a:t>
            </a:r>
            <a:r>
              <a:rPr lang="en-US" sz="2100" b="1">
                <a:solidFill>
                  <a:srgbClr val="66CBE1"/>
                </a:solidFill>
                <a:latin typeface="Adelle Rg" panose="02000503060000020004" pitchFamily="50" charset="0"/>
              </a:rPr>
              <a:t> </a:t>
            </a:r>
            <a:r>
              <a:rPr lang="en-US" sz="2100">
                <a:solidFill>
                  <a:schemeClr val="tx1"/>
                </a:solidFill>
                <a:latin typeface="Adelle Rg" panose="02000503060000020004" pitchFamily="50" charset="0"/>
              </a:rPr>
              <a:t>to </a:t>
            </a:r>
            <a:r>
              <a:rPr lang="en-US" sz="2100" b="1">
                <a:solidFill>
                  <a:srgbClr val="AE4C90"/>
                </a:solidFill>
                <a:latin typeface="Adelle Rg" panose="02000503060000020004" pitchFamily="50" charset="0"/>
              </a:rPr>
              <a:t>19%</a:t>
            </a:r>
            <a:r>
              <a:rPr lang="en-US" sz="2100">
                <a:solidFill>
                  <a:schemeClr val="tx1"/>
                </a:solidFill>
                <a:latin typeface="Adelle Rg" panose="02000503060000020004" pitchFamily="50" charset="0"/>
              </a:rPr>
              <a:t> in the last 10 years</a:t>
            </a:r>
          </a:p>
          <a:p>
            <a:pPr marL="342900" indent="-342900">
              <a:buFont typeface="Arial" panose="020B0604020202020204" pitchFamily="34" charset="0"/>
              <a:buChar char="•"/>
            </a:pPr>
            <a:endParaRPr lang="en-US" sz="2100">
              <a:solidFill>
                <a:schemeClr val="tx1"/>
              </a:solidFill>
              <a:latin typeface="Adelle Rg" panose="02000503060000020004" pitchFamily="50" charset="0"/>
            </a:endParaRPr>
          </a:p>
          <a:p>
            <a:pPr marL="342900" indent="-342900">
              <a:buFont typeface="Arial" panose="020B0604020202020204" pitchFamily="34" charset="0"/>
              <a:buChar char="•"/>
            </a:pPr>
            <a:r>
              <a:rPr lang="en-US" sz="2100">
                <a:solidFill>
                  <a:schemeClr val="tx1"/>
                </a:solidFill>
                <a:latin typeface="Adelle Rg" panose="02000503060000020004" pitchFamily="50" charset="0"/>
              </a:rPr>
              <a:t>Prevalence in </a:t>
            </a:r>
            <a:r>
              <a:rPr lang="en-US" sz="2100" b="1">
                <a:solidFill>
                  <a:srgbClr val="AE4C90"/>
                </a:solidFill>
                <a:latin typeface="Adelle Rg" panose="02000503060000020004" pitchFamily="50" charset="0"/>
              </a:rPr>
              <a:t>South Asia </a:t>
            </a:r>
            <a:r>
              <a:rPr lang="en-US" sz="2100">
                <a:solidFill>
                  <a:schemeClr val="tx1"/>
                </a:solidFill>
                <a:latin typeface="Adelle Rg" panose="02000503060000020004" pitchFamily="50" charset="0"/>
              </a:rPr>
              <a:t>has declined steadily in the last 10 years</a:t>
            </a:r>
          </a:p>
          <a:p>
            <a:pPr marL="342900" indent="-342900">
              <a:buFont typeface="Arial" panose="020B0604020202020204" pitchFamily="34" charset="0"/>
              <a:buChar char="•"/>
            </a:pPr>
            <a:endParaRPr lang="en-US" sz="2100">
              <a:solidFill>
                <a:schemeClr val="tx1"/>
              </a:solidFill>
              <a:latin typeface="Adelle Rg" panose="02000503060000020004" pitchFamily="50" charset="0"/>
            </a:endParaRPr>
          </a:p>
          <a:p>
            <a:pPr marL="342900" indent="-342900">
              <a:buFont typeface="Arial" panose="020B0604020202020204" pitchFamily="34" charset="0"/>
              <a:buChar char="•"/>
            </a:pPr>
            <a:r>
              <a:rPr lang="en-US" sz="2100">
                <a:solidFill>
                  <a:schemeClr val="tx1"/>
                </a:solidFill>
                <a:latin typeface="Adelle Rg" panose="02000503060000020004" pitchFamily="50" charset="0"/>
              </a:rPr>
              <a:t>But progress has been slow in some regions, like </a:t>
            </a:r>
            <a:r>
              <a:rPr lang="en-US" sz="2100" b="1">
                <a:solidFill>
                  <a:srgbClr val="AE4C90"/>
                </a:solidFill>
                <a:latin typeface="Adelle Rg" panose="02000503060000020004" pitchFamily="50" charset="0"/>
              </a:rPr>
              <a:t>West and Central Africa</a:t>
            </a:r>
            <a:r>
              <a:rPr lang="en-US" sz="2100">
                <a:solidFill>
                  <a:schemeClr val="tx1"/>
                </a:solidFill>
                <a:latin typeface="Adelle Rg" panose="02000503060000020004" pitchFamily="50" charset="0"/>
              </a:rPr>
              <a:t>, and in </a:t>
            </a:r>
            <a:r>
              <a:rPr lang="en-US" sz="2100" b="1">
                <a:solidFill>
                  <a:srgbClr val="AE4C90"/>
                </a:solidFill>
                <a:latin typeface="Adelle Rg" panose="02000503060000020004" pitchFamily="50" charset="0"/>
              </a:rPr>
              <a:t>Latin America and the Caribbean </a:t>
            </a:r>
          </a:p>
          <a:p>
            <a:pPr marL="342900" indent="-342900">
              <a:buFont typeface="Arial" panose="020B0604020202020204" pitchFamily="34" charset="0"/>
              <a:buChar char="•"/>
            </a:pPr>
            <a:endParaRPr lang="en-KE" sz="2100">
              <a:solidFill>
                <a:schemeClr val="tx1"/>
              </a:solidFill>
              <a:latin typeface="Adelle Rg" panose="02000503060000020004" pitchFamily="50" charset="0"/>
            </a:endParaRPr>
          </a:p>
        </p:txBody>
      </p:sp>
      <p:sp>
        <p:nvSpPr>
          <p:cNvPr id="6" name="Rectangle 5">
            <a:extLst>
              <a:ext uri="{FF2B5EF4-FFF2-40B4-BE49-F238E27FC236}">
                <a16:creationId xmlns:a16="http://schemas.microsoft.com/office/drawing/2014/main" id="{61108B78-7D35-CC5C-3F06-5B758302A6A0}"/>
              </a:ext>
            </a:extLst>
          </p:cNvPr>
          <p:cNvSpPr/>
          <p:nvPr/>
        </p:nvSpPr>
        <p:spPr>
          <a:xfrm>
            <a:off x="6990735" y="6399000"/>
            <a:ext cx="4996902" cy="459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1000" b="1">
                <a:ln w="0"/>
                <a:solidFill>
                  <a:schemeClr val="tx1"/>
                </a:solidFill>
                <a:effectLst>
                  <a:outerShdw blurRad="38100" dist="19050" dir="2700000" algn="tl" rotWithShape="0">
                    <a:schemeClr val="dk1">
                      <a:alpha val="40000"/>
                    </a:schemeClr>
                  </a:outerShdw>
                </a:effectLst>
                <a:latin typeface="Adelle Rg" panose="02000503060000020004" pitchFamily="50" charset="0"/>
              </a:rPr>
              <a:t>Source: </a:t>
            </a:r>
            <a:r>
              <a:rPr lang="en-US" sz="1000">
                <a:ln w="0"/>
                <a:solidFill>
                  <a:schemeClr val="tx1"/>
                </a:solidFill>
                <a:effectLst>
                  <a:outerShdw blurRad="38100" dist="19050" dir="2700000" algn="tl" rotWithShape="0">
                    <a:schemeClr val="dk1">
                      <a:alpha val="40000"/>
                    </a:schemeClr>
                  </a:outerShdw>
                </a:effectLst>
                <a:latin typeface="Adelle Rg" panose="02000503060000020004" pitchFamily="50" charset="0"/>
              </a:rPr>
              <a:t>United Nations Children’s Fund,  2023, </a:t>
            </a:r>
            <a:r>
              <a:rPr lang="en-US" sz="1000" i="1">
                <a:ln w="0"/>
                <a:solidFill>
                  <a:schemeClr val="tx1"/>
                </a:solidFill>
                <a:effectLst>
                  <a:outerShdw blurRad="38100" dist="19050" dir="2700000" algn="tl" rotWithShape="0">
                    <a:schemeClr val="dk1">
                      <a:alpha val="40000"/>
                    </a:schemeClr>
                  </a:outerShdw>
                </a:effectLst>
                <a:latin typeface="Adelle Rg" panose="02000503060000020004" pitchFamily="50" charset="0"/>
              </a:rPr>
              <a:t>Is an end to child marriage within reach? Latest trends, and future prospects.</a:t>
            </a:r>
          </a:p>
        </p:txBody>
      </p:sp>
    </p:spTree>
    <p:extLst>
      <p:ext uri="{BB962C8B-B14F-4D97-AF65-F5344CB8AC3E}">
        <p14:creationId xmlns:p14="http://schemas.microsoft.com/office/powerpoint/2010/main" val="342621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A48DA0-1A83-2E36-578F-1D310E00AFF6}"/>
              </a:ext>
            </a:extLst>
          </p:cNvPr>
          <p:cNvSpPr txBox="1">
            <a:spLocks/>
          </p:cNvSpPr>
          <p:nvPr/>
        </p:nvSpPr>
        <p:spPr>
          <a:xfrm>
            <a:off x="393290" y="229633"/>
            <a:ext cx="11107992" cy="9837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700" b="1" i="0" u="none" strike="noStrike" cap="none">
                <a:solidFill>
                  <a:srgbClr val="511B4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a:solidFill>
                  <a:srgbClr val="FAA819"/>
                </a:solidFill>
                <a:latin typeface="Platz" panose="020B0604000000000000" pitchFamily="34" charset="0"/>
              </a:rPr>
              <a:t>The Sahel region is </a:t>
            </a:r>
            <a:r>
              <a:rPr lang="en-GB" sz="3600">
                <a:solidFill>
                  <a:srgbClr val="FAA819"/>
                </a:solidFill>
                <a:latin typeface="Platz" panose="020B0604000000000000" pitchFamily="34" charset="0"/>
              </a:rPr>
              <a:t>characterised</a:t>
            </a:r>
            <a:r>
              <a:rPr lang="en-US" sz="3600">
                <a:solidFill>
                  <a:srgbClr val="FAA819"/>
                </a:solidFill>
                <a:latin typeface="Platz" panose="020B0604000000000000" pitchFamily="34" charset="0"/>
              </a:rPr>
              <a:t> by high prevalence compared with regional and global figures</a:t>
            </a:r>
            <a:endParaRPr lang="en-KE" sz="3600">
              <a:solidFill>
                <a:srgbClr val="FAA819"/>
              </a:solidFill>
              <a:latin typeface="Platz" panose="020B0604000000000000" pitchFamily="34" charset="0"/>
            </a:endParaRPr>
          </a:p>
        </p:txBody>
      </p:sp>
      <p:pic>
        <p:nvPicPr>
          <p:cNvPr id="4" name="Content Placeholder 6" descr="A map of africa with different colored countries/regions&#10;&#10;Description automatically generated with low confidence">
            <a:extLst>
              <a:ext uri="{FF2B5EF4-FFF2-40B4-BE49-F238E27FC236}">
                <a16:creationId xmlns:a16="http://schemas.microsoft.com/office/drawing/2014/main" id="{CEF89A26-18E0-58A9-EBF3-D63E85A1C22F}"/>
              </a:ext>
            </a:extLst>
          </p:cNvPr>
          <p:cNvPicPr>
            <a:picLocks noChangeAspect="1"/>
          </p:cNvPicPr>
          <p:nvPr/>
        </p:nvPicPr>
        <p:blipFill rotWithShape="1">
          <a:blip r:embed="rId3">
            <a:extLst>
              <a:ext uri="{28A0092B-C50C-407E-A947-70E740481C1C}">
                <a14:useLocalDpi xmlns:a14="http://schemas.microsoft.com/office/drawing/2010/main" val="0"/>
              </a:ext>
            </a:extLst>
          </a:blip>
          <a:srcRect l="6111" r="6111"/>
          <a:stretch/>
        </p:blipFill>
        <p:spPr>
          <a:xfrm>
            <a:off x="5188972" y="984465"/>
            <a:ext cx="6312310" cy="6114043"/>
          </a:xfrm>
          <a:prstGeom prst="rect">
            <a:avLst/>
          </a:prstGeom>
        </p:spPr>
      </p:pic>
      <p:sp>
        <p:nvSpPr>
          <p:cNvPr id="5" name="Rectangle 4">
            <a:extLst>
              <a:ext uri="{FF2B5EF4-FFF2-40B4-BE49-F238E27FC236}">
                <a16:creationId xmlns:a16="http://schemas.microsoft.com/office/drawing/2014/main" id="{0DB46B6D-14AF-B644-ADCE-4DA58CCF3963}"/>
              </a:ext>
            </a:extLst>
          </p:cNvPr>
          <p:cNvSpPr/>
          <p:nvPr/>
        </p:nvSpPr>
        <p:spPr>
          <a:xfrm>
            <a:off x="430159" y="1968252"/>
            <a:ext cx="4758813" cy="36691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1200"/>
              </a:spcAft>
              <a:buFont typeface="Arial" panose="020B0604020202020204" pitchFamily="34" charset="0"/>
              <a:buChar char="•"/>
            </a:pPr>
            <a:r>
              <a:rPr lang="en-US" sz="2100" b="1">
                <a:solidFill>
                  <a:srgbClr val="FAA819"/>
                </a:solidFill>
                <a:latin typeface="Adelle Rg" panose="02000503060000020004" pitchFamily="50" charset="0"/>
              </a:rPr>
              <a:t>7 in 10 </a:t>
            </a:r>
            <a:r>
              <a:rPr lang="en-US" sz="2100">
                <a:solidFill>
                  <a:schemeClr val="tx1"/>
                </a:solidFill>
                <a:latin typeface="Adelle Rg" panose="02000503060000020004" pitchFamily="50" charset="0"/>
              </a:rPr>
              <a:t>girls in central Sahel were married before age 18</a:t>
            </a:r>
          </a:p>
          <a:p>
            <a:pPr marL="285750" indent="-285750">
              <a:spcAft>
                <a:spcPts val="1200"/>
              </a:spcAft>
              <a:buFont typeface="Arial" panose="020B0604020202020204" pitchFamily="34" charset="0"/>
              <a:buChar char="•"/>
            </a:pPr>
            <a:r>
              <a:rPr lang="en-US" sz="2100" b="1">
                <a:solidFill>
                  <a:srgbClr val="FAA819"/>
                </a:solidFill>
                <a:latin typeface="Adelle Rg" panose="02000503060000020004" pitchFamily="50" charset="0"/>
              </a:rPr>
              <a:t>6 in 10 </a:t>
            </a:r>
            <a:r>
              <a:rPr lang="en-US" sz="2100">
                <a:solidFill>
                  <a:schemeClr val="tx1"/>
                </a:solidFill>
                <a:latin typeface="Adelle Rg" panose="02000503060000020004" pitchFamily="50" charset="0"/>
              </a:rPr>
              <a:t>married girls give birth before age 18, and </a:t>
            </a:r>
            <a:r>
              <a:rPr lang="en-US" sz="2100" b="1">
                <a:solidFill>
                  <a:srgbClr val="FAA819"/>
                </a:solidFill>
                <a:latin typeface="Adelle Rg" panose="02000503060000020004" pitchFamily="50" charset="0"/>
              </a:rPr>
              <a:t>9 in 10 </a:t>
            </a:r>
            <a:r>
              <a:rPr lang="en-US" sz="2100">
                <a:solidFill>
                  <a:schemeClr val="tx1"/>
                </a:solidFill>
                <a:latin typeface="Adelle Rg" panose="02000503060000020004" pitchFamily="50" charset="0"/>
              </a:rPr>
              <a:t>before age 20</a:t>
            </a:r>
          </a:p>
          <a:p>
            <a:pPr marL="285750" indent="-285750">
              <a:spcAft>
                <a:spcPts val="1200"/>
              </a:spcAft>
              <a:buFont typeface="Arial" panose="020B0604020202020204" pitchFamily="34" charset="0"/>
              <a:buChar char="•"/>
            </a:pPr>
            <a:r>
              <a:rPr lang="en-US" sz="2100" b="1">
                <a:solidFill>
                  <a:srgbClr val="FAA819"/>
                </a:solidFill>
                <a:latin typeface="Adelle Rg" panose="02000503060000020004" pitchFamily="50" charset="0"/>
              </a:rPr>
              <a:t>95%</a:t>
            </a:r>
            <a:r>
              <a:rPr lang="en-US" sz="2100">
                <a:solidFill>
                  <a:srgbClr val="FAA819"/>
                </a:solidFill>
                <a:latin typeface="Adelle Rg" panose="02000503060000020004" pitchFamily="50" charset="0"/>
              </a:rPr>
              <a:t> </a:t>
            </a:r>
            <a:r>
              <a:rPr lang="en-US" sz="2100">
                <a:solidFill>
                  <a:schemeClr val="tx1"/>
                </a:solidFill>
                <a:latin typeface="Adelle Rg" panose="02000503060000020004" pitchFamily="50" charset="0"/>
              </a:rPr>
              <a:t>of married girls in this region are out of school</a:t>
            </a:r>
          </a:p>
          <a:p>
            <a:pPr marL="285750" indent="-285750">
              <a:spcAft>
                <a:spcPts val="1200"/>
              </a:spcAft>
              <a:buFont typeface="Arial" panose="020B0604020202020204" pitchFamily="34" charset="0"/>
              <a:buChar char="•"/>
            </a:pPr>
            <a:r>
              <a:rPr lang="en-US" sz="2100" b="1">
                <a:solidFill>
                  <a:srgbClr val="FAA819"/>
                </a:solidFill>
                <a:latin typeface="Adelle Rg" panose="02000503060000020004" pitchFamily="50" charset="0"/>
              </a:rPr>
              <a:t>17% </a:t>
            </a:r>
            <a:r>
              <a:rPr lang="en-US" sz="2100">
                <a:solidFill>
                  <a:schemeClr val="tx1"/>
                </a:solidFill>
                <a:latin typeface="Adelle Rg" panose="02000503060000020004" pitchFamily="50" charset="0"/>
              </a:rPr>
              <a:t>of boys in Central African Republic married before age 18</a:t>
            </a:r>
          </a:p>
          <a:p>
            <a:pPr marL="285750" indent="-285750">
              <a:spcAft>
                <a:spcPts val="1200"/>
              </a:spcAft>
              <a:buFont typeface="Arial" panose="020B0604020202020204" pitchFamily="34" charset="0"/>
              <a:buChar char="•"/>
            </a:pPr>
            <a:endParaRPr lang="en-KE" sz="2100">
              <a:solidFill>
                <a:schemeClr val="tx1"/>
              </a:solidFill>
              <a:latin typeface="Adelle Rg" panose="02000503060000020004" pitchFamily="50" charset="0"/>
            </a:endParaRPr>
          </a:p>
        </p:txBody>
      </p:sp>
    </p:spTree>
    <p:extLst>
      <p:ext uri="{BB962C8B-B14F-4D97-AF65-F5344CB8AC3E}">
        <p14:creationId xmlns:p14="http://schemas.microsoft.com/office/powerpoint/2010/main" val="109684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8" ma:contentTypeDescription="Create a new document." ma:contentTypeScope="" ma:versionID="721d43f2fcc71d37938db1a8a337c7fa">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4e1067f70a9ce361aadffcafa07eeeaf"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8206FB-656E-4CE3-9697-215782B6521E}">
  <ds:schemaRefs>
    <ds:schemaRef ds:uri="375af5b2-8cea-45d5-b184-d6c522a311ad"/>
    <ds:schemaRef ds:uri="4ac0d91d-c345-4463-9b88-c83374d1e258"/>
    <ds:schemaRef ds:uri="b622bc62-3db3-405d-8595-9c08a9edae84"/>
    <ds:schemaRef ds:uri="deb8fe03-0a70-457d-be20-bb98c727e2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94696B-1356-4633-AA21-0279B8BA3CF6}">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5C116B-91D9-401A-BF8A-2B6404249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2088</Words>
  <Application>Microsoft Office PowerPoint</Application>
  <PresentationFormat>Widescreen</PresentationFormat>
  <Paragraphs>259</Paragraphs>
  <Slides>20</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Adelle Rg</vt:lpstr>
      <vt:lpstr>Platz</vt:lpstr>
      <vt:lpstr>Calibri</vt:lpstr>
      <vt:lpstr>Arial</vt:lpstr>
      <vt:lpstr>Aharoni</vt:lpstr>
      <vt:lpstr>Courier New</vt:lpstr>
      <vt:lpstr>Adelle SB</vt:lpstr>
      <vt:lpstr>Calibri Light</vt:lpstr>
      <vt:lpstr>Office Theme</vt:lpstr>
      <vt:lpstr>2_Office Theme</vt:lpstr>
      <vt:lpstr>Office Theme</vt:lpstr>
      <vt:lpstr>latest evidence on child marriage: Trends in prevalence and burden around the world  Learning series session July 2023</vt:lpstr>
      <vt:lpstr>INTERPRETATION</vt:lpstr>
      <vt:lpstr>PowerPoint Presentation</vt:lpstr>
      <vt:lpstr>BACKGROUND</vt:lpstr>
      <vt:lpstr>GLOBAL TRENDS</vt:lpstr>
      <vt:lpstr>Burden (continued)</vt:lpstr>
      <vt:lpstr>Prevalence: How common is child marriage?</vt:lpstr>
      <vt:lpstr>Global trends in prevalence  </vt:lpstr>
      <vt:lpstr>PowerPoint Presentation</vt:lpstr>
      <vt:lpstr>PowerPoint Presentation</vt:lpstr>
      <vt:lpstr>PowerPoint Presentation</vt:lpstr>
      <vt:lpstr>PowerPoint Presentation</vt:lpstr>
      <vt:lpstr>Who has benefited from progress?</vt:lpstr>
      <vt:lpstr>To achieve the goal of ending child marriage by 2030, we need to reduce inequality and ensure all girls and women can make and act on their decisions</vt:lpstr>
      <vt:lpstr>Gender Inequality Index (GII) </vt:lpstr>
      <vt:lpstr>PowerPoint Presentation</vt:lpstr>
      <vt:lpstr>PowerPoint Presentation</vt:lpstr>
      <vt:lpstr>KEY TAKEAWAYS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latest evidence on child marriage: Trends in prevalence and burden around the world</dc:title>
  <dc:creator>Emma Sadd</dc:creator>
  <cp:lastModifiedBy>Rachael Hongo</cp:lastModifiedBy>
  <cp:revision>1</cp:revision>
  <dcterms:created xsi:type="dcterms:W3CDTF">2021-12-21T23:52:10Z</dcterms:created>
  <dcterms:modified xsi:type="dcterms:W3CDTF">2023-07-18T12:33:43Z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2021-12-21T00:00:00Z</vt:filetime>
  </property>
  <property fmtid="{D5CDD505-2E9C-101B-9397-08002B2CF9AE}" pid="3" name="Creator">
    <vt:lpwstr>Adobe InDesign 17.0 (Macintosh)</vt:lpwstr>
  </property>
  <property fmtid="{D5CDD505-2E9C-101B-9397-08002B2CF9AE}" pid="4" name="LastSaved">
    <vt:filetime>2021-12-21T00:00:00Z</vt:filetime>
  </property>
  <property fmtid="{D5CDD505-2E9C-101B-9397-08002B2CF9AE}" pid="5" name="ContentTypeId">
    <vt:lpwstr>0x010100DBC617633D9DA1429FD18118B9918E27</vt:lpwstr>
  </property>
  <property fmtid="{D5CDD505-2E9C-101B-9397-08002B2CF9AE}" pid="6" name="MediaServiceImageTags">
    <vt:lpwstr/>
  </property>
</Properties>
</file>