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3" r:id="rId3"/>
  </p:sldMasterIdLst>
  <p:notesMasterIdLst>
    <p:notesMasterId r:id="rId14"/>
  </p:notesMasterIdLst>
  <p:sldIdLst>
    <p:sldId id="647" r:id="rId4"/>
    <p:sldId id="646" r:id="rId5"/>
    <p:sldId id="648" r:id="rId6"/>
    <p:sldId id="654" r:id="rId7"/>
    <p:sldId id="649" r:id="rId8"/>
    <p:sldId id="652" r:id="rId9"/>
    <p:sldId id="653" r:id="rId10"/>
    <p:sldId id="656" r:id="rId11"/>
    <p:sldId id="634" r:id="rId12"/>
    <p:sldId id="3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D73C2C-6C3B-840D-302D-C08FBC29001F}" name="Manahil Siddiqi" initials="MS" userId="S::msiddiqi@unicef.org::6d1286a8-2ea8-429d-91aa-b94cd04ccdf4" providerId="AD"/>
  <p188:author id="{DBC792AD-F83E-8A13-9AA4-12212B53C4A6}" name="Erin Fletcher" initials="EF" userId="S::efletcher@unicef.org::64acbb8e-d03c-4d70-b28e-17800367f3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E79"/>
    <a:srgbClr val="404040"/>
    <a:srgbClr val="FFA9B8"/>
    <a:srgbClr val="ED643E"/>
    <a:srgbClr val="2E85F0"/>
    <a:srgbClr val="FCF7F7"/>
    <a:srgbClr val="068C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7586B3-E061-84E1-42F6-6C083106476F}" v="5" dt="2022-12-06T18:05:14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5" autoAdjust="0"/>
    <p:restoredTop sz="75293"/>
  </p:normalViewPr>
  <p:slideViewPr>
    <p:cSldViewPr snapToGrid="0">
      <p:cViewPr varScale="1">
        <p:scale>
          <a:sx n="99" d="100"/>
          <a:sy n="99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slide" Target="slides/slide7.xml"/><Relationship Id="rId19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A7FFF-A73D-2A4A-A3C8-377A3AD91C9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6ADAC-AFD2-6941-A97E-9A57A860C3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47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1" u="sng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6ADAC-AFD2-6941-A97E-9A57A860C34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69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6ADAC-AFD2-6941-A97E-9A57A860C34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7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5" name="Google Shape;49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130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6ADAC-AFD2-6941-A97E-9A57A860C3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35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5" name="Google Shape;49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25597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95" name="Google Shape;495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2622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6ADAC-AFD2-6941-A97E-9A57A860C3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476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6ADAC-AFD2-6941-A97E-9A57A860C3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171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514F46-7BD4-A04D-BF9D-18D8E4346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3257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5736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5076826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226676" y="2053597"/>
            <a:ext cx="5738648" cy="9696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174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82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82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82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85"/>
          <p:cNvSpPr txBox="1">
            <a:spLocks noGrp="1"/>
          </p:cNvSpPr>
          <p:nvPr>
            <p:ph type="title"/>
          </p:nvPr>
        </p:nvSpPr>
        <p:spPr>
          <a:xfrm>
            <a:off x="1593145" y="4320540"/>
            <a:ext cx="4876800" cy="510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8"/>
              <a:buFont typeface="Calibri"/>
              <a:buNone/>
              <a:defRPr sz="177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5"/>
          <p:cNvSpPr>
            <a:spLocks noGrp="1"/>
          </p:cNvSpPr>
          <p:nvPr>
            <p:ph type="pic" idx="2"/>
          </p:nvPr>
        </p:nvSpPr>
        <p:spPr>
          <a:xfrm>
            <a:off x="1593145" y="551498"/>
            <a:ext cx="4876800" cy="3703320"/>
          </a:xfrm>
          <a:prstGeom prst="rect">
            <a:avLst/>
          </a:prstGeom>
          <a:noFill/>
          <a:ln>
            <a:noFill/>
          </a:ln>
        </p:spPr>
      </p:sp>
      <p:sp>
        <p:nvSpPr>
          <p:cNvPr id="22" name="Google Shape;22;p85"/>
          <p:cNvSpPr txBox="1">
            <a:spLocks noGrp="1"/>
          </p:cNvSpPr>
          <p:nvPr>
            <p:ph type="body" idx="1"/>
          </p:nvPr>
        </p:nvSpPr>
        <p:spPr>
          <a:xfrm>
            <a:off x="1593145" y="4830604"/>
            <a:ext cx="4876800" cy="724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4"/>
              <a:buNone/>
              <a:defRPr sz="1244"/>
            </a:lvl1pPr>
            <a:lvl2pPr marL="914400" lvl="1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2pPr>
            <a:lvl3pPr marL="1371600" lvl="2" indent="-228600" algn="l"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889"/>
              <a:buNone/>
              <a:defRPr sz="889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23" name="Google Shape;23;p85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85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5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>
            <a:spLocks noGrp="1"/>
          </p:cNvSpPr>
          <p:nvPr>
            <p:ph type="ctrTitle"/>
          </p:nvPr>
        </p:nvSpPr>
        <p:spPr>
          <a:xfrm>
            <a:off x="609600" y="1917383"/>
            <a:ext cx="6908800" cy="1323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ubTitle" idx="1"/>
          </p:nvPr>
        </p:nvSpPr>
        <p:spPr>
          <a:xfrm>
            <a:off x="1219200" y="3497580"/>
            <a:ext cx="5689600" cy="157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569"/>
              </a:spcBef>
              <a:spcAft>
                <a:spcPts val="0"/>
              </a:spcAft>
              <a:buClr>
                <a:srgbClr val="888888"/>
              </a:buClr>
              <a:buSzPts val="2844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498"/>
              </a:spcBef>
              <a:spcAft>
                <a:spcPts val="0"/>
              </a:spcAft>
              <a:buClr>
                <a:srgbClr val="888888"/>
              </a:buClr>
              <a:buSzPts val="2489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4"/>
          <p:cNvSpPr txBox="1">
            <a:spLocks noGrp="1"/>
          </p:cNvSpPr>
          <p:nvPr>
            <p:ph type="title"/>
          </p:nvPr>
        </p:nvSpPr>
        <p:spPr>
          <a:xfrm>
            <a:off x="406400" y="247174"/>
            <a:ext cx="7315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4"/>
          <p:cNvSpPr txBox="1">
            <a:spLocks noGrp="1"/>
          </p:cNvSpPr>
          <p:nvPr>
            <p:ph type="body" idx="1"/>
          </p:nvPr>
        </p:nvSpPr>
        <p:spPr>
          <a:xfrm>
            <a:off x="406400" y="1440180"/>
            <a:ext cx="7315200" cy="407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4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4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4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5"/>
          <p:cNvSpPr txBox="1">
            <a:spLocks noGrp="1"/>
          </p:cNvSpPr>
          <p:nvPr>
            <p:ph type="title"/>
          </p:nvPr>
        </p:nvSpPr>
        <p:spPr>
          <a:xfrm>
            <a:off x="642056" y="3966210"/>
            <a:ext cx="6908800" cy="122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56"/>
              <a:buFont typeface="Calibri"/>
              <a:buNone/>
              <a:defRPr sz="3556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5"/>
          <p:cNvSpPr txBox="1">
            <a:spLocks noGrp="1"/>
          </p:cNvSpPr>
          <p:nvPr>
            <p:ph type="body" idx="1"/>
          </p:nvPr>
        </p:nvSpPr>
        <p:spPr>
          <a:xfrm>
            <a:off x="642056" y="2616042"/>
            <a:ext cx="6908800" cy="1350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356"/>
              </a:spcBef>
              <a:spcAft>
                <a:spcPts val="0"/>
              </a:spcAft>
              <a:buClr>
                <a:srgbClr val="888888"/>
              </a:buClr>
              <a:buSzPts val="1778"/>
              <a:buNone/>
              <a:defRPr sz="1778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284"/>
              </a:spcBef>
              <a:spcAft>
                <a:spcPts val="0"/>
              </a:spcAft>
              <a:buClr>
                <a:srgbClr val="888888"/>
              </a:buClr>
              <a:buSzPts val="1422"/>
              <a:buNone/>
              <a:defRPr sz="1422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4"/>
              <a:buNone/>
              <a:defRPr sz="1244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4"/>
              <a:buNone/>
              <a:defRPr sz="1244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4"/>
              <a:buNone/>
              <a:defRPr sz="1244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4"/>
              <a:buNone/>
              <a:defRPr sz="1244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4"/>
              <a:buNone/>
              <a:defRPr sz="1244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49"/>
              </a:spcBef>
              <a:spcAft>
                <a:spcPts val="0"/>
              </a:spcAft>
              <a:buClr>
                <a:srgbClr val="888888"/>
              </a:buClr>
              <a:buSzPts val="1244"/>
              <a:buNone/>
              <a:defRPr sz="1244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125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5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5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6"/>
          <p:cNvSpPr txBox="1">
            <a:spLocks noGrp="1"/>
          </p:cNvSpPr>
          <p:nvPr>
            <p:ph type="title"/>
          </p:nvPr>
        </p:nvSpPr>
        <p:spPr>
          <a:xfrm>
            <a:off x="406400" y="247174"/>
            <a:ext cx="7315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6"/>
          <p:cNvSpPr txBox="1">
            <a:spLocks noGrp="1"/>
          </p:cNvSpPr>
          <p:nvPr>
            <p:ph type="body" idx="1"/>
          </p:nvPr>
        </p:nvSpPr>
        <p:spPr>
          <a:xfrm>
            <a:off x="406400" y="1440180"/>
            <a:ext cx="3589867" cy="407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6651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9"/>
              <a:buChar char="•"/>
              <a:defRPr sz="2489"/>
            </a:lvl1pPr>
            <a:lvl2pPr marL="914400" lvl="1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2pPr>
            <a:lvl3pPr marL="1371600" lvl="2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•"/>
              <a:defRPr sz="1778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126"/>
          <p:cNvSpPr txBox="1">
            <a:spLocks noGrp="1"/>
          </p:cNvSpPr>
          <p:nvPr>
            <p:ph type="body" idx="2"/>
          </p:nvPr>
        </p:nvSpPr>
        <p:spPr>
          <a:xfrm>
            <a:off x="4131733" y="1440180"/>
            <a:ext cx="3589867" cy="407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6651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9"/>
              <a:buChar char="•"/>
              <a:defRPr sz="2489"/>
            </a:lvl1pPr>
            <a:lvl2pPr marL="914400" lvl="1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–"/>
              <a:defRPr sz="2133"/>
            </a:lvl2pPr>
            <a:lvl3pPr marL="1371600" lvl="2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•"/>
              <a:defRPr sz="1778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126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6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26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7"/>
          <p:cNvSpPr txBox="1">
            <a:spLocks noGrp="1"/>
          </p:cNvSpPr>
          <p:nvPr>
            <p:ph type="title"/>
          </p:nvPr>
        </p:nvSpPr>
        <p:spPr>
          <a:xfrm>
            <a:off x="406400" y="247174"/>
            <a:ext cx="7315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1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27"/>
          <p:cNvSpPr txBox="1">
            <a:spLocks noGrp="1"/>
          </p:cNvSpPr>
          <p:nvPr>
            <p:ph type="body" idx="1"/>
          </p:nvPr>
        </p:nvSpPr>
        <p:spPr>
          <a:xfrm>
            <a:off x="406400" y="1381602"/>
            <a:ext cx="3591278" cy="57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1pPr>
            <a:lvl2pPr marL="914400" lvl="1" indent="-228600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4pPr>
            <a:lvl5pPr marL="2286000" lvl="4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5pPr>
            <a:lvl6pPr marL="2743200" lvl="5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6pPr>
            <a:lvl7pPr marL="3200400" lvl="6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7pPr>
            <a:lvl8pPr marL="3657600" lvl="7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8pPr>
            <a:lvl9pPr marL="4114800" lvl="8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9pPr>
          </a:lstStyle>
          <a:p>
            <a:endParaRPr/>
          </a:p>
        </p:txBody>
      </p:sp>
      <p:sp>
        <p:nvSpPr>
          <p:cNvPr id="54" name="Google Shape;54;p127"/>
          <p:cNvSpPr txBox="1">
            <a:spLocks noGrp="1"/>
          </p:cNvSpPr>
          <p:nvPr>
            <p:ph type="body" idx="2"/>
          </p:nvPr>
        </p:nvSpPr>
        <p:spPr>
          <a:xfrm>
            <a:off x="406400" y="1957388"/>
            <a:ext cx="3591278" cy="355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–"/>
              <a:defRPr sz="1778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–"/>
              <a:defRPr sz="1422"/>
            </a:lvl4pPr>
            <a:lvl5pPr marL="2286000" lvl="4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»"/>
              <a:defRPr sz="1422"/>
            </a:lvl5pPr>
            <a:lvl6pPr marL="2743200" lvl="5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6pPr>
            <a:lvl7pPr marL="3200400" lvl="6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7pPr>
            <a:lvl8pPr marL="3657600" lvl="7" indent="-318896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8pPr>
            <a:lvl9pPr marL="4114800" lvl="8" indent="-318896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9pPr>
          </a:lstStyle>
          <a:p>
            <a:endParaRPr/>
          </a:p>
        </p:txBody>
      </p:sp>
      <p:sp>
        <p:nvSpPr>
          <p:cNvPr id="55" name="Google Shape;55;p127"/>
          <p:cNvSpPr txBox="1">
            <a:spLocks noGrp="1"/>
          </p:cNvSpPr>
          <p:nvPr>
            <p:ph type="body" idx="3"/>
          </p:nvPr>
        </p:nvSpPr>
        <p:spPr>
          <a:xfrm>
            <a:off x="4128912" y="1381602"/>
            <a:ext cx="3592689" cy="575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None/>
              <a:defRPr sz="2133" b="1"/>
            </a:lvl1pPr>
            <a:lvl2pPr marL="914400" lvl="1" indent="-228600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None/>
              <a:defRPr sz="1778" b="1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3pPr>
            <a:lvl4pPr marL="1828800" lvl="3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4pPr>
            <a:lvl5pPr marL="2286000" lvl="4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5pPr>
            <a:lvl6pPr marL="2743200" lvl="5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6pPr>
            <a:lvl7pPr marL="3200400" lvl="6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7pPr>
            <a:lvl8pPr marL="3657600" lvl="7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8pPr>
            <a:lvl9pPr marL="4114800" lvl="8" indent="-228600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None/>
              <a:defRPr sz="1422" b="1"/>
            </a:lvl9pPr>
          </a:lstStyle>
          <a:p>
            <a:endParaRPr/>
          </a:p>
        </p:txBody>
      </p:sp>
      <p:sp>
        <p:nvSpPr>
          <p:cNvPr id="56" name="Google Shape;56;p127"/>
          <p:cNvSpPr txBox="1">
            <a:spLocks noGrp="1"/>
          </p:cNvSpPr>
          <p:nvPr>
            <p:ph type="body" idx="4"/>
          </p:nvPr>
        </p:nvSpPr>
        <p:spPr>
          <a:xfrm>
            <a:off x="4128912" y="1957388"/>
            <a:ext cx="3592689" cy="3556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–"/>
              <a:defRPr sz="1778"/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–"/>
              <a:defRPr sz="1422"/>
            </a:lvl4pPr>
            <a:lvl5pPr marL="2286000" lvl="4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»"/>
              <a:defRPr sz="1422"/>
            </a:lvl5pPr>
            <a:lvl6pPr marL="2743200" lvl="5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6pPr>
            <a:lvl7pPr marL="3200400" lvl="6" indent="-318897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7pPr>
            <a:lvl8pPr marL="3657600" lvl="7" indent="-318896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8pPr>
            <a:lvl9pPr marL="4114800" lvl="8" indent="-318896" algn="l">
              <a:spcBef>
                <a:spcPts val="284"/>
              </a:spcBef>
              <a:spcAft>
                <a:spcPts val="0"/>
              </a:spcAft>
              <a:buClr>
                <a:schemeClr val="dk1"/>
              </a:buClr>
              <a:buSzPts val="1422"/>
              <a:buChar char="•"/>
              <a:defRPr sz="1422"/>
            </a:lvl9pPr>
          </a:lstStyle>
          <a:p>
            <a:endParaRPr/>
          </a:p>
        </p:txBody>
      </p:sp>
      <p:sp>
        <p:nvSpPr>
          <p:cNvPr id="57" name="Google Shape;57;p127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7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7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8"/>
          <p:cNvSpPr txBox="1">
            <a:spLocks noGrp="1"/>
          </p:cNvSpPr>
          <p:nvPr>
            <p:ph type="title"/>
          </p:nvPr>
        </p:nvSpPr>
        <p:spPr>
          <a:xfrm>
            <a:off x="406400" y="247174"/>
            <a:ext cx="7315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8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8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8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9"/>
          <p:cNvSpPr txBox="1">
            <a:spLocks noGrp="1"/>
          </p:cNvSpPr>
          <p:nvPr>
            <p:ph type="title"/>
          </p:nvPr>
        </p:nvSpPr>
        <p:spPr>
          <a:xfrm>
            <a:off x="406400" y="245745"/>
            <a:ext cx="2674056" cy="1045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78"/>
              <a:buFont typeface="Calibri"/>
              <a:buNone/>
              <a:defRPr sz="1778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9"/>
          <p:cNvSpPr txBox="1">
            <a:spLocks noGrp="1"/>
          </p:cNvSpPr>
          <p:nvPr>
            <p:ph type="body" idx="1"/>
          </p:nvPr>
        </p:nvSpPr>
        <p:spPr>
          <a:xfrm>
            <a:off x="3177822" y="245745"/>
            <a:ext cx="4543778" cy="5267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9194" algn="l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844"/>
              <a:buChar char="•"/>
              <a:defRPr sz="2844"/>
            </a:lvl1pPr>
            <a:lvl2pPr marL="914400" lvl="1" indent="-386651" algn="l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9"/>
              <a:buChar char="–"/>
              <a:defRPr sz="2489"/>
            </a:lvl2pPr>
            <a:lvl3pPr marL="1371600" lvl="2" indent="-364045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3pPr>
            <a:lvl4pPr marL="1828800" lvl="3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–"/>
              <a:defRPr sz="1778"/>
            </a:lvl4pPr>
            <a:lvl5pPr marL="2286000" lvl="4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»"/>
              <a:defRPr sz="1778"/>
            </a:lvl5pPr>
            <a:lvl6pPr marL="2743200" lvl="5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•"/>
              <a:defRPr sz="1778"/>
            </a:lvl6pPr>
            <a:lvl7pPr marL="3200400" lvl="6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•"/>
              <a:defRPr sz="1778"/>
            </a:lvl7pPr>
            <a:lvl8pPr marL="3657600" lvl="7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•"/>
              <a:defRPr sz="1778"/>
            </a:lvl8pPr>
            <a:lvl9pPr marL="4114800" lvl="8" indent="-341503" algn="l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Char char="•"/>
              <a:defRPr sz="1778"/>
            </a:lvl9pPr>
          </a:lstStyle>
          <a:p>
            <a:endParaRPr/>
          </a:p>
        </p:txBody>
      </p:sp>
      <p:sp>
        <p:nvSpPr>
          <p:cNvPr id="68" name="Google Shape;68;p129"/>
          <p:cNvSpPr txBox="1">
            <a:spLocks noGrp="1"/>
          </p:cNvSpPr>
          <p:nvPr>
            <p:ph type="body" idx="2"/>
          </p:nvPr>
        </p:nvSpPr>
        <p:spPr>
          <a:xfrm>
            <a:off x="406400" y="1291590"/>
            <a:ext cx="2674056" cy="4221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49"/>
              </a:spcBef>
              <a:spcAft>
                <a:spcPts val="0"/>
              </a:spcAft>
              <a:buClr>
                <a:schemeClr val="dk1"/>
              </a:buClr>
              <a:buSzPts val="1244"/>
              <a:buNone/>
              <a:defRPr sz="1244"/>
            </a:lvl1pPr>
            <a:lvl2pPr marL="914400" lvl="1" indent="-228600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/>
            </a:lvl2pPr>
            <a:lvl3pPr marL="1371600" lvl="2" indent="-228600" algn="l">
              <a:spcBef>
                <a:spcPts val="178"/>
              </a:spcBef>
              <a:spcAft>
                <a:spcPts val="0"/>
              </a:spcAft>
              <a:buClr>
                <a:schemeClr val="dk1"/>
              </a:buClr>
              <a:buSzPts val="889"/>
              <a:buNone/>
              <a:defRPr sz="889"/>
            </a:lvl3pPr>
            <a:lvl4pPr marL="1828800" lvl="3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129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9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29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0"/>
          <p:cNvSpPr txBox="1">
            <a:spLocks noGrp="1"/>
          </p:cNvSpPr>
          <p:nvPr>
            <p:ph type="title"/>
          </p:nvPr>
        </p:nvSpPr>
        <p:spPr>
          <a:xfrm>
            <a:off x="406400" y="247174"/>
            <a:ext cx="7315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0"/>
          <p:cNvSpPr txBox="1">
            <a:spLocks noGrp="1"/>
          </p:cNvSpPr>
          <p:nvPr>
            <p:ph type="body" idx="1"/>
          </p:nvPr>
        </p:nvSpPr>
        <p:spPr>
          <a:xfrm rot="5400000">
            <a:off x="2027317" y="-180737"/>
            <a:ext cx="4073367" cy="73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30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0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0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1"/>
          <p:cNvSpPr txBox="1">
            <a:spLocks noGrp="1"/>
          </p:cNvSpPr>
          <p:nvPr>
            <p:ph type="title"/>
          </p:nvPr>
        </p:nvSpPr>
        <p:spPr>
          <a:xfrm rot="5400000">
            <a:off x="4174013" y="1965961"/>
            <a:ext cx="5266373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1"/>
          <p:cNvSpPr txBox="1">
            <a:spLocks noGrp="1"/>
          </p:cNvSpPr>
          <p:nvPr>
            <p:ph type="body" idx="1"/>
          </p:nvPr>
        </p:nvSpPr>
        <p:spPr>
          <a:xfrm rot="5400000">
            <a:off x="448680" y="204894"/>
            <a:ext cx="5266373" cy="5350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1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1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1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1"/>
          <p:cNvSpPr txBox="1">
            <a:spLocks noGrp="1"/>
          </p:cNvSpPr>
          <p:nvPr>
            <p:ph type="title"/>
          </p:nvPr>
        </p:nvSpPr>
        <p:spPr>
          <a:xfrm>
            <a:off x="406400" y="247174"/>
            <a:ext cx="73152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11"/>
              <a:buFont typeface="Calibri"/>
              <a:buNone/>
              <a:defRPr sz="391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1"/>
          <p:cNvSpPr txBox="1">
            <a:spLocks noGrp="1"/>
          </p:cNvSpPr>
          <p:nvPr>
            <p:ph type="body" idx="1"/>
          </p:nvPr>
        </p:nvSpPr>
        <p:spPr>
          <a:xfrm>
            <a:off x="406400" y="1440180"/>
            <a:ext cx="7315200" cy="407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9194" algn="l" rtl="0">
              <a:spcBef>
                <a:spcPts val="569"/>
              </a:spcBef>
              <a:spcAft>
                <a:spcPts val="0"/>
              </a:spcAft>
              <a:buClr>
                <a:schemeClr val="dk1"/>
              </a:buClr>
              <a:buSzPts val="2844"/>
              <a:buFont typeface="Arial"/>
              <a:buChar char="•"/>
              <a:defRPr sz="284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6651" algn="l" rtl="0"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89"/>
              <a:buFont typeface="Arial"/>
              <a:buChar char="–"/>
              <a:defRPr sz="248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4045" algn="l" rtl="0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1503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–"/>
              <a:defRPr sz="17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1503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»"/>
              <a:defRPr sz="17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1503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•"/>
              <a:defRPr sz="17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1503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•"/>
              <a:defRPr sz="17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1503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•"/>
              <a:defRPr sz="17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1503" algn="l" rtl="0">
              <a:spcBef>
                <a:spcPts val="356"/>
              </a:spcBef>
              <a:spcAft>
                <a:spcPts val="0"/>
              </a:spcAft>
              <a:buClr>
                <a:schemeClr val="dk1"/>
              </a:buClr>
              <a:buSzPts val="1778"/>
              <a:buFont typeface="Arial"/>
              <a:buChar char="•"/>
              <a:defRPr sz="177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1"/>
          <p:cNvSpPr txBox="1">
            <a:spLocks noGrp="1"/>
          </p:cNvSpPr>
          <p:nvPr>
            <p:ph type="dt" idx="10"/>
          </p:nvPr>
        </p:nvSpPr>
        <p:spPr>
          <a:xfrm>
            <a:off x="406400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81"/>
          <p:cNvSpPr txBox="1">
            <a:spLocks noGrp="1"/>
          </p:cNvSpPr>
          <p:nvPr>
            <p:ph type="ftr" idx="11"/>
          </p:nvPr>
        </p:nvSpPr>
        <p:spPr>
          <a:xfrm>
            <a:off x="2777067" y="5720715"/>
            <a:ext cx="2573867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81"/>
          <p:cNvSpPr txBox="1">
            <a:spLocks noGrp="1"/>
          </p:cNvSpPr>
          <p:nvPr>
            <p:ph type="sldNum" idx="12"/>
          </p:nvPr>
        </p:nvSpPr>
        <p:spPr>
          <a:xfrm>
            <a:off x="5825067" y="5720715"/>
            <a:ext cx="1896533" cy="32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67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outdoor, woman&#10;&#10;Description generated with high confidence">
            <a:extLst>
              <a:ext uri="{FF2B5EF4-FFF2-40B4-BE49-F238E27FC236}">
                <a16:creationId xmlns:a16="http://schemas.microsoft.com/office/drawing/2014/main" id="{F3DC84F5-1BC2-7CF2-0156-ECF2765CB8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154" y="159"/>
            <a:ext cx="12298017" cy="69640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A8CD5D-38AD-D74F-8ADE-8282813526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66" y="159"/>
            <a:ext cx="2438400" cy="24384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D5FD648-5532-1743-A19D-36A401A13EC5}"/>
              </a:ext>
            </a:extLst>
          </p:cNvPr>
          <p:cNvGrpSpPr/>
          <p:nvPr/>
        </p:nvGrpSpPr>
        <p:grpSpPr>
          <a:xfrm>
            <a:off x="337501" y="3664144"/>
            <a:ext cx="11674968" cy="2610679"/>
            <a:chOff x="-1" y="4884230"/>
            <a:chExt cx="9225032" cy="1349297"/>
          </a:xfrm>
        </p:grpSpPr>
        <p:sp>
          <p:nvSpPr>
            <p:cNvPr id="3" name="Parallelogram 8">
              <a:extLst>
                <a:ext uri="{FF2B5EF4-FFF2-40B4-BE49-F238E27FC236}">
                  <a16:creationId xmlns:a16="http://schemas.microsoft.com/office/drawing/2014/main" id="{A737B7E3-895C-E148-97F4-1257AF7D0FEF}"/>
                </a:ext>
              </a:extLst>
            </p:cNvPr>
            <p:cNvSpPr/>
            <p:nvPr/>
          </p:nvSpPr>
          <p:spPr>
            <a:xfrm rot="10800000">
              <a:off x="-1" y="4884230"/>
              <a:ext cx="9225032" cy="1349297"/>
            </a:xfrm>
            <a:custGeom>
              <a:avLst/>
              <a:gdLst>
                <a:gd name="connsiteX0" fmla="*/ 0 w 4009768"/>
                <a:gd name="connsiteY0" fmla="*/ 548640 h 548640"/>
                <a:gd name="connsiteX1" fmla="*/ 137160 w 4009768"/>
                <a:gd name="connsiteY1" fmla="*/ 0 h 548640"/>
                <a:gd name="connsiteX2" fmla="*/ 4009768 w 4009768"/>
                <a:gd name="connsiteY2" fmla="*/ 0 h 548640"/>
                <a:gd name="connsiteX3" fmla="*/ 3872608 w 4009768"/>
                <a:gd name="connsiteY3" fmla="*/ 548640 h 548640"/>
                <a:gd name="connsiteX4" fmla="*/ 0 w 4009768"/>
                <a:gd name="connsiteY4" fmla="*/ 548640 h 548640"/>
                <a:gd name="connsiteX0" fmla="*/ 0 w 3872608"/>
                <a:gd name="connsiteY0" fmla="*/ 561340 h 561340"/>
                <a:gd name="connsiteX1" fmla="*/ 137160 w 3872608"/>
                <a:gd name="connsiteY1" fmla="*/ 12700 h 561340"/>
                <a:gd name="connsiteX2" fmla="*/ 3781168 w 3872608"/>
                <a:gd name="connsiteY2" fmla="*/ 0 h 561340"/>
                <a:gd name="connsiteX3" fmla="*/ 3872608 w 3872608"/>
                <a:gd name="connsiteY3" fmla="*/ 561340 h 561340"/>
                <a:gd name="connsiteX4" fmla="*/ 0 w 3872608"/>
                <a:gd name="connsiteY4" fmla="*/ 561340 h 561340"/>
                <a:gd name="connsiteX0" fmla="*/ 0 w 3783708"/>
                <a:gd name="connsiteY0" fmla="*/ 561340 h 561340"/>
                <a:gd name="connsiteX1" fmla="*/ 137160 w 3783708"/>
                <a:gd name="connsiteY1" fmla="*/ 12700 h 561340"/>
                <a:gd name="connsiteX2" fmla="*/ 3781168 w 3783708"/>
                <a:gd name="connsiteY2" fmla="*/ 0 h 561340"/>
                <a:gd name="connsiteX3" fmla="*/ 3783708 w 3783708"/>
                <a:gd name="connsiteY3" fmla="*/ 561340 h 561340"/>
                <a:gd name="connsiteX4" fmla="*/ 0 w 3783708"/>
                <a:gd name="connsiteY4" fmla="*/ 561340 h 561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708" h="561340">
                  <a:moveTo>
                    <a:pt x="0" y="561340"/>
                  </a:moveTo>
                  <a:lnTo>
                    <a:pt x="137160" y="12700"/>
                  </a:lnTo>
                  <a:lnTo>
                    <a:pt x="3781168" y="0"/>
                  </a:lnTo>
                  <a:cubicBezTo>
                    <a:pt x="3782015" y="187113"/>
                    <a:pt x="3782861" y="374227"/>
                    <a:pt x="3783708" y="561340"/>
                  </a:cubicBezTo>
                  <a:lnTo>
                    <a:pt x="0" y="561340"/>
                  </a:lnTo>
                  <a:close/>
                </a:path>
              </a:pathLst>
            </a:custGeom>
            <a:solidFill>
              <a:srgbClr val="00B0F0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 MT Ligh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358E1A-56E8-0D44-9748-D912004DF569}"/>
                </a:ext>
              </a:extLst>
            </p:cNvPr>
            <p:cNvSpPr/>
            <p:nvPr/>
          </p:nvSpPr>
          <p:spPr>
            <a:xfrm>
              <a:off x="161519" y="4911661"/>
              <a:ext cx="8074807" cy="1256657"/>
            </a:xfrm>
            <a:prstGeom prst="rect">
              <a:avLst/>
            </a:prstGeom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US" sz="4000" b="1" dirty="0">
                  <a:solidFill>
                    <a:schemeClr val="bg1"/>
                  </a:solidFill>
                  <a:latin typeface="Aleo"/>
                </a:rPr>
                <a:t>So much research, now how do we use it?</a:t>
              </a:r>
              <a:endParaRPr lang="en-US" sz="4000" b="1" dirty="0">
                <a:solidFill>
                  <a:schemeClr val="bg1"/>
                </a:solidFill>
                <a:latin typeface="Aleo" panose="020F0502020204030203" pitchFamily="34" charset="77"/>
              </a:endParaRPr>
            </a:p>
            <a:p>
              <a:r>
                <a:rPr lang="en-US" sz="2000" b="1" i="1" dirty="0">
                  <a:solidFill>
                    <a:schemeClr val="bg1"/>
                  </a:solidFill>
                  <a:latin typeface="Aleo LightItalic"/>
                </a:rPr>
                <a:t>5 key lessons to ensure we do a better job of maximizing evidence uptake and impact to end child marriage and support women and  girls</a:t>
              </a:r>
            </a:p>
            <a:p>
              <a:endParaRPr lang="en-US" i="1" dirty="0">
                <a:solidFill>
                  <a:schemeClr val="bg1"/>
                </a:solidFill>
                <a:latin typeface="Aleo LightItalic"/>
              </a:endParaRPr>
            </a:p>
            <a:p>
              <a:r>
                <a:rPr lang="en-US" dirty="0">
                  <a:solidFill>
                    <a:schemeClr val="bg1"/>
                  </a:solidFill>
                  <a:latin typeface="Aleo LightItalic"/>
                </a:rPr>
                <a:t>Manahil Siddiqi, MPH</a:t>
              </a:r>
            </a:p>
            <a:p>
              <a:r>
                <a:rPr lang="en-US" dirty="0">
                  <a:solidFill>
                    <a:schemeClr val="bg1"/>
                  </a:solidFill>
                  <a:latin typeface="Aleo LightItalic"/>
                </a:rPr>
                <a:t>Strategic Technical Assistance for Research (STAR) Initiative to end Harmful Practices</a:t>
              </a:r>
            </a:p>
            <a:p>
              <a:r>
                <a:rPr lang="en-US" dirty="0">
                  <a:solidFill>
                    <a:schemeClr val="bg1"/>
                  </a:solidFill>
                  <a:latin typeface="Aleo LightItalic"/>
                </a:rPr>
                <a:t>UNICEF Innocenti Office of Research and Foresight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47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DD0F89B-A27B-6D48-A863-622EB9BB9942}"/>
              </a:ext>
            </a:extLst>
          </p:cNvPr>
          <p:cNvSpPr txBox="1"/>
          <p:nvPr/>
        </p:nvSpPr>
        <p:spPr>
          <a:xfrm>
            <a:off x="501306" y="543365"/>
            <a:ext cx="5597172" cy="2326791"/>
          </a:xfrm>
          <a:prstGeom prst="rect">
            <a:avLst/>
          </a:prstGeom>
          <a:noFill/>
        </p:spPr>
        <p:txBody>
          <a:bodyPr wrap="square" lIns="0" tIns="0" rIns="0" bIns="109728" rtlCol="0" anchor="t">
            <a:spAutoFit/>
          </a:bodyPr>
          <a:lstStyle/>
          <a:p>
            <a:pPr defTabSz="1097280">
              <a:defRPr/>
            </a:pPr>
            <a:r>
              <a:rPr lang="en-US" sz="4800" b="1" spc="48">
                <a:solidFill>
                  <a:schemeClr val="bg1"/>
                </a:solidFill>
                <a:latin typeface="Arial"/>
                <a:cs typeface="Arial"/>
              </a:rPr>
              <a:t>Every child has the right to live without violence.</a:t>
            </a:r>
            <a:endParaRPr lang="en-US" sz="4800">
              <a:solidFill>
                <a:schemeClr val="bg1"/>
              </a:solidFill>
              <a:cs typeface="Calibri" panose="020F0502020204030204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0734723-5FF5-465C-8BA6-685F062E7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4314542"/>
            <a:ext cx="2439546" cy="2438308"/>
          </a:xfrm>
          <a:prstGeom prst="rect">
            <a:avLst/>
          </a:prstGeom>
        </p:spPr>
      </p:pic>
      <p:pic>
        <p:nvPicPr>
          <p:cNvPr id="5" name="Picture 4" descr="A close-up of hands shaking&#10;&#10;Description automatically generated with medium confidence">
            <a:extLst>
              <a:ext uri="{FF2B5EF4-FFF2-40B4-BE49-F238E27FC236}">
                <a16:creationId xmlns:a16="http://schemas.microsoft.com/office/drawing/2014/main" id="{240EE272-135B-9721-A513-BF1A7B6E3D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37" y="-54874"/>
            <a:ext cx="12372565" cy="704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13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85D637-AE31-9952-DC48-224B1B20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02" y="4676333"/>
            <a:ext cx="10559418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00B0F0"/>
                </a:solidFill>
                <a:latin typeface="Aleo"/>
                <a:ea typeface="+mj-lt"/>
                <a:cs typeface="+mj-lt"/>
              </a:rPr>
              <a:t>Oftentimes we assume that if we </a:t>
            </a:r>
            <a:r>
              <a:rPr lang="en-US" i="1" dirty="0">
                <a:solidFill>
                  <a:srgbClr val="00B0F0"/>
                </a:solidFill>
                <a:latin typeface="Aleo"/>
                <a:ea typeface="+mj-lt"/>
                <a:cs typeface="+mj-lt"/>
              </a:rPr>
              <a:t>communicate</a:t>
            </a:r>
            <a:r>
              <a:rPr lang="en-US" dirty="0">
                <a:solidFill>
                  <a:srgbClr val="00B0F0"/>
                </a:solidFill>
                <a:latin typeface="Aleo"/>
                <a:ea typeface="+mj-lt"/>
                <a:cs typeface="+mj-lt"/>
              </a:rPr>
              <a:t> research, it will be used…</a:t>
            </a:r>
            <a:endParaRPr lang="en-US" dirty="0">
              <a:solidFill>
                <a:srgbClr val="00B0F0"/>
              </a:solidFill>
              <a:latin typeface="Aleo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564F9-9B02-091D-01AF-70F55F156E05}"/>
              </a:ext>
            </a:extLst>
          </p:cNvPr>
          <p:cNvSpPr/>
          <p:nvPr/>
        </p:nvSpPr>
        <p:spPr>
          <a:xfrm>
            <a:off x="-1" y="0"/>
            <a:ext cx="163773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341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D85D637-AE31-9952-DC48-224B1B20A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259" y="747743"/>
            <a:ext cx="10726602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>
                <a:solidFill>
                  <a:srgbClr val="00B0F0"/>
                </a:solidFill>
                <a:latin typeface="Aleo"/>
                <a:ea typeface="+mj-lt"/>
                <a:cs typeface="+mj-lt"/>
              </a:rPr>
              <a:t>Evidence uptake</a:t>
            </a:r>
            <a:endParaRPr lang="en-US" sz="7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1D564F9-9B02-091D-01AF-70F55F156E05}"/>
              </a:ext>
            </a:extLst>
          </p:cNvPr>
          <p:cNvSpPr/>
          <p:nvPr/>
        </p:nvSpPr>
        <p:spPr>
          <a:xfrm>
            <a:off x="2254" y="1181"/>
            <a:ext cx="129952" cy="6828464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3F20C-8D35-C639-D9CE-58EC562E8A37}"/>
              </a:ext>
            </a:extLst>
          </p:cNvPr>
          <p:cNvSpPr txBox="1"/>
          <p:nvPr/>
        </p:nvSpPr>
        <p:spPr>
          <a:xfrm>
            <a:off x="589829" y="2219799"/>
            <a:ext cx="5341160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"/>
                <a:cs typeface="Calibri Light"/>
              </a:rPr>
              <a:t>All the activities that facilitate and contribute to the </a:t>
            </a:r>
            <a:r>
              <a:rPr lang="en-US" sz="3200" b="1" u="sng" dirty="0">
                <a:solidFill>
                  <a:srgbClr val="C00000"/>
                </a:solidFill>
                <a:latin typeface="Arial"/>
                <a:cs typeface="Calibri Light"/>
              </a:rPr>
              <a:t>adoption and utilization of evidence</a:t>
            </a:r>
            <a:r>
              <a:rPr lang="en-US" sz="3200" u="sng" dirty="0">
                <a:solidFill>
                  <a:srgbClr val="C00000"/>
                </a:solidFill>
                <a:latin typeface="Arial"/>
                <a:cs typeface="Calibri Light"/>
              </a:rPr>
              <a:t> </a:t>
            </a:r>
            <a:r>
              <a:rPr lang="en-US" sz="2800" dirty="0">
                <a:latin typeface="Arial"/>
                <a:cs typeface="Calibri Light"/>
              </a:rPr>
              <a:t>by researchers, practitioners, policymakers and other actors.</a:t>
            </a:r>
          </a:p>
          <a:p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81FADFB-1C0F-AF69-42F2-4F7D406D4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613" y="1337481"/>
            <a:ext cx="5808532" cy="43358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A7254E-B249-2B7E-1579-A03AACE674EF}"/>
              </a:ext>
            </a:extLst>
          </p:cNvPr>
          <p:cNvSpPr/>
          <p:nvPr/>
        </p:nvSpPr>
        <p:spPr>
          <a:xfrm>
            <a:off x="7916868" y="2787669"/>
            <a:ext cx="1021906" cy="891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22" descr="Present with solid fill">
            <a:extLst>
              <a:ext uri="{FF2B5EF4-FFF2-40B4-BE49-F238E27FC236}">
                <a16:creationId xmlns:a16="http://schemas.microsoft.com/office/drawing/2014/main" id="{D9FAF901-D278-6BAD-CBC0-683341E68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631" y="2583476"/>
            <a:ext cx="1020726" cy="103844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D84FE7A-64F2-9EBC-C626-605D9EA43251}"/>
              </a:ext>
            </a:extLst>
          </p:cNvPr>
          <p:cNvSpPr txBox="1"/>
          <p:nvPr/>
        </p:nvSpPr>
        <p:spPr>
          <a:xfrm>
            <a:off x="6779461" y="5333356"/>
            <a:ext cx="50268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Calibri"/>
              </a:rPr>
              <a:t>Research uptake activities aim to support both the supply of research and </a:t>
            </a:r>
            <a:r>
              <a:rPr lang="en-US" b="1" u="sng" dirty="0">
                <a:solidFill>
                  <a:srgbClr val="00B0F0"/>
                </a:solidFill>
                <a:latin typeface="Arial"/>
                <a:cs typeface="Calibri"/>
              </a:rPr>
              <a:t>demand</a:t>
            </a:r>
          </a:p>
        </p:txBody>
      </p:sp>
    </p:spTree>
    <p:extLst>
      <p:ext uri="{BB962C8B-B14F-4D97-AF65-F5344CB8AC3E}">
        <p14:creationId xmlns:p14="http://schemas.microsoft.com/office/powerpoint/2010/main" val="4168987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0B96F9-446C-1ED5-D044-E1A3685A4BDD}"/>
              </a:ext>
            </a:extLst>
          </p:cNvPr>
          <p:cNvSpPr/>
          <p:nvPr/>
        </p:nvSpPr>
        <p:spPr>
          <a:xfrm>
            <a:off x="-3109" y="0"/>
            <a:ext cx="12191998" cy="1667162"/>
          </a:xfrm>
          <a:prstGeom prst="rect">
            <a:avLst/>
          </a:prstGeom>
          <a:solidFill>
            <a:srgbClr val="FCF7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CC2CF6-E43B-0660-0E5F-361BE6D4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4710" y="917991"/>
            <a:ext cx="10751481" cy="613556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leo"/>
              </a:rPr>
              <a:t>Don’t wait until the research is completed to engage with stakeholders.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C5D6CC-AF92-74BD-ECD7-D1CD8DDE6DF2}"/>
              </a:ext>
            </a:extLst>
          </p:cNvPr>
          <p:cNvSpPr/>
          <p:nvPr/>
        </p:nvSpPr>
        <p:spPr>
          <a:xfrm>
            <a:off x="185544" y="450129"/>
            <a:ext cx="942535" cy="844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latin typeface="Aleo"/>
              </a:rPr>
              <a:t>1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DB4B1-2FBC-C064-264A-68853C683879}"/>
              </a:ext>
            </a:extLst>
          </p:cNvPr>
          <p:cNvSpPr txBox="1"/>
          <p:nvPr/>
        </p:nvSpPr>
        <p:spPr>
          <a:xfrm>
            <a:off x="7742881" y="2427983"/>
            <a:ext cx="4570338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“X is a hot topic in the field. We should do a study on it."  OR </a:t>
            </a:r>
          </a:p>
          <a:p>
            <a:r>
              <a:rPr lang="en-US" sz="2000" b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“We've published a report on X.</a:t>
            </a:r>
          </a:p>
          <a:p>
            <a:r>
              <a:rPr lang="en-US" sz="2000" b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We need to engage with policymakers now." </a:t>
            </a:r>
            <a:endParaRPr lang="en-US" sz="2000" dirty="0">
              <a:solidFill>
                <a:schemeClr val="bg1"/>
              </a:solidFill>
              <a:cs typeface="Arial"/>
            </a:endParaRPr>
          </a:p>
          <a:p>
            <a:endParaRPr lang="en-US" sz="2000" i="1" dirty="0">
              <a:cs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2987B-151E-E52F-3B74-4131CF516727}"/>
              </a:ext>
            </a:extLst>
          </p:cNvPr>
          <p:cNvSpPr txBox="1"/>
          <p:nvPr/>
        </p:nvSpPr>
        <p:spPr>
          <a:xfrm>
            <a:off x="7866634" y="4655730"/>
            <a:ext cx="432225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"We hope this research will be useful to someone (unspecified) at some time and will contribute generally to ending child marriage"</a:t>
            </a:r>
            <a:r>
              <a:rPr lang="en-US" sz="2000" dirty="0">
                <a:cs typeface="Arial"/>
              </a:rPr>
              <a:t>​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12A5CD5-AAC1-492B-93B4-1E5AA74863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510" y="2139228"/>
            <a:ext cx="3337281" cy="34075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391D9-A93D-6F96-097B-1F05E373DCD5}"/>
              </a:ext>
            </a:extLst>
          </p:cNvPr>
          <p:cNvSpPr txBox="1"/>
          <p:nvPr/>
        </p:nvSpPr>
        <p:spPr>
          <a:xfrm>
            <a:off x="529678" y="2414741"/>
            <a:ext cx="3583618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Research responds to a specific problem identified by stakeholders and study is jointly conceptualized with buy-in secured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BB23CD-68A7-3C97-490E-F144C4B8905B}"/>
              </a:ext>
            </a:extLst>
          </p:cNvPr>
          <p:cNvSpPr txBox="1"/>
          <p:nvPr/>
        </p:nvSpPr>
        <p:spPr>
          <a:xfrm>
            <a:off x="405925" y="4588697"/>
            <a:ext cx="3831124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Evidence impact is well-defined and planned for, with practical and useful results for evidence users.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05E73B-538E-9063-00B6-B3F0A1E6C548}"/>
              </a:ext>
            </a:extLst>
          </p:cNvPr>
          <p:cNvSpPr/>
          <p:nvPr/>
        </p:nvSpPr>
        <p:spPr>
          <a:xfrm>
            <a:off x="234443" y="2535910"/>
            <a:ext cx="220381" cy="2470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E28840-B4D4-08C4-86C0-33FDBCD72A90}"/>
              </a:ext>
            </a:extLst>
          </p:cNvPr>
          <p:cNvSpPr/>
          <p:nvPr/>
        </p:nvSpPr>
        <p:spPr>
          <a:xfrm>
            <a:off x="185544" y="4655730"/>
            <a:ext cx="220381" cy="24702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B7A775-C312-FA53-AE09-2B0203F7C44D}"/>
              </a:ext>
            </a:extLst>
          </p:cNvPr>
          <p:cNvSpPr/>
          <p:nvPr/>
        </p:nvSpPr>
        <p:spPr>
          <a:xfrm>
            <a:off x="7423458" y="2535911"/>
            <a:ext cx="220381" cy="2470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C1BF236-533E-7C3F-EE82-1FC28A8C5425}"/>
              </a:ext>
            </a:extLst>
          </p:cNvPr>
          <p:cNvSpPr/>
          <p:nvPr/>
        </p:nvSpPr>
        <p:spPr>
          <a:xfrm>
            <a:off x="7506691" y="4764390"/>
            <a:ext cx="220381" cy="247027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6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0A794D-0CC1-664E-AF48-F36F3ECF7953}"/>
              </a:ext>
            </a:extLst>
          </p:cNvPr>
          <p:cNvSpPr/>
          <p:nvPr/>
        </p:nvSpPr>
        <p:spPr>
          <a:xfrm>
            <a:off x="-3109" y="-1"/>
            <a:ext cx="12191998" cy="3646439"/>
          </a:xfrm>
          <a:prstGeom prst="rect">
            <a:avLst/>
          </a:prstGeom>
          <a:solidFill>
            <a:srgbClr val="FCF7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651" y="154462"/>
            <a:ext cx="9459522" cy="32745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6979" y="4069519"/>
            <a:ext cx="11191163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>
                <a:latin typeface="Arial"/>
                <a:ea typeface="Calibri" panose="020F0502020204030204" pitchFamily="34" charset="0"/>
                <a:cs typeface="Times New Roman"/>
              </a:rPr>
              <a:t>“Our study underlines the importance of supporting research that meets </a:t>
            </a:r>
            <a:r>
              <a:rPr lang="en-US" sz="2800" b="1" dirty="0">
                <a:solidFill>
                  <a:srgbClr val="FFA9B8"/>
                </a:solidFill>
                <a:latin typeface="Arial"/>
                <a:ea typeface="Calibri" panose="020F0502020204030204" pitchFamily="34" charset="0"/>
                <a:cs typeface="Times New Roman"/>
              </a:rPr>
              <a:t>locally-</a:t>
            </a:r>
            <a:r>
              <a:rPr lang="en-US" sz="2800" b="1" dirty="0">
                <a:solidFill>
                  <a:srgbClr val="FFA9B8"/>
                </a:solidFill>
                <a:latin typeface="Arial"/>
                <a:ea typeface="Calibri" panose="020F0502020204030204" pitchFamily="34" charset="0"/>
                <a:cs typeface="Calibri Light"/>
              </a:rPr>
              <a:t>expressed</a:t>
            </a:r>
            <a:r>
              <a:rPr lang="en-US" sz="2800" b="1" dirty="0">
                <a:solidFill>
                  <a:srgbClr val="FFA9B8"/>
                </a:solidFill>
                <a:latin typeface="Arial"/>
                <a:ea typeface="Calibri" panose="020F0502020204030204" pitchFamily="34" charset="0"/>
                <a:cs typeface="Times New Roman"/>
              </a:rPr>
              <a:t> needs </a:t>
            </a:r>
            <a:r>
              <a:rPr lang="en-US" sz="2400" dirty="0">
                <a:latin typeface="Arial"/>
                <a:ea typeface="Calibri" panose="020F0502020204030204" pitchFamily="34" charset="0"/>
                <a:cs typeface="Times New Roman"/>
              </a:rPr>
              <a:t>and that is led by people embedded in the contexts in which results can be used. Supporting the </a:t>
            </a:r>
            <a:r>
              <a:rPr lang="en-US" sz="2800" b="1" dirty="0">
                <a:solidFill>
                  <a:srgbClr val="FFA9B8"/>
                </a:solidFill>
                <a:latin typeface="Arial"/>
                <a:ea typeface="Calibri" panose="020F0502020204030204" pitchFamily="34" charset="0"/>
                <a:cs typeface="Times New Roman"/>
              </a:rPr>
              <a:t>involvement of health sector professionals in the design, conduct and interpretation of research</a:t>
            </a:r>
            <a:r>
              <a:rPr lang="en-US" sz="2400" dirty="0">
                <a:latin typeface="Arial"/>
                <a:ea typeface="Calibri" panose="020F0502020204030204" pitchFamily="34" charset="0"/>
                <a:cs typeface="Times New Roman"/>
              </a:rPr>
              <a:t> appears to be an especially worthwhile investment.”</a:t>
            </a:r>
          </a:p>
        </p:txBody>
      </p:sp>
    </p:spTree>
    <p:extLst>
      <p:ext uri="{BB962C8B-B14F-4D97-AF65-F5344CB8AC3E}">
        <p14:creationId xmlns:p14="http://schemas.microsoft.com/office/powerpoint/2010/main" val="629505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9"/>
          <p:cNvSpPr txBox="1"/>
          <p:nvPr/>
        </p:nvSpPr>
        <p:spPr>
          <a:xfrm>
            <a:off x="656812" y="1858515"/>
            <a:ext cx="5448425" cy="21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4994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6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500" name="Google Shape;50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3855" y="6145681"/>
            <a:ext cx="1001683" cy="5807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0B96F9-446C-1ED5-D044-E1A3685A4BDD}"/>
              </a:ext>
            </a:extLst>
          </p:cNvPr>
          <p:cNvSpPr/>
          <p:nvPr/>
        </p:nvSpPr>
        <p:spPr>
          <a:xfrm>
            <a:off x="0" y="13092"/>
            <a:ext cx="12191998" cy="1667162"/>
          </a:xfrm>
          <a:prstGeom prst="rect">
            <a:avLst/>
          </a:prstGeom>
          <a:solidFill>
            <a:srgbClr val="FCF7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CC2CF6-E43B-0660-0E5F-361BE6D4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63" y="902959"/>
            <a:ext cx="10751481" cy="22181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leo"/>
              </a:rPr>
              <a:t>Strengthen capacity to increase evidence use</a:t>
            </a:r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C5D6CC-AF92-74BD-ECD7-D1CD8DDE6DF2}"/>
              </a:ext>
            </a:extLst>
          </p:cNvPr>
          <p:cNvSpPr/>
          <p:nvPr/>
        </p:nvSpPr>
        <p:spPr>
          <a:xfrm>
            <a:off x="193656" y="320824"/>
            <a:ext cx="942535" cy="844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latin typeface="Aleo"/>
              </a:rPr>
              <a:t>2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ADBD65-295D-8534-A723-EAFDA5AD3BBB}"/>
              </a:ext>
            </a:extLst>
          </p:cNvPr>
          <p:cNvSpPr txBox="1"/>
          <p:nvPr/>
        </p:nvSpPr>
        <p:spPr>
          <a:xfrm>
            <a:off x="593855" y="2002810"/>
            <a:ext cx="10587688" cy="18158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Arial"/>
                <a:cs typeface="Calibri Light"/>
              </a:rPr>
              <a:t>Even when there is </a:t>
            </a:r>
            <a:r>
              <a:rPr lang="en-US" sz="2800" i="1" dirty="0">
                <a:latin typeface="Arial"/>
                <a:cs typeface="Calibri Light"/>
              </a:rPr>
              <a:t>motivation</a:t>
            </a:r>
            <a:r>
              <a:rPr lang="en-US" sz="2800" dirty="0">
                <a:latin typeface="Arial"/>
                <a:cs typeface="Calibri Light"/>
              </a:rPr>
              <a:t> to use evidence to inform our work, there is a full range of skills and capacities needed to access, interpret and use information.</a:t>
            </a:r>
          </a:p>
          <a:p>
            <a:endParaRPr lang="en-US" sz="2800" dirty="0">
              <a:latin typeface="Calibri Light"/>
              <a:cs typeface="Calibri Light"/>
            </a:endParaRPr>
          </a:p>
        </p:txBody>
      </p:sp>
      <p:pic>
        <p:nvPicPr>
          <p:cNvPr id="17" name="Graphic 16" descr="Speech outline">
            <a:extLst>
              <a:ext uri="{FF2B5EF4-FFF2-40B4-BE49-F238E27FC236}">
                <a16:creationId xmlns:a16="http://schemas.microsoft.com/office/drawing/2014/main" id="{B508A03B-D7A6-816D-E5E3-1C3696D69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4077" y="3326875"/>
            <a:ext cx="3399543" cy="3399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B32DF59-F39D-237B-A6A7-8C245ECF35BC}"/>
              </a:ext>
            </a:extLst>
          </p:cNvPr>
          <p:cNvSpPr txBox="1"/>
          <p:nvPr/>
        </p:nvSpPr>
        <p:spPr>
          <a:xfrm>
            <a:off x="399332" y="4285371"/>
            <a:ext cx="242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Where do I even begin finding the latest evidence?</a:t>
            </a:r>
          </a:p>
        </p:txBody>
      </p:sp>
      <p:pic>
        <p:nvPicPr>
          <p:cNvPr id="19" name="Graphic 18" descr="Speech outline">
            <a:extLst>
              <a:ext uri="{FF2B5EF4-FFF2-40B4-BE49-F238E27FC236}">
                <a16:creationId xmlns:a16="http://schemas.microsoft.com/office/drawing/2014/main" id="{11A730E4-A0E7-A5F7-3E5C-A3807A967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36174" y="3326874"/>
            <a:ext cx="3399543" cy="339954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FACDF4-0FB1-88C3-7D52-F392E38C8C3E}"/>
              </a:ext>
            </a:extLst>
          </p:cNvPr>
          <p:cNvSpPr txBox="1"/>
          <p:nvPr/>
        </p:nvSpPr>
        <p:spPr>
          <a:xfrm>
            <a:off x="3367785" y="4256891"/>
            <a:ext cx="24223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So much info available, </a:t>
            </a:r>
          </a:p>
          <a:p>
            <a:r>
              <a:rPr lang="en-US" sz="2000" b="1" dirty="0"/>
              <a:t>so little time!</a:t>
            </a:r>
          </a:p>
        </p:txBody>
      </p:sp>
      <p:pic>
        <p:nvPicPr>
          <p:cNvPr id="22" name="Graphic 21" descr="Speech outline">
            <a:extLst>
              <a:ext uri="{FF2B5EF4-FFF2-40B4-BE49-F238E27FC236}">
                <a16:creationId xmlns:a16="http://schemas.microsoft.com/office/drawing/2014/main" id="{97F54CA0-34ED-5A72-1C19-2FFEDC9D3C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9346" y="3326873"/>
            <a:ext cx="3399543" cy="33995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52F5FA-D822-9C2D-862B-1579B779E585}"/>
              </a:ext>
            </a:extLst>
          </p:cNvPr>
          <p:cNvSpPr txBox="1"/>
          <p:nvPr/>
        </p:nvSpPr>
        <p:spPr>
          <a:xfrm>
            <a:off x="9324581" y="4026058"/>
            <a:ext cx="2250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“These recommendations are not relevant to the context I work in!”</a:t>
            </a:r>
          </a:p>
        </p:txBody>
      </p:sp>
      <p:pic>
        <p:nvPicPr>
          <p:cNvPr id="24" name="Graphic 23" descr="Speech outline">
            <a:extLst>
              <a:ext uri="{FF2B5EF4-FFF2-40B4-BE49-F238E27FC236}">
                <a16:creationId xmlns:a16="http://schemas.microsoft.com/office/drawing/2014/main" id="{49528149-733E-D457-A923-DB7D7DC44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75395" y="3326874"/>
            <a:ext cx="3399543" cy="339954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9EFA63DF-273C-643E-0FAF-283B6F9DF1C2}"/>
              </a:ext>
            </a:extLst>
          </p:cNvPr>
          <p:cNvSpPr txBox="1"/>
          <p:nvPr/>
        </p:nvSpPr>
        <p:spPr>
          <a:xfrm>
            <a:off x="6267303" y="4208276"/>
            <a:ext cx="22506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“RCTs, Compositional analyses.. My head hurts!”</a:t>
            </a:r>
          </a:p>
        </p:txBody>
      </p:sp>
    </p:spTree>
    <p:extLst>
      <p:ext uri="{BB962C8B-B14F-4D97-AF65-F5344CB8AC3E}">
        <p14:creationId xmlns:p14="http://schemas.microsoft.com/office/powerpoint/2010/main" val="163247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9"/>
          <p:cNvSpPr txBox="1"/>
          <p:nvPr/>
        </p:nvSpPr>
        <p:spPr>
          <a:xfrm>
            <a:off x="647576" y="1165788"/>
            <a:ext cx="5448425" cy="21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49948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56" b="0" i="0" u="none" strike="noStrike" cap="none">
              <a:solidFill>
                <a:srgbClr val="FFFFFF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pic>
        <p:nvPicPr>
          <p:cNvPr id="499" name="Google Shape;499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0422" y="6212446"/>
            <a:ext cx="1141256" cy="571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4473" y="6113354"/>
            <a:ext cx="1001683" cy="5807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0B96F9-446C-1ED5-D044-E1A3685A4BDD}"/>
              </a:ext>
            </a:extLst>
          </p:cNvPr>
          <p:cNvSpPr/>
          <p:nvPr/>
        </p:nvSpPr>
        <p:spPr>
          <a:xfrm>
            <a:off x="-13754" y="0"/>
            <a:ext cx="12191998" cy="1663013"/>
          </a:xfrm>
          <a:prstGeom prst="rect">
            <a:avLst/>
          </a:prstGeom>
          <a:solidFill>
            <a:srgbClr val="FCF7F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Times" pitchFamily="2" charset="0"/>
              </a:rPr>
              <a:t> 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ACC2CF6-E43B-0660-0E5F-361BE6D4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01" y="880246"/>
            <a:ext cx="10751481" cy="221818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Aleo"/>
              </a:rPr>
              <a:t>Monitor and measure uptake and impact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4C5D6CC-AF92-74BD-ECD7-D1CD8DDE6DF2}"/>
              </a:ext>
            </a:extLst>
          </p:cNvPr>
          <p:cNvSpPr/>
          <p:nvPr/>
        </p:nvSpPr>
        <p:spPr>
          <a:xfrm>
            <a:off x="193656" y="320824"/>
            <a:ext cx="942535" cy="844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3600" b="1" dirty="0">
                <a:latin typeface="Aleo"/>
              </a:rPr>
              <a:t>3</a:t>
            </a:r>
            <a:endParaRPr lang="en-US" dirty="0"/>
          </a:p>
        </p:txBody>
      </p:sp>
      <p:sp>
        <p:nvSpPr>
          <p:cNvPr id="2" name="Google Shape;503;p29">
            <a:extLst>
              <a:ext uri="{FF2B5EF4-FFF2-40B4-BE49-F238E27FC236}">
                <a16:creationId xmlns:a16="http://schemas.microsoft.com/office/drawing/2014/main" id="{4D6B69CB-343A-6C9C-B940-40A117A649F7}"/>
              </a:ext>
            </a:extLst>
          </p:cNvPr>
          <p:cNvSpPr txBox="1"/>
          <p:nvPr/>
        </p:nvSpPr>
        <p:spPr>
          <a:xfrm>
            <a:off x="333421" y="2109394"/>
            <a:ext cx="4920967" cy="1692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Few donors have an explicit definition of research impact</a:t>
            </a:r>
            <a:endParaRPr lang="en-US" sz="2800" b="1" i="0" u="sng" strike="noStrike" cap="none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7" name="Google Shape;503;p29">
            <a:extLst>
              <a:ext uri="{FF2B5EF4-FFF2-40B4-BE49-F238E27FC236}">
                <a16:creationId xmlns:a16="http://schemas.microsoft.com/office/drawing/2014/main" id="{58574A42-1870-744C-BC9A-E65353C83F19}"/>
              </a:ext>
            </a:extLst>
          </p:cNvPr>
          <p:cNvSpPr txBox="1"/>
          <p:nvPr/>
        </p:nvSpPr>
        <p:spPr>
          <a:xfrm>
            <a:off x="193656" y="3688700"/>
            <a:ext cx="1128082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Conceptual impact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cs typeface="Arial"/>
                <a:sym typeface="Arial"/>
              </a:rPr>
              <a:t>Capacity-building impact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  <a:cs typeface="Arial"/>
                <a:sym typeface="Arial"/>
              </a:rPr>
              <a:t>Instrumental impact</a:t>
            </a:r>
            <a:endParaRPr lang="en-US" sz="2000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AFD4C-BBA4-5E2C-2A9F-610D95D4F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7" y="2312453"/>
            <a:ext cx="5878199" cy="380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74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065AC2-2016-C326-9CF8-11F7B71DB941}"/>
              </a:ext>
            </a:extLst>
          </p:cNvPr>
          <p:cNvSpPr/>
          <p:nvPr/>
        </p:nvSpPr>
        <p:spPr>
          <a:xfrm>
            <a:off x="0" y="0"/>
            <a:ext cx="12192000" cy="75676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9E36F4-8877-A81D-81FF-D2A3B830F5DB}"/>
              </a:ext>
            </a:extLst>
          </p:cNvPr>
          <p:cNvSpPr/>
          <p:nvPr/>
        </p:nvSpPr>
        <p:spPr>
          <a:xfrm>
            <a:off x="476453" y="360556"/>
            <a:ext cx="942535" cy="844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leo" pitchFamily="2" charset="77"/>
              </a:rPr>
              <a:t>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96896B-E0A0-4D71-94AB-75814B103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499" y="782587"/>
            <a:ext cx="10751481" cy="22181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leo"/>
              </a:rPr>
              <a:t>Document and share experiences of </a:t>
            </a:r>
            <a:br>
              <a:rPr lang="en-US" sz="4000" b="1" dirty="0">
                <a:solidFill>
                  <a:srgbClr val="C00000"/>
                </a:solidFill>
                <a:latin typeface="Aleo"/>
              </a:rPr>
            </a:br>
            <a:r>
              <a:rPr lang="en-US" sz="4000" b="1" dirty="0">
                <a:solidFill>
                  <a:srgbClr val="C00000"/>
                </a:solidFill>
                <a:latin typeface="Aleo"/>
              </a:rPr>
              <a:t>evidence use and impact</a:t>
            </a:r>
          </a:p>
        </p:txBody>
      </p:sp>
      <p:pic>
        <p:nvPicPr>
          <p:cNvPr id="5" name="Picture 4" descr="A person speaking into a microphone&#10;&#10;Description automatically generated with medium confidence">
            <a:extLst>
              <a:ext uri="{FF2B5EF4-FFF2-40B4-BE49-F238E27FC236}">
                <a16:creationId xmlns:a16="http://schemas.microsoft.com/office/drawing/2014/main" id="{DA9801AE-FA0A-E4F9-168B-960952877F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468" y="1814795"/>
            <a:ext cx="4535444" cy="3938093"/>
          </a:xfrm>
          <a:prstGeom prst="rect">
            <a:avLst/>
          </a:prstGeom>
        </p:spPr>
      </p:pic>
      <p:pic>
        <p:nvPicPr>
          <p:cNvPr id="7" name="Picture 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4182F058-59EC-8EB3-C8CF-3E6111EFE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912" y="2505275"/>
            <a:ext cx="4373065" cy="405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15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065AC2-2016-C326-9CF8-11F7B71DB941}"/>
              </a:ext>
            </a:extLst>
          </p:cNvPr>
          <p:cNvSpPr/>
          <p:nvPr/>
        </p:nvSpPr>
        <p:spPr>
          <a:xfrm>
            <a:off x="0" y="19362"/>
            <a:ext cx="12192000" cy="756768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E9E36F4-8877-A81D-81FF-D2A3B830F5DB}"/>
              </a:ext>
            </a:extLst>
          </p:cNvPr>
          <p:cNvSpPr/>
          <p:nvPr/>
        </p:nvSpPr>
        <p:spPr>
          <a:xfrm>
            <a:off x="476453" y="360556"/>
            <a:ext cx="942535" cy="844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leo" pitchFamily="2" charset="77"/>
              </a:rPr>
              <a:t>5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9C70FDE1-46D0-DC17-845A-F9956B44B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08" y="1394481"/>
            <a:ext cx="11774584" cy="577290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2AD5E1A-0DFB-379D-F77D-60956AD62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499" y="654203"/>
            <a:ext cx="10751481" cy="221818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Aleo"/>
              </a:rPr>
              <a:t>Always consider the bigger picture</a:t>
            </a:r>
          </a:p>
        </p:txBody>
      </p:sp>
    </p:spTree>
    <p:extLst>
      <p:ext uri="{BB962C8B-B14F-4D97-AF65-F5344CB8AC3E}">
        <p14:creationId xmlns:p14="http://schemas.microsoft.com/office/powerpoint/2010/main" val="2889004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C617633D9DA1429FD18118B9918E27" ma:contentTypeVersion="17" ma:contentTypeDescription="Create a new document." ma:contentTypeScope="" ma:versionID="8385da5c039aa5cb581c6b48a956774e">
  <xsd:schema xmlns:xsd="http://www.w3.org/2001/XMLSchema" xmlns:xs="http://www.w3.org/2001/XMLSchema" xmlns:p="http://schemas.microsoft.com/office/2006/metadata/properties" xmlns:ns2="deb8fe03-0a70-457d-be20-bb98c727e22e" xmlns:ns3="375af5b2-8cea-45d5-b184-d6c522a311ad" targetNamespace="http://schemas.microsoft.com/office/2006/metadata/properties" ma:root="true" ma:fieldsID="e0f0042c10f867d66c9765bd21bf56ea" ns2:_="" ns3:_="">
    <xsd:import namespace="deb8fe03-0a70-457d-be20-bb98c727e22e"/>
    <xsd:import namespace="375af5b2-8cea-45d5-b184-d6c522a311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8fe03-0a70-457d-be20-bb98c727e2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eae0f924-55cd-4741-8fd0-29141ff024c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5af5b2-8cea-45d5-b184-d6c522a311a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ce5c2b9-6574-42c6-8602-888743f17b97}" ma:internalName="TaxCatchAll" ma:showField="CatchAllData" ma:web="375af5b2-8cea-45d5-b184-d6c522a311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8fe03-0a70-457d-be20-bb98c727e22e">
      <Terms xmlns="http://schemas.microsoft.com/office/infopath/2007/PartnerControls"/>
    </lcf76f155ced4ddcb4097134ff3c332f>
    <TaxCatchAll xmlns="375af5b2-8cea-45d5-b184-d6c522a311ad" xsi:nil="true"/>
  </documentManagement>
</p:properties>
</file>

<file path=customXml/itemProps1.xml><?xml version="1.0" encoding="utf-8"?>
<ds:datastoreItem xmlns:ds="http://schemas.openxmlformats.org/officeDocument/2006/customXml" ds:itemID="{D6445482-A639-4C86-8D35-5088F5FDD048}"/>
</file>

<file path=customXml/itemProps2.xml><?xml version="1.0" encoding="utf-8"?>
<ds:datastoreItem xmlns:ds="http://schemas.openxmlformats.org/officeDocument/2006/customXml" ds:itemID="{35F5D0AA-E317-4A40-8F63-93AD285D152C}"/>
</file>

<file path=customXml/itemProps3.xml><?xml version="1.0" encoding="utf-8"?>
<ds:datastoreItem xmlns:ds="http://schemas.openxmlformats.org/officeDocument/2006/customXml" ds:itemID="{17A9718A-C0ED-44D2-B684-30112BB4963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847</TotalTime>
  <Words>413</Words>
  <Application>Microsoft Office PowerPoint</Application>
  <PresentationFormat>Widescreen</PresentationFormat>
  <Paragraphs>49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office theme</vt:lpstr>
      <vt:lpstr>Banded</vt:lpstr>
      <vt:lpstr>Office Theme</vt:lpstr>
      <vt:lpstr>PowerPoint Presentation</vt:lpstr>
      <vt:lpstr>Oftentimes we assume that if we communicate research, it will be used…</vt:lpstr>
      <vt:lpstr>Evidence uptake</vt:lpstr>
      <vt:lpstr>Don’t wait until the research is completed to engage with stakeholders.</vt:lpstr>
      <vt:lpstr>PowerPoint Presentation</vt:lpstr>
      <vt:lpstr>Strengthen capacity to increase evidence use</vt:lpstr>
      <vt:lpstr>Monitor and measure uptake and impact</vt:lpstr>
      <vt:lpstr>Document and share experiences of  evidence use and impact</vt:lpstr>
      <vt:lpstr>Always consider the bigger picture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Manahil Siddiqi</cp:lastModifiedBy>
  <cp:revision>59</cp:revision>
  <dcterms:created xsi:type="dcterms:W3CDTF">2022-11-24T13:21:43Z</dcterms:created>
  <dcterms:modified xsi:type="dcterms:W3CDTF">2022-12-06T18:36:39Z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0x010100DBC617633D9DA1429FD18118B9918E27</vt:lpwstr>
  </property>
</Properties>
</file>