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71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79960" autoAdjust="0"/>
  </p:normalViewPr>
  <p:slideViewPr>
    <p:cSldViewPr snapToGrid="0">
      <p:cViewPr varScale="1">
        <p:scale>
          <a:sx n="53" d="100"/>
          <a:sy n="53" d="100"/>
        </p:scale>
        <p:origin x="118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C922E-EC74-4157-84C6-C7C776F03FAE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E4ACF-A6E2-450A-A0E1-AA1AF901F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2579-E084-4BE5-B155-114E7DEDDB7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82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Thinner evidence based in regard to the following outcomes: </a:t>
            </a:r>
          </a:p>
          <a:p>
            <a:r>
              <a:rPr lang="en-US" dirty="0"/>
              <a:t>decision-making,</a:t>
            </a:r>
          </a:p>
          <a:p>
            <a:r>
              <a:rPr lang="en-US" dirty="0"/>
              <a:t> communication with partners, </a:t>
            </a:r>
          </a:p>
          <a:p>
            <a:r>
              <a:rPr lang="en-US" dirty="0"/>
              <a:t>self-confidence and efficacy, </a:t>
            </a:r>
          </a:p>
          <a:p>
            <a:r>
              <a:rPr lang="en-US" dirty="0"/>
              <a:t>social support, and </a:t>
            </a:r>
          </a:p>
          <a:p>
            <a:r>
              <a:rPr lang="en-US" dirty="0"/>
              <a:t>gender equitable norms. </a:t>
            </a:r>
          </a:p>
          <a:p>
            <a:r>
              <a:rPr lang="en-US" dirty="0"/>
              <a:t>Additionally, few interventions addressed economic empowerment. </a:t>
            </a:r>
          </a:p>
          <a:p>
            <a:endParaRPr lang="en-US" dirty="0"/>
          </a:p>
          <a:p>
            <a:r>
              <a:rPr lang="en-US" dirty="0"/>
              <a:t>Few interventions provided legal services, or targeted divorced\, separated or abandoned girls,</a:t>
            </a:r>
          </a:p>
          <a:p>
            <a:endParaRPr lang="en-US" dirty="0"/>
          </a:p>
          <a:p>
            <a:pPr algn="l"/>
            <a:r>
              <a:rPr lang="en-US" sz="1800" b="0" i="0" u="none" strike="noStrike" baseline="0" dirty="0">
                <a:latin typeface="URWPalladioL-Roma"/>
              </a:rPr>
              <a:t>Adolescents are immersed in an increasingly ubiquitous digital world – for example one intervention, </a:t>
            </a:r>
            <a:r>
              <a:rPr lang="en-US" dirty="0"/>
              <a:t>‘Health Boost’ (HB) voice messages to married adolescent girls, twice a week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9E4ACF-A6E2-450A-A0E1-AA1AF901F4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98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9E4ACF-A6E2-450A-A0E1-AA1AF901F4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8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ADBF2-3492-EF49-477C-2F4D33FEC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AD187-DEA5-500E-9EB4-18558AD94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68B47-3869-E9A7-E931-17A7FAD4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C10A3-55EC-509C-7F3A-B6B4BC79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BCEC0-523C-AC22-62B7-BBE77570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6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B2BC-CFAC-92AD-70A1-301D7088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0FB43-469C-F859-2BDB-D9F8C5FD6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B28A-266E-D846-29A4-EEE1EF63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02034-5838-5CBD-8E78-9B05E339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B36FD-3888-6594-6BDF-AB3B83F0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5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F8528D-2239-06AA-EC6B-CDEAA17BC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90DC7-85ED-0B12-97C2-2441E9793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C47AA-60F2-A860-0455-B08567E64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5206F-D2F4-023A-32A1-5F38F454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02612-745C-87F9-E6BB-A3CE1A6B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90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ChangeArrowheads="1"/>
          </p:cNvSpPr>
          <p:nvPr userDrawn="1"/>
        </p:nvSpPr>
        <p:spPr>
          <a:xfrm>
            <a:off x="143339" y="6526180"/>
            <a:ext cx="480483" cy="2159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b="0" kern="120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42FD93C-0291-4835-BA8C-C11EA0F97B50}" type="slidenum">
              <a:rPr lang="en-GB" sz="1050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GB" sz="105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417195" y="3732398"/>
            <a:ext cx="8807264" cy="864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GB" sz="160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 flipV="1">
            <a:off x="1417195" y="1556791"/>
            <a:ext cx="8807264" cy="2175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GB" sz="160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28722" y="1776871"/>
            <a:ext cx="7911695" cy="173544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28722" y="3838657"/>
            <a:ext cx="7911695" cy="360039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1928721" y="4198771"/>
            <a:ext cx="7911695" cy="287337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76673"/>
            <a:ext cx="2351584" cy="288925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and place</a:t>
            </a:r>
            <a:endParaRPr lang="en-GB" dirty="0"/>
          </a:p>
        </p:txBody>
      </p:sp>
      <p:pic>
        <p:nvPicPr>
          <p:cNvPr id="1026" name="Picture 2" descr="C:\Users\kolevs\Desktop\WHO-EN-BW-H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605" y="5420907"/>
            <a:ext cx="2194296" cy="50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618" y="5198994"/>
            <a:ext cx="2605685" cy="105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3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34CCE-A891-757C-004E-EB41952F4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47937-8A47-93BC-A7B9-D1687E42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8E172-7007-EC29-7811-91B3C336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79D6-FD81-2A0F-490C-2EBC883F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AC575-BF28-3109-02E6-F10F03DF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4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9B7D9-9DE3-37A5-AE29-F6E5257A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425F7-BCBF-2548-74B8-881FBEA5D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80EA6-56A7-B93E-1728-E6DC183B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64323-A6E3-3EB8-1C0A-9F9DFF63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D92DE-F2EB-63D2-3D5E-AE1376E8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8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9828-71E2-95B4-1E6A-B1C7DF926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2094-2C8A-23FB-DA26-20017644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158AB-09C2-D154-9C84-B4DADFDEC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0AED4-B320-ABBA-56AD-0F210A14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35623-150D-25F6-CEEB-10204261A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D772C-7BB7-9090-C9DE-E0BDF9A7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8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4B96-DF15-6E02-AF46-59D3C2908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5099C-F40E-596D-9D35-F59CE1127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6AE9F-DA87-7DB0-20A8-F9BDD6614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161AC-C909-874C-4AF1-1EE566409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E881EA-ED0B-01D0-7779-9866EFDFA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F38704-63AC-851D-93CF-DC46732B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84B0E0-1D2B-A44C-7B3F-78D5F97C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124CF-089D-F9EA-704B-232F3D18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9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BB81-A000-F2E4-F120-9F75BF0F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1CFE9-8CFA-37AC-8FB4-69DC79FB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6396E-C73A-A3CB-DDC6-C0545C5C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154E6-9F67-727E-C421-324D40990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9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1FF96-1F8C-2DB2-835C-0B6004EE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191855-E191-A085-89F8-EDFF78C4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88783-8215-ADED-0259-4A0DB552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29C3-11BF-D866-C036-736FF297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6702-4FC2-1E43-ADF9-357CC41A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2AC7F-0831-7697-1B41-C988E4510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5F69-AC8C-8FC3-7F70-21AA86193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64FF9-0809-2576-047E-88892A25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44345-7A79-AA22-1EC0-B392E37C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1B98-8B9D-8ECA-8CB4-E4DE1FDD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C9E3D-BDA0-9864-D5A0-18AB076A6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74452-8428-81BD-80CF-53C8C6899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1DB4B-48D2-D4EA-0A37-AFD54FBE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5C7D2-9B05-8795-B7A3-4E1862C01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1B00D-85D1-D07B-751D-0DC5AE46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5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C4E9DF-0371-F8A8-FC71-188B3F4B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6BBE1-614F-E88F-1FBB-0FEB34C54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3D153-E773-27AF-C4F5-33F6ABDAB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3F61E-78EC-44A1-90B7-59E5C7DBF818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852AE-96C5-C691-22A5-516CC370E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41391-E815-641B-7EB4-AE2C8D33E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A35A6-3E55-4107-AF62-D84A7305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7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7608" y="1484784"/>
            <a:ext cx="6624736" cy="2088232"/>
          </a:xfrm>
        </p:spPr>
        <p:txBody>
          <a:bodyPr>
            <a:noAutofit/>
          </a:bodyPr>
          <a:lstStyle/>
          <a:p>
            <a:pPr algn="ctr"/>
            <a:r>
              <a:rPr lang="es-ES_tradnl" sz="2800" i="1" dirty="0" err="1"/>
              <a:t>Systematic</a:t>
            </a:r>
            <a:r>
              <a:rPr lang="es-ES_tradnl" sz="2800" i="1" dirty="0"/>
              <a:t> </a:t>
            </a:r>
            <a:r>
              <a:rPr lang="es-ES_tradnl" sz="2800" i="1" dirty="0" err="1"/>
              <a:t>scoping</a:t>
            </a:r>
            <a:r>
              <a:rPr lang="es-ES_tradnl" sz="2800" i="1" dirty="0"/>
              <a:t> </a:t>
            </a:r>
            <a:r>
              <a:rPr lang="es-ES_tradnl" sz="2800" i="1" dirty="0" err="1"/>
              <a:t>review</a:t>
            </a:r>
            <a:r>
              <a:rPr lang="es-ES_tradnl" sz="2800" i="1" dirty="0"/>
              <a:t> </a:t>
            </a:r>
            <a:r>
              <a:rPr lang="es-ES_tradnl" sz="2800" i="1" dirty="0" err="1"/>
              <a:t>of</a:t>
            </a:r>
            <a:r>
              <a:rPr lang="es-ES_tradnl" sz="2800" i="1" dirty="0"/>
              <a:t> </a:t>
            </a:r>
            <a:r>
              <a:rPr lang="es-ES_tradnl" sz="2800" i="1" dirty="0" err="1"/>
              <a:t>interventions</a:t>
            </a:r>
            <a:r>
              <a:rPr lang="es-ES_tradnl" sz="2800" i="1" dirty="0"/>
              <a:t> </a:t>
            </a:r>
            <a:r>
              <a:rPr lang="es-ES_tradnl" sz="2800" i="1" dirty="0" err="1"/>
              <a:t>that</a:t>
            </a:r>
            <a:r>
              <a:rPr lang="es-ES_tradnl" sz="2800" i="1" dirty="0"/>
              <a:t> </a:t>
            </a:r>
            <a:r>
              <a:rPr lang="es-ES_tradnl" sz="2800" i="1" dirty="0" err="1"/>
              <a:t>address</a:t>
            </a:r>
            <a:r>
              <a:rPr lang="es-ES_tradnl" sz="2800" i="1" dirty="0"/>
              <a:t> </a:t>
            </a:r>
            <a:r>
              <a:rPr lang="es-ES_tradnl" sz="2800" i="1" dirty="0" err="1"/>
              <a:t>the</a:t>
            </a:r>
            <a:r>
              <a:rPr lang="es-ES_tradnl" sz="2800" i="1" dirty="0"/>
              <a:t> </a:t>
            </a:r>
            <a:r>
              <a:rPr lang="es-ES_tradnl" sz="2800" i="1" dirty="0" err="1"/>
              <a:t>health</a:t>
            </a:r>
            <a:r>
              <a:rPr lang="es-ES_tradnl" sz="2800" i="1" dirty="0"/>
              <a:t> and social </a:t>
            </a:r>
            <a:r>
              <a:rPr lang="es-ES_tradnl" sz="2800" i="1" dirty="0" err="1"/>
              <a:t>needs</a:t>
            </a:r>
            <a:r>
              <a:rPr lang="es-ES_tradnl" sz="2800" i="1" dirty="0"/>
              <a:t> </a:t>
            </a:r>
            <a:r>
              <a:rPr lang="es-ES_tradnl" sz="2800" i="1" dirty="0" err="1"/>
              <a:t>of</a:t>
            </a:r>
            <a:r>
              <a:rPr lang="es-ES_tradnl" sz="2800" i="1" dirty="0"/>
              <a:t> </a:t>
            </a:r>
            <a:r>
              <a:rPr lang="es-ES_tradnl" sz="2800" i="1" dirty="0" err="1"/>
              <a:t>child</a:t>
            </a:r>
            <a:r>
              <a:rPr lang="es-ES_tradnl" sz="2800" i="1" dirty="0"/>
              <a:t> brides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4E85CE2-530D-4301-8F9A-16DE41D5B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542" y="3838656"/>
            <a:ext cx="6077787" cy="4544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Shatha </a:t>
            </a:r>
            <a:r>
              <a:rPr lang="en-US" dirty="0" err="1"/>
              <a:t>Elnakib</a:t>
            </a:r>
            <a:r>
              <a:rPr lang="en-US" dirty="0"/>
              <a:t> on behalf of Ahmed Kassem Ali, Kate </a:t>
            </a:r>
            <a:r>
              <a:rPr lang="en-US" dirty="0" err="1"/>
              <a:t>Mieth</a:t>
            </a:r>
            <a:r>
              <a:rPr lang="en-US" dirty="0"/>
              <a:t>, and Venkatraman Chandra-</a:t>
            </a:r>
            <a:r>
              <a:rPr lang="en-US" dirty="0" err="1"/>
              <a:t>Mouli</a:t>
            </a:r>
            <a:r>
              <a:rPr lang="en-US" dirty="0"/>
              <a:t>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25103-9E55-10E5-BED1-52AD80ED2A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3568" y="368462"/>
            <a:ext cx="2351584" cy="85068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1600" dirty="0"/>
              <a:t>December 6</a:t>
            </a:r>
            <a:r>
              <a:rPr lang="en-US" sz="1600" baseline="30000" dirty="0"/>
              <a:t>th</a:t>
            </a:r>
            <a:r>
              <a:rPr lang="en-US" sz="1600" dirty="0"/>
              <a:t> 2022</a:t>
            </a:r>
          </a:p>
          <a:p>
            <a:r>
              <a:rPr lang="en-US" sz="1600" dirty="0"/>
              <a:t>CRANK Global Convening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277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11FD-9D3C-0E40-D50C-078BFBD9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387" y="446608"/>
            <a:ext cx="10515600" cy="90236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Preliminary findings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08DE7-0300-E1BB-EE7F-0BAB8B2E8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369" y="1475714"/>
            <a:ext cx="7759574" cy="4728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Health-focused interventions predominate the evidence base</a:t>
            </a:r>
          </a:p>
          <a:p>
            <a:pPr lvl="1"/>
            <a:r>
              <a:rPr lang="en-US" dirty="0"/>
              <a:t>SRH outcomes most commonly investigated</a:t>
            </a:r>
          </a:p>
          <a:p>
            <a:pPr lvl="1"/>
            <a:r>
              <a:rPr lang="en-US" dirty="0"/>
              <a:t>Less attention to nutrition and mental health outcomes</a:t>
            </a:r>
          </a:p>
          <a:p>
            <a:pPr marL="0" indent="0">
              <a:buNone/>
            </a:pPr>
            <a:r>
              <a:rPr lang="en-US" dirty="0"/>
              <a:t>2. Fewer interventions address social and economic outcomes.</a:t>
            </a:r>
          </a:p>
          <a:p>
            <a:pPr lvl="1"/>
            <a:r>
              <a:rPr lang="en-US" dirty="0"/>
              <a:t>Dearth of interventions that address the needs of divorced girls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549D8C-80EC-FAF6-2CBD-BB8AAB4EA928}"/>
              </a:ext>
            </a:extLst>
          </p:cNvPr>
          <p:cNvSpPr/>
          <p:nvPr/>
        </p:nvSpPr>
        <p:spPr>
          <a:xfrm>
            <a:off x="770387" y="1613143"/>
            <a:ext cx="2857500" cy="2428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Most common outcomes: </a:t>
            </a:r>
          </a:p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Contraceptive use </a:t>
            </a:r>
          </a:p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Delaying first birth </a:t>
            </a:r>
          </a:p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Health spacing </a:t>
            </a:r>
          </a:p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Utilization of SRH services</a:t>
            </a:r>
          </a:p>
          <a:p>
            <a:pPr algn="ctr"/>
            <a:r>
              <a:rPr lang="en-US" sz="1400" dirty="0">
                <a:latin typeface="Calibri Light" panose="020F0302020204030204" pitchFamily="34" charset="0"/>
                <a:ea typeface="Calibri" panose="020F0502020204030204" pitchFamily="34" charset="0"/>
              </a:rPr>
              <a:t>Utilization of prenatal, delivery and postnatal services</a:t>
            </a:r>
          </a:p>
          <a:p>
            <a:pPr algn="ctr"/>
            <a:r>
              <a:rPr lang="en-U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HIV and STI prevention and management and sexual health</a:t>
            </a:r>
          </a:p>
          <a:p>
            <a:pPr algn="ctr"/>
            <a:endParaRPr lang="en-US" sz="1400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B35D3-E688-BF68-5AA5-598DFF0E1B73}"/>
              </a:ext>
            </a:extLst>
          </p:cNvPr>
          <p:cNvSpPr txBox="1"/>
          <p:nvPr/>
        </p:nvSpPr>
        <p:spPr>
          <a:xfrm>
            <a:off x="770387" y="4099962"/>
            <a:ext cx="2857500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Few interventions address nutrition and mental health outcomes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2111FD-9D3C-0E40-D50C-078BFBD9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4545171" cy="146177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000" dirty="0"/>
              <a:t>Preliminary findings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08DE7-0300-E1BB-EE7F-0BAB8B2E8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222436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3. Media-based and technology-based interventions show promise but limited in number</a:t>
            </a:r>
          </a:p>
          <a:p>
            <a:pPr marL="0" indent="0">
              <a:buNone/>
            </a:pPr>
            <a:r>
              <a:rPr lang="en-US" sz="2000" dirty="0"/>
              <a:t>4. Increasingly more interventions in recent years targeting men and boys</a:t>
            </a:r>
          </a:p>
          <a:p>
            <a:pPr marL="0" indent="0">
              <a:buNone/>
            </a:pPr>
            <a:r>
              <a:rPr lang="en-US" sz="2000" dirty="0"/>
              <a:t>5. In terms of evaluation of interventions, more evaluations with rigorous designs, large sample sizes, and longer-term follow up are needed.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nline Network with solid fill">
            <a:extLst>
              <a:ext uri="{FF2B5EF4-FFF2-40B4-BE49-F238E27FC236}">
                <a16:creationId xmlns:a16="http://schemas.microsoft.com/office/drawing/2014/main" id="{4305C31F-4D55-BB29-8D32-3FE273A8D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25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617633D9DA1429FD18118B9918E27" ma:contentTypeVersion="17" ma:contentTypeDescription="Create a new document." ma:contentTypeScope="" ma:versionID="8385da5c039aa5cb581c6b48a956774e">
  <xsd:schema xmlns:xsd="http://www.w3.org/2001/XMLSchema" xmlns:xs="http://www.w3.org/2001/XMLSchema" xmlns:p="http://schemas.microsoft.com/office/2006/metadata/properties" xmlns:ns2="deb8fe03-0a70-457d-be20-bb98c727e22e" xmlns:ns3="375af5b2-8cea-45d5-b184-d6c522a311ad" targetNamespace="http://schemas.microsoft.com/office/2006/metadata/properties" ma:root="true" ma:fieldsID="e0f0042c10f867d66c9765bd21bf56ea" ns2:_="" ns3:_="">
    <xsd:import namespace="deb8fe03-0a70-457d-be20-bb98c727e22e"/>
    <xsd:import namespace="375af5b2-8cea-45d5-b184-d6c522a31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8fe03-0a70-457d-be20-bb98c727e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e0f924-55cd-4741-8fd0-29141ff02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af5b2-8cea-45d5-b184-d6c522a311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e5c2b9-6574-42c6-8602-888743f17b97}" ma:internalName="TaxCatchAll" ma:showField="CatchAllData" ma:web="375af5b2-8cea-45d5-b184-d6c522a311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7291D7-4A99-4E3B-BC19-954AB4591EF9}"/>
</file>

<file path=customXml/itemProps2.xml><?xml version="1.0" encoding="utf-8"?>
<ds:datastoreItem xmlns:ds="http://schemas.openxmlformats.org/officeDocument/2006/customXml" ds:itemID="{6E2BA9F7-9153-43A3-B0BE-07ED0AA1DFB9}"/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258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URWPalladioL-Roma</vt:lpstr>
      <vt:lpstr>Office Theme</vt:lpstr>
      <vt:lpstr>Systematic scoping review of interventions that address the health and social needs of child brides</vt:lpstr>
      <vt:lpstr>Preliminary findings </vt:lpstr>
      <vt:lpstr>Preliminary findings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scoping review of interventions that address the health and social needs of child brides</dc:title>
  <dc:creator>Shatha El Nakib</dc:creator>
  <cp:lastModifiedBy>Shatha El Nakib</cp:lastModifiedBy>
  <cp:revision>46</cp:revision>
  <dcterms:created xsi:type="dcterms:W3CDTF">2022-12-01T16:36:59Z</dcterms:created>
  <dcterms:modified xsi:type="dcterms:W3CDTF">2022-12-05T03:46:36Z</dcterms:modified>
</cp:coreProperties>
</file>