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sldIdLst>
    <p:sldId id="257" r:id="rId4"/>
    <p:sldId id="258" r:id="rId5"/>
    <p:sldId id="260" r:id="rId6"/>
    <p:sldId id="262" r:id="rId7"/>
    <p:sldId id="263" r:id="rId8"/>
    <p:sldId id="329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6" Type="http://schemas.openxmlformats.org/officeDocument/2006/relationships/image" Target="../media/image21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6" Type="http://schemas.openxmlformats.org/officeDocument/2006/relationships/image" Target="../media/image21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970D68-62A1-49FE-B93E-8C3370EBA5E8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59723B5-8F4D-4DF6-954E-F769583D828E}">
      <dgm:prSet custT="1"/>
      <dgm:spPr/>
      <dgm:t>
        <a:bodyPr/>
        <a:lstStyle/>
        <a:p>
          <a:r>
            <a:rPr lang="es-ES" sz="1800" b="0" i="0" baseline="0">
              <a:latin typeface="Montserrat" panose="00000500000000000000" pitchFamily="2" charset="0"/>
            </a:rPr>
            <a:t>República Dominicana es el país con la mayor prevalencia de </a:t>
          </a:r>
          <a:r>
            <a:rPr lang="es-DO" sz="1800" b="0" i="0" baseline="0" noProof="0">
              <a:latin typeface="Montserrat" panose="00000500000000000000" pitchFamily="2" charset="0"/>
            </a:rPr>
            <a:t>matrimonio</a:t>
          </a:r>
          <a:r>
            <a:rPr lang="es-ES" sz="1800" b="0" i="0" baseline="0">
              <a:latin typeface="Montserrat" panose="00000500000000000000" pitchFamily="2" charset="0"/>
            </a:rPr>
            <a:t> infantil y uniones tempranas de la región, siendo de un 36% de las mujeres jóvenes (de entre 20 y 24 años) casadas o unidas antes de los 18 años y el 12% lo hizo antes de los 15 años, superando ampliamente los promedios regionales de 23% y 5% respectivamente. (</a:t>
          </a:r>
          <a:r>
            <a:rPr lang="en-US" sz="1800" b="0" i="0" baseline="0">
              <a:latin typeface="Montserrat" panose="00000500000000000000" pitchFamily="2" charset="0"/>
            </a:rPr>
            <a:t>ENHOGAR-MICS 2014)</a:t>
          </a:r>
          <a:endParaRPr lang="en-US" sz="1800">
            <a:latin typeface="Montserrat" panose="00000500000000000000" pitchFamily="2" charset="0"/>
          </a:endParaRPr>
        </a:p>
      </dgm:t>
    </dgm:pt>
    <dgm:pt modelId="{43BAFDA1-F2A1-43AA-8298-EB650CD047B0}" type="parTrans" cxnId="{376F3D02-1BC6-4B2A-9F82-9F96558CCB97}">
      <dgm:prSet/>
      <dgm:spPr/>
      <dgm:t>
        <a:bodyPr/>
        <a:lstStyle/>
        <a:p>
          <a:endParaRPr lang="en-US" sz="2400">
            <a:latin typeface="Montserrat" panose="00000500000000000000" pitchFamily="2" charset="0"/>
          </a:endParaRPr>
        </a:p>
      </dgm:t>
    </dgm:pt>
    <dgm:pt modelId="{AF4E48D9-1744-4EBB-ACA1-C36389D786ED}" type="sibTrans" cxnId="{376F3D02-1BC6-4B2A-9F82-9F96558CCB97}">
      <dgm:prSet/>
      <dgm:spPr/>
      <dgm:t>
        <a:bodyPr/>
        <a:lstStyle/>
        <a:p>
          <a:endParaRPr lang="en-US" sz="2400">
            <a:latin typeface="Montserrat" panose="00000500000000000000" pitchFamily="2" charset="0"/>
          </a:endParaRPr>
        </a:p>
      </dgm:t>
    </dgm:pt>
    <dgm:pt modelId="{45254CD2-4FE2-43E0-94D8-5768EA41692E}">
      <dgm:prSet custT="1"/>
      <dgm:spPr/>
      <dgm:t>
        <a:bodyPr/>
        <a:lstStyle/>
        <a:p>
          <a:pPr algn="just"/>
          <a:r>
            <a:rPr lang="es-DO" sz="2000" b="0" i="0" baseline="0" noProof="0">
              <a:latin typeface="Montserrat" panose="00000500000000000000" pitchFamily="2" charset="0"/>
            </a:rPr>
            <a:t>Los estudios realizados no toman en cuenta relaciones entre personas del mismo género, además de las diferentes identidades de género que transgreden la heteronormatividad.</a:t>
          </a:r>
          <a:endParaRPr lang="es-DO" sz="2000" noProof="0">
            <a:latin typeface="Montserrat" panose="00000500000000000000" pitchFamily="2" charset="0"/>
          </a:endParaRPr>
        </a:p>
      </dgm:t>
    </dgm:pt>
    <dgm:pt modelId="{B4CB758C-6C58-4ABD-B865-214B5BBC676B}" type="parTrans" cxnId="{DC80F618-ED27-4169-9DDB-A4D0C0DA2078}">
      <dgm:prSet/>
      <dgm:spPr/>
      <dgm:t>
        <a:bodyPr/>
        <a:lstStyle/>
        <a:p>
          <a:endParaRPr lang="en-US" sz="2400">
            <a:latin typeface="Montserrat" panose="00000500000000000000" pitchFamily="2" charset="0"/>
          </a:endParaRPr>
        </a:p>
      </dgm:t>
    </dgm:pt>
    <dgm:pt modelId="{02643A57-9D15-4B21-A182-DB1CE5CE1D49}" type="sibTrans" cxnId="{DC80F618-ED27-4169-9DDB-A4D0C0DA2078}">
      <dgm:prSet/>
      <dgm:spPr/>
      <dgm:t>
        <a:bodyPr/>
        <a:lstStyle/>
        <a:p>
          <a:endParaRPr lang="en-US" sz="2400">
            <a:latin typeface="Montserrat" panose="00000500000000000000" pitchFamily="2" charset="0"/>
          </a:endParaRPr>
        </a:p>
      </dgm:t>
    </dgm:pt>
    <dgm:pt modelId="{D1F1143F-CDDA-4891-97D1-E2EBF49B0EF1}">
      <dgm:prSet custT="1"/>
      <dgm:spPr/>
      <dgm:t>
        <a:bodyPr/>
        <a:lstStyle/>
        <a:p>
          <a:pPr algn="just"/>
          <a:r>
            <a:rPr lang="es-ES" sz="2000" b="0" i="0" baseline="0">
              <a:latin typeface="Montserrat" panose="00000500000000000000" pitchFamily="2" charset="0"/>
            </a:rPr>
            <a:t>Conocer como la violencia, el estigma y discriminación contra las personas que transgreden los roles tradicionales de género, pueden influir en salidas forzadas del hogar, matrimonio infantil y uniones tempranas a consecuencia de rechazo familiar y social. </a:t>
          </a:r>
          <a:endParaRPr lang="en-US" sz="2000">
            <a:latin typeface="Montserrat" panose="00000500000000000000" pitchFamily="2" charset="0"/>
          </a:endParaRPr>
        </a:p>
      </dgm:t>
    </dgm:pt>
    <dgm:pt modelId="{758921DE-D81C-49E5-9A86-EADDFF3893B2}" type="parTrans" cxnId="{4A4A12BA-1CA9-49A2-8559-B8F7EEBD727C}">
      <dgm:prSet/>
      <dgm:spPr/>
      <dgm:t>
        <a:bodyPr/>
        <a:lstStyle/>
        <a:p>
          <a:endParaRPr lang="en-US" sz="2400">
            <a:latin typeface="Montserrat" panose="00000500000000000000" pitchFamily="2" charset="0"/>
          </a:endParaRPr>
        </a:p>
      </dgm:t>
    </dgm:pt>
    <dgm:pt modelId="{A529E59D-9133-4267-93B0-6928D35B8056}" type="sibTrans" cxnId="{4A4A12BA-1CA9-49A2-8559-B8F7EEBD727C}">
      <dgm:prSet/>
      <dgm:spPr/>
      <dgm:t>
        <a:bodyPr/>
        <a:lstStyle/>
        <a:p>
          <a:endParaRPr lang="en-US" sz="2400">
            <a:latin typeface="Montserrat" panose="00000500000000000000" pitchFamily="2" charset="0"/>
          </a:endParaRPr>
        </a:p>
      </dgm:t>
    </dgm:pt>
    <dgm:pt modelId="{9F9F393A-485E-4B7F-8D7C-6E1C517A76BB}" type="pres">
      <dgm:prSet presAssocID="{2C970D68-62A1-49FE-B93E-8C3370EBA5E8}" presName="linear" presStyleCnt="0">
        <dgm:presLayoutVars>
          <dgm:animLvl val="lvl"/>
          <dgm:resizeHandles val="exact"/>
        </dgm:presLayoutVars>
      </dgm:prSet>
      <dgm:spPr/>
    </dgm:pt>
    <dgm:pt modelId="{D11949AE-7C80-467D-B3E5-3668EF6DC01F}" type="pres">
      <dgm:prSet presAssocID="{959723B5-8F4D-4DF6-954E-F769583D828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9A25DA7-30EF-4DC5-A664-63C91D997B0A}" type="pres">
      <dgm:prSet presAssocID="{AF4E48D9-1744-4EBB-ACA1-C36389D786ED}" presName="spacer" presStyleCnt="0"/>
      <dgm:spPr/>
    </dgm:pt>
    <dgm:pt modelId="{C30C4BA8-A0DA-47D0-AFFB-4048C07052F7}" type="pres">
      <dgm:prSet presAssocID="{45254CD2-4FE2-43E0-94D8-5768EA41692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72F295E-4AE3-4CA9-8910-8079FFE83E2A}" type="pres">
      <dgm:prSet presAssocID="{02643A57-9D15-4B21-A182-DB1CE5CE1D49}" presName="spacer" presStyleCnt="0"/>
      <dgm:spPr/>
    </dgm:pt>
    <dgm:pt modelId="{8267C23C-177A-4560-BC28-318C1BCC9B34}" type="pres">
      <dgm:prSet presAssocID="{D1F1143F-CDDA-4891-97D1-E2EBF49B0EF1}" presName="parentText" presStyleLbl="node1" presStyleIdx="2" presStyleCnt="3" custLinFactY="11113" custLinFactNeighborY="100000">
        <dgm:presLayoutVars>
          <dgm:chMax val="0"/>
          <dgm:bulletEnabled val="1"/>
        </dgm:presLayoutVars>
      </dgm:prSet>
      <dgm:spPr/>
    </dgm:pt>
  </dgm:ptLst>
  <dgm:cxnLst>
    <dgm:cxn modelId="{76248700-BFE8-4B78-8388-BB1E065E6300}" type="presOf" srcId="{45254CD2-4FE2-43E0-94D8-5768EA41692E}" destId="{C30C4BA8-A0DA-47D0-AFFB-4048C07052F7}" srcOrd="0" destOrd="0" presId="urn:microsoft.com/office/officeart/2005/8/layout/vList2"/>
    <dgm:cxn modelId="{376F3D02-1BC6-4B2A-9F82-9F96558CCB97}" srcId="{2C970D68-62A1-49FE-B93E-8C3370EBA5E8}" destId="{959723B5-8F4D-4DF6-954E-F769583D828E}" srcOrd="0" destOrd="0" parTransId="{43BAFDA1-F2A1-43AA-8298-EB650CD047B0}" sibTransId="{AF4E48D9-1744-4EBB-ACA1-C36389D786ED}"/>
    <dgm:cxn modelId="{DC80F618-ED27-4169-9DDB-A4D0C0DA2078}" srcId="{2C970D68-62A1-49FE-B93E-8C3370EBA5E8}" destId="{45254CD2-4FE2-43E0-94D8-5768EA41692E}" srcOrd="1" destOrd="0" parTransId="{B4CB758C-6C58-4ABD-B865-214B5BBC676B}" sibTransId="{02643A57-9D15-4B21-A182-DB1CE5CE1D49}"/>
    <dgm:cxn modelId="{9968FB2F-9236-440F-9CBA-26E7EEBDF0AA}" type="presOf" srcId="{D1F1143F-CDDA-4891-97D1-E2EBF49B0EF1}" destId="{8267C23C-177A-4560-BC28-318C1BCC9B34}" srcOrd="0" destOrd="0" presId="urn:microsoft.com/office/officeart/2005/8/layout/vList2"/>
    <dgm:cxn modelId="{361A2399-41C0-4BC9-AC7C-95A77D617928}" type="presOf" srcId="{2C970D68-62A1-49FE-B93E-8C3370EBA5E8}" destId="{9F9F393A-485E-4B7F-8D7C-6E1C517A76BB}" srcOrd="0" destOrd="0" presId="urn:microsoft.com/office/officeart/2005/8/layout/vList2"/>
    <dgm:cxn modelId="{CCFD81AA-53C5-4A43-B1AA-E7A9F059CF95}" type="presOf" srcId="{959723B5-8F4D-4DF6-954E-F769583D828E}" destId="{D11949AE-7C80-467D-B3E5-3668EF6DC01F}" srcOrd="0" destOrd="0" presId="urn:microsoft.com/office/officeart/2005/8/layout/vList2"/>
    <dgm:cxn modelId="{4A4A12BA-1CA9-49A2-8559-B8F7EEBD727C}" srcId="{2C970D68-62A1-49FE-B93E-8C3370EBA5E8}" destId="{D1F1143F-CDDA-4891-97D1-E2EBF49B0EF1}" srcOrd="2" destOrd="0" parTransId="{758921DE-D81C-49E5-9A86-EADDFF3893B2}" sibTransId="{A529E59D-9133-4267-93B0-6928D35B8056}"/>
    <dgm:cxn modelId="{6EBE18B5-9DC6-49BD-AD26-602EC5A67DC2}" type="presParOf" srcId="{9F9F393A-485E-4B7F-8D7C-6E1C517A76BB}" destId="{D11949AE-7C80-467D-B3E5-3668EF6DC01F}" srcOrd="0" destOrd="0" presId="urn:microsoft.com/office/officeart/2005/8/layout/vList2"/>
    <dgm:cxn modelId="{40DBCB55-19AB-4C99-882F-7EED78D0E344}" type="presParOf" srcId="{9F9F393A-485E-4B7F-8D7C-6E1C517A76BB}" destId="{89A25DA7-30EF-4DC5-A664-63C91D997B0A}" srcOrd="1" destOrd="0" presId="urn:microsoft.com/office/officeart/2005/8/layout/vList2"/>
    <dgm:cxn modelId="{B8C1D4D0-A978-4FFF-BE37-ACDB41403F03}" type="presParOf" srcId="{9F9F393A-485E-4B7F-8D7C-6E1C517A76BB}" destId="{C30C4BA8-A0DA-47D0-AFFB-4048C07052F7}" srcOrd="2" destOrd="0" presId="urn:microsoft.com/office/officeart/2005/8/layout/vList2"/>
    <dgm:cxn modelId="{2E41A26C-7CCF-4EED-81ED-9F847147BBCD}" type="presParOf" srcId="{9F9F393A-485E-4B7F-8D7C-6E1C517A76BB}" destId="{072F295E-4AE3-4CA9-8910-8079FFE83E2A}" srcOrd="3" destOrd="0" presId="urn:microsoft.com/office/officeart/2005/8/layout/vList2"/>
    <dgm:cxn modelId="{FEF7112D-0603-478F-B648-6C9B8AAF39B9}" type="presParOf" srcId="{9F9F393A-485E-4B7F-8D7C-6E1C517A76BB}" destId="{8267C23C-177A-4560-BC28-318C1BCC9B3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0BCAA6-D61A-4E23-A93F-56FC56DB46BD}" type="doc">
      <dgm:prSet loTypeId="urn:microsoft.com/office/officeart/2008/layout/PictureStrip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7670076-CE63-496D-8978-9B34E59DE4F3}">
      <dgm:prSet phldrT="[Texto]" custT="1"/>
      <dgm:spPr/>
      <dgm:t>
        <a:bodyPr/>
        <a:lstStyle/>
        <a:p>
          <a:pPr algn="just"/>
          <a:r>
            <a:rPr lang="es-ES" sz="1100">
              <a:latin typeface="Montserrat" panose="00000500000000000000" pitchFamily="2" charset="0"/>
            </a:rPr>
            <a:t>Crear oportunidades de estudio, promoción, apoyo, facilitación y acompañamiento a la escolarización de esta población que se ha visto forzada a abandonar el hogar a temprana edad</a:t>
          </a:r>
          <a:endParaRPr lang="en-US" sz="1100">
            <a:latin typeface="Montserrat" panose="00000500000000000000" pitchFamily="2" charset="0"/>
          </a:endParaRPr>
        </a:p>
      </dgm:t>
    </dgm:pt>
    <dgm:pt modelId="{0F108AB6-5FD6-4B60-9CF8-48BD32FE2ABC}" type="parTrans" cxnId="{4605C09B-9D62-454F-813E-0E65D361B611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7F40B020-4981-4E42-878B-2630FB1C5E7F}" type="sibTrans" cxnId="{4605C09B-9D62-454F-813E-0E65D361B611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938F5476-B726-4D84-B84C-5840EDC9A6E8}">
      <dgm:prSet phldrT="[Texto]" custT="1"/>
      <dgm:spPr/>
      <dgm:t>
        <a:bodyPr/>
        <a:lstStyle/>
        <a:p>
          <a:pPr algn="just"/>
          <a:r>
            <a:rPr lang="es-ES" sz="1200">
              <a:latin typeface="Montserrat" panose="00000500000000000000" pitchFamily="2" charset="0"/>
            </a:rPr>
            <a:t>Reformar la legislación nacional de forma que </a:t>
          </a:r>
          <a:r>
            <a:rPr lang="es-ES" sz="1200" err="1">
              <a:latin typeface="Montserrat" panose="00000500000000000000" pitchFamily="2" charset="0"/>
            </a:rPr>
            <a:t>interseccione</a:t>
          </a:r>
          <a:r>
            <a:rPr lang="es-ES" sz="1200">
              <a:latin typeface="Montserrat" panose="00000500000000000000" pitchFamily="2" charset="0"/>
            </a:rPr>
            <a:t> los derechos laborales de las personas lesbianas, </a:t>
          </a:r>
          <a:r>
            <a:rPr lang="es-ES" sz="1200" err="1">
              <a:latin typeface="Montserrat" panose="00000500000000000000" pitchFamily="2" charset="0"/>
            </a:rPr>
            <a:t>queers</a:t>
          </a:r>
          <a:r>
            <a:rPr lang="es-ES" sz="1200">
              <a:latin typeface="Montserrat" panose="00000500000000000000" pitchFamily="2" charset="0"/>
            </a:rPr>
            <a:t>, bisexuales </a:t>
          </a:r>
          <a:r>
            <a:rPr lang="en-US" sz="1200">
              <a:latin typeface="Montserrat" panose="00000500000000000000" pitchFamily="2" charset="0"/>
            </a:rPr>
            <a:t>y hombres trans</a:t>
          </a:r>
        </a:p>
      </dgm:t>
    </dgm:pt>
    <dgm:pt modelId="{99E6DA55-695E-4C2A-9899-8E6E40959074}" type="parTrans" cxnId="{53D57FCA-720E-4208-93C9-04255B99E6FB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0FB66D70-72E0-4E85-BBDE-6BE45F29EA25}" type="sibTrans" cxnId="{53D57FCA-720E-4208-93C9-04255B99E6FB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0E617C2F-053B-429B-845D-9C4109B431E9}">
      <dgm:prSet phldrT="[Texto]" custT="1"/>
      <dgm:spPr/>
      <dgm:t>
        <a:bodyPr/>
        <a:lstStyle/>
        <a:p>
          <a:pPr algn="just"/>
          <a:r>
            <a:rPr lang="es-ES" sz="1200">
              <a:latin typeface="Montserrat" panose="00000500000000000000" pitchFamily="2" charset="0"/>
            </a:rPr>
            <a:t>Reforzar el proveer sesiones educativas culturalmente apropiadas a través de organizaciones de la sociedad civil de esta población</a:t>
          </a:r>
          <a:endParaRPr lang="en-US" sz="1200">
            <a:latin typeface="Montserrat" panose="00000500000000000000" pitchFamily="2" charset="0"/>
          </a:endParaRPr>
        </a:p>
      </dgm:t>
    </dgm:pt>
    <dgm:pt modelId="{3B460F73-8A3F-4E6E-96F0-1CB7714BEC8C}" type="parTrans" cxnId="{41447AC3-0AD7-4A31-9EC9-BA29DB9F45A0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3D80D80A-4783-496E-8088-B984720C5070}" type="sibTrans" cxnId="{41447AC3-0AD7-4A31-9EC9-BA29DB9F45A0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9655041C-DD6D-458B-B3AD-1DA722ADC326}">
      <dgm:prSet phldrT="[Texto]" custT="1"/>
      <dgm:spPr/>
      <dgm:t>
        <a:bodyPr/>
        <a:lstStyle/>
        <a:p>
          <a:pPr algn="just"/>
          <a:r>
            <a:rPr lang="en-US" sz="1200" err="1">
              <a:latin typeface="Montserrat" panose="00000500000000000000" pitchFamily="2" charset="0"/>
            </a:rPr>
            <a:t>Incorporar</a:t>
          </a:r>
          <a:r>
            <a:rPr lang="en-US" sz="1200">
              <a:latin typeface="Montserrat" panose="00000500000000000000" pitchFamily="2" charset="0"/>
            </a:rPr>
            <a:t> </a:t>
          </a:r>
          <a:r>
            <a:rPr lang="en-US" sz="1200" err="1">
              <a:latin typeface="Montserrat" panose="00000500000000000000" pitchFamily="2" charset="0"/>
            </a:rPr>
            <a:t>módulos</a:t>
          </a:r>
          <a:r>
            <a:rPr lang="en-US" sz="1200">
              <a:latin typeface="Montserrat" panose="00000500000000000000" pitchFamily="2" charset="0"/>
            </a:rPr>
            <a:t> </a:t>
          </a:r>
          <a:r>
            <a:rPr lang="en-US" sz="1200" err="1">
              <a:latin typeface="Montserrat" panose="00000500000000000000" pitchFamily="2" charset="0"/>
            </a:rPr>
            <a:t>educativos</a:t>
          </a:r>
          <a:r>
            <a:rPr lang="en-US" sz="1200">
              <a:latin typeface="Montserrat" panose="00000500000000000000" pitchFamily="2" charset="0"/>
            </a:rPr>
            <a:t> </a:t>
          </a:r>
          <a:r>
            <a:rPr lang="en-US" sz="1200" err="1">
              <a:latin typeface="Montserrat" panose="00000500000000000000" pitchFamily="2" charset="0"/>
            </a:rPr>
            <a:t>sobre</a:t>
          </a:r>
          <a:r>
            <a:rPr lang="en-US" sz="1200">
              <a:latin typeface="Montserrat" panose="00000500000000000000" pitchFamily="2" charset="0"/>
            </a:rPr>
            <a:t> </a:t>
          </a:r>
          <a:r>
            <a:rPr lang="en-US" sz="1200" err="1">
              <a:latin typeface="Montserrat" panose="00000500000000000000" pitchFamily="2" charset="0"/>
            </a:rPr>
            <a:t>tipos</a:t>
          </a:r>
          <a:r>
            <a:rPr lang="en-US" sz="1200">
              <a:latin typeface="Montserrat" panose="00000500000000000000" pitchFamily="2" charset="0"/>
            </a:rPr>
            <a:t> de </a:t>
          </a:r>
          <a:r>
            <a:rPr lang="en-US" sz="1200" err="1">
              <a:latin typeface="Montserrat" panose="00000500000000000000" pitchFamily="2" charset="0"/>
            </a:rPr>
            <a:t>violencia</a:t>
          </a:r>
          <a:r>
            <a:rPr lang="en-US" sz="1200">
              <a:latin typeface="Montserrat" panose="00000500000000000000" pitchFamily="2" charset="0"/>
            </a:rPr>
            <a:t>, </a:t>
          </a:r>
          <a:r>
            <a:rPr lang="es-ES" sz="1200">
              <a:latin typeface="Montserrat" panose="00000500000000000000" pitchFamily="2" charset="0"/>
            </a:rPr>
            <a:t>abuso sexual, estigma y discriminación en los currículos </a:t>
          </a:r>
          <a:r>
            <a:rPr lang="en-US" sz="1200" err="1">
              <a:latin typeface="Montserrat" panose="00000500000000000000" pitchFamily="2" charset="0"/>
            </a:rPr>
            <a:t>educativos</a:t>
          </a:r>
          <a:endParaRPr lang="en-US" sz="1200">
            <a:latin typeface="Montserrat" panose="00000500000000000000" pitchFamily="2" charset="0"/>
          </a:endParaRPr>
        </a:p>
      </dgm:t>
    </dgm:pt>
    <dgm:pt modelId="{E4555B10-A29E-436F-AE0C-FB3A3F4D9379}" type="parTrans" cxnId="{9B71253A-7B78-4F9D-A75C-50020335E257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541D9889-A993-43BB-8E56-A38EC0F5A643}" type="sibTrans" cxnId="{9B71253A-7B78-4F9D-A75C-50020335E257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5446ACB9-57C9-4190-9412-2E5F6DF8321E}">
      <dgm:prSet phldrT="[Texto]" custT="1"/>
      <dgm:spPr/>
      <dgm:t>
        <a:bodyPr/>
        <a:lstStyle/>
        <a:p>
          <a:pPr algn="just"/>
          <a:r>
            <a:rPr lang="es-ES" sz="1200">
              <a:latin typeface="Montserrat" panose="00000500000000000000" pitchFamily="2" charset="0"/>
            </a:rPr>
            <a:t>Formar a los proveedores de servicios en diversidad sexual, derechos humanos, y necesidades de específicas de esta población</a:t>
          </a:r>
          <a:endParaRPr lang="en-US" sz="1200">
            <a:latin typeface="Montserrat" panose="00000500000000000000" pitchFamily="2" charset="0"/>
          </a:endParaRPr>
        </a:p>
      </dgm:t>
    </dgm:pt>
    <dgm:pt modelId="{A046A5EC-14BE-4D8B-B3D5-1596FB74F971}" type="parTrans" cxnId="{80B0050F-DF3A-471A-A44A-BE65FAD21C18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CF24F038-E340-4BC7-8AD8-146EC3F68A90}" type="sibTrans" cxnId="{80B0050F-DF3A-471A-A44A-BE65FAD21C18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DA1D888E-25B1-4E87-A082-816DC78BBF9B}">
      <dgm:prSet phldrT="[Texto]" custT="1"/>
      <dgm:spPr/>
      <dgm:t>
        <a:bodyPr/>
        <a:lstStyle/>
        <a:p>
          <a:pPr algn="just"/>
          <a:r>
            <a:rPr lang="es-ES" sz="1200">
              <a:latin typeface="Montserrat" panose="00000500000000000000" pitchFamily="2" charset="0"/>
            </a:rPr>
            <a:t>Penalización a los cuidadores al incurrir en salidas forzadas de los NNA del hogar por transgredir los roles tradicionales de género</a:t>
          </a:r>
          <a:endParaRPr lang="en-US" sz="1200">
            <a:latin typeface="Montserrat" panose="00000500000000000000" pitchFamily="2" charset="0"/>
          </a:endParaRPr>
        </a:p>
      </dgm:t>
    </dgm:pt>
    <dgm:pt modelId="{DD295242-642F-45C0-ACF7-2CB6D3A110C0}" type="parTrans" cxnId="{470E07E4-C348-404A-A4D5-13B6B2AC39C3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29B8DDBA-E924-4731-9B72-581E38524441}" type="sibTrans" cxnId="{470E07E4-C348-404A-A4D5-13B6B2AC39C3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4FC75E5F-4F67-42CB-8483-5D43DF5F42A7}">
      <dgm:prSet phldrT="[Texto]" custT="1"/>
      <dgm:spPr/>
      <dgm:t>
        <a:bodyPr/>
        <a:lstStyle/>
        <a:p>
          <a:pPr algn="just"/>
          <a:r>
            <a:rPr lang="en-US" sz="1100">
              <a:latin typeface="Montserrat" panose="00000500000000000000" pitchFamily="2" charset="0"/>
            </a:rPr>
            <a:t>Crear </a:t>
          </a:r>
          <a:r>
            <a:rPr lang="en-US" sz="1100" err="1">
              <a:latin typeface="Montserrat" panose="00000500000000000000" pitchFamily="2" charset="0"/>
            </a:rPr>
            <a:t>políticas</a:t>
          </a:r>
          <a:r>
            <a:rPr lang="en-US" sz="1100">
              <a:latin typeface="Montserrat" panose="00000500000000000000" pitchFamily="2" charset="0"/>
            </a:rPr>
            <a:t> </a:t>
          </a:r>
          <a:r>
            <a:rPr lang="en-US" sz="1100" err="1">
              <a:latin typeface="Montserrat" panose="00000500000000000000" pitchFamily="2" charset="0"/>
            </a:rPr>
            <a:t>públicas</a:t>
          </a:r>
          <a:r>
            <a:rPr lang="en-US" sz="1100">
              <a:latin typeface="Montserrat" panose="00000500000000000000" pitchFamily="2" charset="0"/>
            </a:rPr>
            <a:t> para </a:t>
          </a:r>
          <a:r>
            <a:rPr lang="en-US" sz="1100" err="1">
              <a:latin typeface="Montserrat" panose="00000500000000000000" pitchFamily="2" charset="0"/>
            </a:rPr>
            <a:t>asegurar</a:t>
          </a:r>
          <a:r>
            <a:rPr lang="en-US" sz="1100">
              <a:latin typeface="Montserrat" panose="00000500000000000000" pitchFamily="2" charset="0"/>
            </a:rPr>
            <a:t> </a:t>
          </a:r>
          <a:r>
            <a:rPr lang="en-US" sz="1100" err="1">
              <a:latin typeface="Montserrat" panose="00000500000000000000" pitchFamily="2" charset="0"/>
            </a:rPr>
            <a:t>el</a:t>
          </a:r>
          <a:r>
            <a:rPr lang="en-US" sz="1100">
              <a:latin typeface="Montserrat" panose="00000500000000000000" pitchFamily="2" charset="0"/>
            </a:rPr>
            <a:t> </a:t>
          </a:r>
          <a:r>
            <a:rPr lang="en-US" sz="1100" err="1">
              <a:latin typeface="Montserrat" panose="00000500000000000000" pitchFamily="2" charset="0"/>
            </a:rPr>
            <a:t>cumplimiento</a:t>
          </a:r>
          <a:r>
            <a:rPr lang="en-US" sz="1100">
              <a:latin typeface="Montserrat" panose="00000500000000000000" pitchFamily="2" charset="0"/>
            </a:rPr>
            <a:t> de la Ley 136- 03.</a:t>
          </a:r>
        </a:p>
      </dgm:t>
    </dgm:pt>
    <dgm:pt modelId="{AD185087-80F3-42B0-8AE7-925C79B5091C}" type="parTrans" cxnId="{E3A9CEF7-421C-4FCF-AFB2-A1973DA508F8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E409B044-D5C0-4CB2-98CE-DDD6F03EB4D0}" type="sibTrans" cxnId="{E3A9CEF7-421C-4FCF-AFB2-A1973DA508F8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DD88F547-1458-44AD-BD77-C504149FE3FC}">
      <dgm:prSet phldrT="[Texto]" custT="1"/>
      <dgm:spPr/>
      <dgm:t>
        <a:bodyPr/>
        <a:lstStyle/>
        <a:p>
          <a:pPr algn="just"/>
          <a:r>
            <a:rPr lang="es-ES" sz="1200">
              <a:latin typeface="Montserrat" panose="00000500000000000000" pitchFamily="2" charset="0"/>
            </a:rPr>
            <a:t>Diseñar estrategias y programas relativos a derechos de la infancia, y prevención del abuso y maltrato para las familias en las comunidades incluidas</a:t>
          </a:r>
          <a:endParaRPr lang="en-US" sz="1200">
            <a:latin typeface="Montserrat" panose="00000500000000000000" pitchFamily="2" charset="0"/>
          </a:endParaRPr>
        </a:p>
      </dgm:t>
    </dgm:pt>
    <dgm:pt modelId="{D124BEC3-141A-4EC7-AAAD-1E87CE8208F3}" type="parTrans" cxnId="{2D0D93C7-E8F6-4951-B82D-254DF9E54177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67C0E479-AB02-4614-98B0-B2D45A1933A5}" type="sibTrans" cxnId="{2D0D93C7-E8F6-4951-B82D-254DF9E54177}">
      <dgm:prSet/>
      <dgm:spPr/>
      <dgm:t>
        <a:bodyPr/>
        <a:lstStyle/>
        <a:p>
          <a:endParaRPr lang="en-US" sz="1800">
            <a:latin typeface="Montserrat" panose="00000500000000000000" pitchFamily="2" charset="0"/>
          </a:endParaRPr>
        </a:p>
      </dgm:t>
    </dgm:pt>
    <dgm:pt modelId="{1E487848-24A9-4B17-9163-86029A11BD7B}" type="pres">
      <dgm:prSet presAssocID="{E10BCAA6-D61A-4E23-A93F-56FC56DB46BD}" presName="Name0" presStyleCnt="0">
        <dgm:presLayoutVars>
          <dgm:dir/>
          <dgm:resizeHandles val="exact"/>
        </dgm:presLayoutVars>
      </dgm:prSet>
      <dgm:spPr/>
    </dgm:pt>
    <dgm:pt modelId="{732F3615-A498-4CE4-93E8-8BBFAF726B59}" type="pres">
      <dgm:prSet presAssocID="{27670076-CE63-496D-8978-9B34E59DE4F3}" presName="composite" presStyleCnt="0"/>
      <dgm:spPr/>
    </dgm:pt>
    <dgm:pt modelId="{34BC5548-DBE3-4FEA-88BE-8F538BB46137}" type="pres">
      <dgm:prSet presAssocID="{27670076-CE63-496D-8978-9B34E59DE4F3}" presName="rect1" presStyleLbl="trAlignAcc1" presStyleIdx="0" presStyleCnt="8">
        <dgm:presLayoutVars>
          <dgm:bulletEnabled val="1"/>
        </dgm:presLayoutVars>
      </dgm:prSet>
      <dgm:spPr/>
    </dgm:pt>
    <dgm:pt modelId="{C923335A-FD81-49BB-8C6C-D6FFE1243683}" type="pres">
      <dgm:prSet presAssocID="{27670076-CE63-496D-8978-9B34E59DE4F3}" presName="rect2" presStyleLbl="fgImgPlace1" presStyleIdx="0" presStyleCnt="8" custScaleX="123991" custScaleY="78005" custLinFactNeighborX="-15443" custLinFactNeighborY="600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5000" b="-15000"/>
          </a:stretch>
        </a:blipFill>
      </dgm:spPr>
      <dgm:extLst>
        <a:ext uri="{E40237B7-FDA0-4F09-8148-C483321AD2D9}">
          <dgm14:cNvPr xmlns:dgm14="http://schemas.microsoft.com/office/drawing/2010/diagram" id="0" name="" descr="Aula de clases con relleno sólido"/>
        </a:ext>
      </dgm:extLst>
    </dgm:pt>
    <dgm:pt modelId="{73E4CCA0-99ED-420A-A46B-BBF8394DA7E0}" type="pres">
      <dgm:prSet presAssocID="{7F40B020-4981-4E42-878B-2630FB1C5E7F}" presName="sibTrans" presStyleCnt="0"/>
      <dgm:spPr/>
    </dgm:pt>
    <dgm:pt modelId="{8982BC16-F93D-4CBB-9E57-41A0C2E78448}" type="pres">
      <dgm:prSet presAssocID="{938F5476-B726-4D84-B84C-5840EDC9A6E8}" presName="composite" presStyleCnt="0"/>
      <dgm:spPr/>
    </dgm:pt>
    <dgm:pt modelId="{E6310D3D-9860-4F53-AF30-EFF72AF10370}" type="pres">
      <dgm:prSet presAssocID="{938F5476-B726-4D84-B84C-5840EDC9A6E8}" presName="rect1" presStyleLbl="trAlignAcc1" presStyleIdx="1" presStyleCnt="8">
        <dgm:presLayoutVars>
          <dgm:bulletEnabled val="1"/>
        </dgm:presLayoutVars>
      </dgm:prSet>
      <dgm:spPr/>
    </dgm:pt>
    <dgm:pt modelId="{6BD6DF37-C78A-44FB-811F-CF100C567230}" type="pres">
      <dgm:prSet presAssocID="{938F5476-B726-4D84-B84C-5840EDC9A6E8}" presName="rect2" presStyleLbl="fgImgPlace1" presStyleIdx="1" presStyleCnt="8" custScaleX="110216" custScaleY="74970" custLinFactNeighborX="-17842" custLinFactNeighborY="943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Balanza de la justicia con relleno sólido"/>
        </a:ext>
      </dgm:extLst>
    </dgm:pt>
    <dgm:pt modelId="{04D086C9-63E5-4731-8A8E-DBBD338C4D02}" type="pres">
      <dgm:prSet presAssocID="{0FB66D70-72E0-4E85-BBDE-6BE45F29EA25}" presName="sibTrans" presStyleCnt="0"/>
      <dgm:spPr/>
    </dgm:pt>
    <dgm:pt modelId="{8015C638-3FB6-41A5-AE3A-0464D332D09D}" type="pres">
      <dgm:prSet presAssocID="{0E617C2F-053B-429B-845D-9C4109B431E9}" presName="composite" presStyleCnt="0"/>
      <dgm:spPr/>
    </dgm:pt>
    <dgm:pt modelId="{5DE11D91-6E43-4795-A5B2-FF34807F464B}" type="pres">
      <dgm:prSet presAssocID="{0E617C2F-053B-429B-845D-9C4109B431E9}" presName="rect1" presStyleLbl="trAlignAcc1" presStyleIdx="2" presStyleCnt="8">
        <dgm:presLayoutVars>
          <dgm:bulletEnabled val="1"/>
        </dgm:presLayoutVars>
      </dgm:prSet>
      <dgm:spPr/>
    </dgm:pt>
    <dgm:pt modelId="{C6406212-32CB-4858-A511-03A3762EBAE8}" type="pres">
      <dgm:prSet presAssocID="{0E617C2F-053B-429B-845D-9C4109B431E9}" presName="rect2" presStyleLbl="fgImgPlace1" presStyleIdx="2" presStyleCnt="8" custScaleX="140796" custScaleY="88238" custLinFactNeighborX="-28311" custLinFactNeighborY="120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Grupo con relleno sólido"/>
        </a:ext>
      </dgm:extLst>
    </dgm:pt>
    <dgm:pt modelId="{69E66A84-77F0-49D0-867A-4CAE37D4B32C}" type="pres">
      <dgm:prSet presAssocID="{3D80D80A-4783-496E-8088-B984720C5070}" presName="sibTrans" presStyleCnt="0"/>
      <dgm:spPr/>
    </dgm:pt>
    <dgm:pt modelId="{52EDEEE0-AE58-4C5D-8A9F-1C2A7F48BD2D}" type="pres">
      <dgm:prSet presAssocID="{9655041C-DD6D-458B-B3AD-1DA722ADC326}" presName="composite" presStyleCnt="0"/>
      <dgm:spPr/>
    </dgm:pt>
    <dgm:pt modelId="{724BEEC1-FED6-47C1-8468-6E08DE90F204}" type="pres">
      <dgm:prSet presAssocID="{9655041C-DD6D-458B-B3AD-1DA722ADC326}" presName="rect1" presStyleLbl="trAlignAcc1" presStyleIdx="3" presStyleCnt="8">
        <dgm:presLayoutVars>
          <dgm:bulletEnabled val="1"/>
        </dgm:presLayoutVars>
      </dgm:prSet>
      <dgm:spPr/>
    </dgm:pt>
    <dgm:pt modelId="{704EBF6F-8063-43FD-A4E4-C7E0BF8E82F9}" type="pres">
      <dgm:prSet presAssocID="{9655041C-DD6D-458B-B3AD-1DA722ADC326}" presName="rect2" presStyleLbl="fgImgPlace1" presStyleIdx="3" presStyleCnt="8" custScaleX="97702" custScaleY="7153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5000" b="-25000"/>
          </a:stretch>
        </a:blipFill>
      </dgm:spPr>
      <dgm:extLst>
        <a:ext uri="{E40237B7-FDA0-4F09-8148-C483321AD2D9}">
          <dgm14:cNvPr xmlns:dgm14="http://schemas.microsoft.com/office/drawing/2010/diagram" id="0" name="" descr="Libro abierto con relleno sólido"/>
        </a:ext>
      </dgm:extLst>
    </dgm:pt>
    <dgm:pt modelId="{6C969658-87A5-4E69-8774-217AA9C2541E}" type="pres">
      <dgm:prSet presAssocID="{541D9889-A993-43BB-8E56-A38EC0F5A643}" presName="sibTrans" presStyleCnt="0"/>
      <dgm:spPr/>
    </dgm:pt>
    <dgm:pt modelId="{9430C668-E54D-45BC-94CE-6F9D9A34E9AF}" type="pres">
      <dgm:prSet presAssocID="{5446ACB9-57C9-4190-9412-2E5F6DF8321E}" presName="composite" presStyleCnt="0"/>
      <dgm:spPr/>
    </dgm:pt>
    <dgm:pt modelId="{EE4C7E56-DF44-4506-A07B-BF2CB7FFE214}" type="pres">
      <dgm:prSet presAssocID="{5446ACB9-57C9-4190-9412-2E5F6DF8321E}" presName="rect1" presStyleLbl="trAlignAcc1" presStyleIdx="4" presStyleCnt="8">
        <dgm:presLayoutVars>
          <dgm:bulletEnabled val="1"/>
        </dgm:presLayoutVars>
      </dgm:prSet>
      <dgm:spPr/>
    </dgm:pt>
    <dgm:pt modelId="{E8DB5E92-D6DA-4DD4-A994-5E24D1C9B112}" type="pres">
      <dgm:prSet presAssocID="{5446ACB9-57C9-4190-9412-2E5F6DF8321E}" presName="rect2" presStyleLbl="fgImgPlace1" presStyleIdx="4" presStyleCnt="8" custScaleX="122000" custScaleY="7296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5000" b="-35000"/>
          </a:stretch>
        </a:blipFill>
      </dgm:spPr>
      <dgm:extLst>
        <a:ext uri="{E40237B7-FDA0-4F09-8148-C483321AD2D9}">
          <dgm14:cNvPr xmlns:dgm14="http://schemas.microsoft.com/office/drawing/2010/diagram" id="0" name="" descr="Trabajador de oficina con relleno sólido"/>
        </a:ext>
      </dgm:extLst>
    </dgm:pt>
    <dgm:pt modelId="{0A26E7A9-888E-4C25-AE15-4EC60FAD3A2F}" type="pres">
      <dgm:prSet presAssocID="{CF24F038-E340-4BC7-8AD8-146EC3F68A90}" presName="sibTrans" presStyleCnt="0"/>
      <dgm:spPr/>
    </dgm:pt>
    <dgm:pt modelId="{CE301545-7A16-4F95-BFF4-67F70C5A6A62}" type="pres">
      <dgm:prSet presAssocID="{DA1D888E-25B1-4E87-A082-816DC78BBF9B}" presName="composite" presStyleCnt="0"/>
      <dgm:spPr/>
    </dgm:pt>
    <dgm:pt modelId="{CD7DFD4F-5887-415B-BF03-9A37F160F824}" type="pres">
      <dgm:prSet presAssocID="{DA1D888E-25B1-4E87-A082-816DC78BBF9B}" presName="rect1" presStyleLbl="trAlignAcc1" presStyleIdx="5" presStyleCnt="8">
        <dgm:presLayoutVars>
          <dgm:bulletEnabled val="1"/>
        </dgm:presLayoutVars>
      </dgm:prSet>
      <dgm:spPr/>
    </dgm:pt>
    <dgm:pt modelId="{128B896B-1439-458C-8281-7A0A24CA1493}" type="pres">
      <dgm:prSet presAssocID="{DA1D888E-25B1-4E87-A082-816DC78BBF9B}" presName="rect2" presStyleLbl="fgImgPlace1" presStyleIdx="5" presStyleCnt="8" custScaleX="77130" custScaleY="4550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40000" b="-40000"/>
          </a:stretch>
        </a:blipFill>
      </dgm:spPr>
      <dgm:extLst>
        <a:ext uri="{E40237B7-FDA0-4F09-8148-C483321AD2D9}">
          <dgm14:cNvPr xmlns:dgm14="http://schemas.microsoft.com/office/drawing/2010/diagram" id="0" name="" descr="Martillo de juez con relleno sólido"/>
        </a:ext>
      </dgm:extLst>
    </dgm:pt>
    <dgm:pt modelId="{945E2D38-32B9-4039-82F9-67C63C32B76F}" type="pres">
      <dgm:prSet presAssocID="{29B8DDBA-E924-4731-9B72-581E38524441}" presName="sibTrans" presStyleCnt="0"/>
      <dgm:spPr/>
    </dgm:pt>
    <dgm:pt modelId="{74203975-78BA-4ACA-9434-B269EBE326D8}" type="pres">
      <dgm:prSet presAssocID="{4FC75E5F-4F67-42CB-8483-5D43DF5F42A7}" presName="composite" presStyleCnt="0"/>
      <dgm:spPr/>
    </dgm:pt>
    <dgm:pt modelId="{2D5CA566-A239-4785-83FF-C1216B93DC46}" type="pres">
      <dgm:prSet presAssocID="{4FC75E5F-4F67-42CB-8483-5D43DF5F42A7}" presName="rect1" presStyleLbl="trAlignAcc1" presStyleIdx="6" presStyleCnt="8" custScaleX="102272">
        <dgm:presLayoutVars>
          <dgm:bulletEnabled val="1"/>
        </dgm:presLayoutVars>
      </dgm:prSet>
      <dgm:spPr/>
    </dgm:pt>
    <dgm:pt modelId="{1F800C9E-14CB-484B-911A-05DB1914F9F3}" type="pres">
      <dgm:prSet presAssocID="{4FC75E5F-4F67-42CB-8483-5D43DF5F42A7}" presName="rect2" presStyleLbl="fgImgPlace1" presStyleIdx="6" presStyleCnt="8" custScaleX="121790" custLinFactNeighborX="-24292" custLinFactNeighborY="5765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12000" r="-12000"/>
          </a:stretch>
        </a:blipFill>
      </dgm:spPr>
      <dgm:extLst>
        <a:ext uri="{E40237B7-FDA0-4F09-8148-C483321AD2D9}">
          <dgm14:cNvPr xmlns:dgm14="http://schemas.microsoft.com/office/drawing/2010/diagram" id="0" name="" descr="Familia con dos niños con relleno sólido"/>
        </a:ext>
      </dgm:extLst>
    </dgm:pt>
    <dgm:pt modelId="{F6859E52-3DDB-44AA-BE4A-33B41D14BF6D}" type="pres">
      <dgm:prSet presAssocID="{E409B044-D5C0-4CB2-98CE-DDD6F03EB4D0}" presName="sibTrans" presStyleCnt="0"/>
      <dgm:spPr/>
    </dgm:pt>
    <dgm:pt modelId="{C2E38DFD-D9D9-49AA-ADC8-AAC837CFF809}" type="pres">
      <dgm:prSet presAssocID="{DD88F547-1458-44AD-BD77-C504149FE3FC}" presName="composite" presStyleCnt="0"/>
      <dgm:spPr/>
    </dgm:pt>
    <dgm:pt modelId="{55C06B4D-24B8-4470-9767-24B40C19796E}" type="pres">
      <dgm:prSet presAssocID="{DD88F547-1458-44AD-BD77-C504149FE3FC}" presName="rect1" presStyleLbl="trAlignAcc1" presStyleIdx="7" presStyleCnt="8">
        <dgm:presLayoutVars>
          <dgm:bulletEnabled val="1"/>
        </dgm:presLayoutVars>
      </dgm:prSet>
      <dgm:spPr/>
    </dgm:pt>
    <dgm:pt modelId="{B5C1DF8E-45A9-4D72-928F-1F9E64596090}" type="pres">
      <dgm:prSet presAssocID="{DD88F547-1458-44AD-BD77-C504149FE3FC}" presName="rect2" presStyleLbl="fgImgPlace1" presStyleIdx="7" presStyleCnt="8" custScaleX="110923" custScaleY="73824" custLinFactNeighborX="-12204" custLinFactNeighborY="411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icio1 contorno"/>
        </a:ext>
      </dgm:extLst>
    </dgm:pt>
  </dgm:ptLst>
  <dgm:cxnLst>
    <dgm:cxn modelId="{80B0050F-DF3A-471A-A44A-BE65FAD21C18}" srcId="{E10BCAA6-D61A-4E23-A93F-56FC56DB46BD}" destId="{5446ACB9-57C9-4190-9412-2E5F6DF8321E}" srcOrd="4" destOrd="0" parTransId="{A046A5EC-14BE-4D8B-B3D5-1596FB74F971}" sibTransId="{CF24F038-E340-4BC7-8AD8-146EC3F68A90}"/>
    <dgm:cxn modelId="{9B71253A-7B78-4F9D-A75C-50020335E257}" srcId="{E10BCAA6-D61A-4E23-A93F-56FC56DB46BD}" destId="{9655041C-DD6D-458B-B3AD-1DA722ADC326}" srcOrd="3" destOrd="0" parTransId="{E4555B10-A29E-436F-AE0C-FB3A3F4D9379}" sibTransId="{541D9889-A993-43BB-8E56-A38EC0F5A643}"/>
    <dgm:cxn modelId="{16BEB15D-CD9F-43AD-838C-4B3130503224}" type="presOf" srcId="{9655041C-DD6D-458B-B3AD-1DA722ADC326}" destId="{724BEEC1-FED6-47C1-8468-6E08DE90F204}" srcOrd="0" destOrd="0" presId="urn:microsoft.com/office/officeart/2008/layout/PictureStrips"/>
    <dgm:cxn modelId="{381BBB65-790D-4103-9FD0-AE577C514488}" type="presOf" srcId="{5446ACB9-57C9-4190-9412-2E5F6DF8321E}" destId="{EE4C7E56-DF44-4506-A07B-BF2CB7FFE214}" srcOrd="0" destOrd="0" presId="urn:microsoft.com/office/officeart/2008/layout/PictureStrips"/>
    <dgm:cxn modelId="{3B10DC46-CE87-4D28-A129-F49B5798C83C}" type="presOf" srcId="{27670076-CE63-496D-8978-9B34E59DE4F3}" destId="{34BC5548-DBE3-4FEA-88BE-8F538BB46137}" srcOrd="0" destOrd="0" presId="urn:microsoft.com/office/officeart/2008/layout/PictureStrips"/>
    <dgm:cxn modelId="{E11E3280-CBCB-4DCE-B841-910E4F74357A}" type="presOf" srcId="{938F5476-B726-4D84-B84C-5840EDC9A6E8}" destId="{E6310D3D-9860-4F53-AF30-EFF72AF10370}" srcOrd="0" destOrd="0" presId="urn:microsoft.com/office/officeart/2008/layout/PictureStrips"/>
    <dgm:cxn modelId="{BA255381-6021-45A8-BCF3-30B58BBC9ABB}" type="presOf" srcId="{4FC75E5F-4F67-42CB-8483-5D43DF5F42A7}" destId="{2D5CA566-A239-4785-83FF-C1216B93DC46}" srcOrd="0" destOrd="0" presId="urn:microsoft.com/office/officeart/2008/layout/PictureStrips"/>
    <dgm:cxn modelId="{2A5D758D-1271-418B-A940-66DC0D9BC38C}" type="presOf" srcId="{E10BCAA6-D61A-4E23-A93F-56FC56DB46BD}" destId="{1E487848-24A9-4B17-9163-86029A11BD7B}" srcOrd="0" destOrd="0" presId="urn:microsoft.com/office/officeart/2008/layout/PictureStrips"/>
    <dgm:cxn modelId="{4605C09B-9D62-454F-813E-0E65D361B611}" srcId="{E10BCAA6-D61A-4E23-A93F-56FC56DB46BD}" destId="{27670076-CE63-496D-8978-9B34E59DE4F3}" srcOrd="0" destOrd="0" parTransId="{0F108AB6-5FD6-4B60-9CF8-48BD32FE2ABC}" sibTransId="{7F40B020-4981-4E42-878B-2630FB1C5E7F}"/>
    <dgm:cxn modelId="{ABDB4FB4-5E45-45A9-A504-9F8ABEB92E9F}" type="presOf" srcId="{DA1D888E-25B1-4E87-A082-816DC78BBF9B}" destId="{CD7DFD4F-5887-415B-BF03-9A37F160F824}" srcOrd="0" destOrd="0" presId="urn:microsoft.com/office/officeart/2008/layout/PictureStrips"/>
    <dgm:cxn modelId="{0D37AEB6-BFC2-4381-AD0E-833D409917AF}" type="presOf" srcId="{DD88F547-1458-44AD-BD77-C504149FE3FC}" destId="{55C06B4D-24B8-4470-9767-24B40C19796E}" srcOrd="0" destOrd="0" presId="urn:microsoft.com/office/officeart/2008/layout/PictureStrips"/>
    <dgm:cxn modelId="{41447AC3-0AD7-4A31-9EC9-BA29DB9F45A0}" srcId="{E10BCAA6-D61A-4E23-A93F-56FC56DB46BD}" destId="{0E617C2F-053B-429B-845D-9C4109B431E9}" srcOrd="2" destOrd="0" parTransId="{3B460F73-8A3F-4E6E-96F0-1CB7714BEC8C}" sibTransId="{3D80D80A-4783-496E-8088-B984720C5070}"/>
    <dgm:cxn modelId="{2D0D93C7-E8F6-4951-B82D-254DF9E54177}" srcId="{E10BCAA6-D61A-4E23-A93F-56FC56DB46BD}" destId="{DD88F547-1458-44AD-BD77-C504149FE3FC}" srcOrd="7" destOrd="0" parTransId="{D124BEC3-141A-4EC7-AAAD-1E87CE8208F3}" sibTransId="{67C0E479-AB02-4614-98B0-B2D45A1933A5}"/>
    <dgm:cxn modelId="{53D57FCA-720E-4208-93C9-04255B99E6FB}" srcId="{E10BCAA6-D61A-4E23-A93F-56FC56DB46BD}" destId="{938F5476-B726-4D84-B84C-5840EDC9A6E8}" srcOrd="1" destOrd="0" parTransId="{99E6DA55-695E-4C2A-9899-8E6E40959074}" sibTransId="{0FB66D70-72E0-4E85-BBDE-6BE45F29EA25}"/>
    <dgm:cxn modelId="{470E07E4-C348-404A-A4D5-13B6B2AC39C3}" srcId="{E10BCAA6-D61A-4E23-A93F-56FC56DB46BD}" destId="{DA1D888E-25B1-4E87-A082-816DC78BBF9B}" srcOrd="5" destOrd="0" parTransId="{DD295242-642F-45C0-ACF7-2CB6D3A110C0}" sibTransId="{29B8DDBA-E924-4731-9B72-581E38524441}"/>
    <dgm:cxn modelId="{D90101EE-A66F-4812-9DAB-B89E3693F5E6}" type="presOf" srcId="{0E617C2F-053B-429B-845D-9C4109B431E9}" destId="{5DE11D91-6E43-4795-A5B2-FF34807F464B}" srcOrd="0" destOrd="0" presId="urn:microsoft.com/office/officeart/2008/layout/PictureStrips"/>
    <dgm:cxn modelId="{E3A9CEF7-421C-4FCF-AFB2-A1973DA508F8}" srcId="{E10BCAA6-D61A-4E23-A93F-56FC56DB46BD}" destId="{4FC75E5F-4F67-42CB-8483-5D43DF5F42A7}" srcOrd="6" destOrd="0" parTransId="{AD185087-80F3-42B0-8AE7-925C79B5091C}" sibTransId="{E409B044-D5C0-4CB2-98CE-DDD6F03EB4D0}"/>
    <dgm:cxn modelId="{B396F235-0AC6-46C3-9DE1-CCC95C7C97BA}" type="presParOf" srcId="{1E487848-24A9-4B17-9163-86029A11BD7B}" destId="{732F3615-A498-4CE4-93E8-8BBFAF726B59}" srcOrd="0" destOrd="0" presId="urn:microsoft.com/office/officeart/2008/layout/PictureStrips"/>
    <dgm:cxn modelId="{A2BE8BB9-AAB1-486E-82B8-4A3C9BE27ED2}" type="presParOf" srcId="{732F3615-A498-4CE4-93E8-8BBFAF726B59}" destId="{34BC5548-DBE3-4FEA-88BE-8F538BB46137}" srcOrd="0" destOrd="0" presId="urn:microsoft.com/office/officeart/2008/layout/PictureStrips"/>
    <dgm:cxn modelId="{46FDCF66-4C7C-42E4-8B87-E0E0581D34F3}" type="presParOf" srcId="{732F3615-A498-4CE4-93E8-8BBFAF726B59}" destId="{C923335A-FD81-49BB-8C6C-D6FFE1243683}" srcOrd="1" destOrd="0" presId="urn:microsoft.com/office/officeart/2008/layout/PictureStrips"/>
    <dgm:cxn modelId="{0A1F6C65-AF18-45F1-9EF9-95E1FE6CAAA0}" type="presParOf" srcId="{1E487848-24A9-4B17-9163-86029A11BD7B}" destId="{73E4CCA0-99ED-420A-A46B-BBF8394DA7E0}" srcOrd="1" destOrd="0" presId="urn:microsoft.com/office/officeart/2008/layout/PictureStrips"/>
    <dgm:cxn modelId="{EEC42537-329C-4BDB-8DEA-12E8387C4145}" type="presParOf" srcId="{1E487848-24A9-4B17-9163-86029A11BD7B}" destId="{8982BC16-F93D-4CBB-9E57-41A0C2E78448}" srcOrd="2" destOrd="0" presId="urn:microsoft.com/office/officeart/2008/layout/PictureStrips"/>
    <dgm:cxn modelId="{812CF4D1-C250-418F-9667-57822B3069EA}" type="presParOf" srcId="{8982BC16-F93D-4CBB-9E57-41A0C2E78448}" destId="{E6310D3D-9860-4F53-AF30-EFF72AF10370}" srcOrd="0" destOrd="0" presId="urn:microsoft.com/office/officeart/2008/layout/PictureStrips"/>
    <dgm:cxn modelId="{5361859D-DDEB-4637-8D22-0886D6E63984}" type="presParOf" srcId="{8982BC16-F93D-4CBB-9E57-41A0C2E78448}" destId="{6BD6DF37-C78A-44FB-811F-CF100C567230}" srcOrd="1" destOrd="0" presId="urn:microsoft.com/office/officeart/2008/layout/PictureStrips"/>
    <dgm:cxn modelId="{363808F7-45BC-4228-8DD1-202226DA37A7}" type="presParOf" srcId="{1E487848-24A9-4B17-9163-86029A11BD7B}" destId="{04D086C9-63E5-4731-8A8E-DBBD338C4D02}" srcOrd="3" destOrd="0" presId="urn:microsoft.com/office/officeart/2008/layout/PictureStrips"/>
    <dgm:cxn modelId="{14E247EA-0063-47DB-A5F5-3E306CBE392F}" type="presParOf" srcId="{1E487848-24A9-4B17-9163-86029A11BD7B}" destId="{8015C638-3FB6-41A5-AE3A-0464D332D09D}" srcOrd="4" destOrd="0" presId="urn:microsoft.com/office/officeart/2008/layout/PictureStrips"/>
    <dgm:cxn modelId="{DEDEFE44-EDFB-4C8E-A88F-3B3041DE5E85}" type="presParOf" srcId="{8015C638-3FB6-41A5-AE3A-0464D332D09D}" destId="{5DE11D91-6E43-4795-A5B2-FF34807F464B}" srcOrd="0" destOrd="0" presId="urn:microsoft.com/office/officeart/2008/layout/PictureStrips"/>
    <dgm:cxn modelId="{8514E019-A11C-45ED-9FFA-96BE0F87F822}" type="presParOf" srcId="{8015C638-3FB6-41A5-AE3A-0464D332D09D}" destId="{C6406212-32CB-4858-A511-03A3762EBAE8}" srcOrd="1" destOrd="0" presId="urn:microsoft.com/office/officeart/2008/layout/PictureStrips"/>
    <dgm:cxn modelId="{B9D230B9-89B4-4FE1-8698-D885716F659F}" type="presParOf" srcId="{1E487848-24A9-4B17-9163-86029A11BD7B}" destId="{69E66A84-77F0-49D0-867A-4CAE37D4B32C}" srcOrd="5" destOrd="0" presId="urn:microsoft.com/office/officeart/2008/layout/PictureStrips"/>
    <dgm:cxn modelId="{49F14E32-2E66-42EC-94C0-32BD86BC2C2C}" type="presParOf" srcId="{1E487848-24A9-4B17-9163-86029A11BD7B}" destId="{52EDEEE0-AE58-4C5D-8A9F-1C2A7F48BD2D}" srcOrd="6" destOrd="0" presId="urn:microsoft.com/office/officeart/2008/layout/PictureStrips"/>
    <dgm:cxn modelId="{50883C7C-2730-4C54-9166-82BEB1613D32}" type="presParOf" srcId="{52EDEEE0-AE58-4C5D-8A9F-1C2A7F48BD2D}" destId="{724BEEC1-FED6-47C1-8468-6E08DE90F204}" srcOrd="0" destOrd="0" presId="urn:microsoft.com/office/officeart/2008/layout/PictureStrips"/>
    <dgm:cxn modelId="{C019C90C-51EC-4EF5-968E-AB046F1F1156}" type="presParOf" srcId="{52EDEEE0-AE58-4C5D-8A9F-1C2A7F48BD2D}" destId="{704EBF6F-8063-43FD-A4E4-C7E0BF8E82F9}" srcOrd="1" destOrd="0" presId="urn:microsoft.com/office/officeart/2008/layout/PictureStrips"/>
    <dgm:cxn modelId="{2004349D-6EF7-4262-B43D-DE3831D27FAF}" type="presParOf" srcId="{1E487848-24A9-4B17-9163-86029A11BD7B}" destId="{6C969658-87A5-4E69-8774-217AA9C2541E}" srcOrd="7" destOrd="0" presId="urn:microsoft.com/office/officeart/2008/layout/PictureStrips"/>
    <dgm:cxn modelId="{BCD06F7F-EA3F-4BEF-9F1C-B226AD8DE421}" type="presParOf" srcId="{1E487848-24A9-4B17-9163-86029A11BD7B}" destId="{9430C668-E54D-45BC-94CE-6F9D9A34E9AF}" srcOrd="8" destOrd="0" presId="urn:microsoft.com/office/officeart/2008/layout/PictureStrips"/>
    <dgm:cxn modelId="{4070BE47-8140-48FA-B39B-8754BFCE2876}" type="presParOf" srcId="{9430C668-E54D-45BC-94CE-6F9D9A34E9AF}" destId="{EE4C7E56-DF44-4506-A07B-BF2CB7FFE214}" srcOrd="0" destOrd="0" presId="urn:microsoft.com/office/officeart/2008/layout/PictureStrips"/>
    <dgm:cxn modelId="{36C1748F-C494-4B33-9767-DC02E4495CE7}" type="presParOf" srcId="{9430C668-E54D-45BC-94CE-6F9D9A34E9AF}" destId="{E8DB5E92-D6DA-4DD4-A994-5E24D1C9B112}" srcOrd="1" destOrd="0" presId="urn:microsoft.com/office/officeart/2008/layout/PictureStrips"/>
    <dgm:cxn modelId="{AC67014C-FF48-431F-93A8-9B31FFE0CF92}" type="presParOf" srcId="{1E487848-24A9-4B17-9163-86029A11BD7B}" destId="{0A26E7A9-888E-4C25-AE15-4EC60FAD3A2F}" srcOrd="9" destOrd="0" presId="urn:microsoft.com/office/officeart/2008/layout/PictureStrips"/>
    <dgm:cxn modelId="{5FD13988-31C4-473C-A70F-A9940889CDD7}" type="presParOf" srcId="{1E487848-24A9-4B17-9163-86029A11BD7B}" destId="{CE301545-7A16-4F95-BFF4-67F70C5A6A62}" srcOrd="10" destOrd="0" presId="urn:microsoft.com/office/officeart/2008/layout/PictureStrips"/>
    <dgm:cxn modelId="{7FC4FF94-6FB5-41B9-9D06-184460F51E3F}" type="presParOf" srcId="{CE301545-7A16-4F95-BFF4-67F70C5A6A62}" destId="{CD7DFD4F-5887-415B-BF03-9A37F160F824}" srcOrd="0" destOrd="0" presId="urn:microsoft.com/office/officeart/2008/layout/PictureStrips"/>
    <dgm:cxn modelId="{19CB9375-A939-4731-866E-579C75A747B1}" type="presParOf" srcId="{CE301545-7A16-4F95-BFF4-67F70C5A6A62}" destId="{128B896B-1439-458C-8281-7A0A24CA1493}" srcOrd="1" destOrd="0" presId="urn:microsoft.com/office/officeart/2008/layout/PictureStrips"/>
    <dgm:cxn modelId="{9A539833-59A2-44E4-BAB9-AB0EBAF9235F}" type="presParOf" srcId="{1E487848-24A9-4B17-9163-86029A11BD7B}" destId="{945E2D38-32B9-4039-82F9-67C63C32B76F}" srcOrd="11" destOrd="0" presId="urn:microsoft.com/office/officeart/2008/layout/PictureStrips"/>
    <dgm:cxn modelId="{E12FF769-1E75-4520-8924-4884EDEDFD1A}" type="presParOf" srcId="{1E487848-24A9-4B17-9163-86029A11BD7B}" destId="{74203975-78BA-4ACA-9434-B269EBE326D8}" srcOrd="12" destOrd="0" presId="urn:microsoft.com/office/officeart/2008/layout/PictureStrips"/>
    <dgm:cxn modelId="{E4C00D2B-FD7D-412D-963A-115D615AD798}" type="presParOf" srcId="{74203975-78BA-4ACA-9434-B269EBE326D8}" destId="{2D5CA566-A239-4785-83FF-C1216B93DC46}" srcOrd="0" destOrd="0" presId="urn:microsoft.com/office/officeart/2008/layout/PictureStrips"/>
    <dgm:cxn modelId="{1997F7BE-D54B-468E-B6D3-B9C240F8290F}" type="presParOf" srcId="{74203975-78BA-4ACA-9434-B269EBE326D8}" destId="{1F800C9E-14CB-484B-911A-05DB1914F9F3}" srcOrd="1" destOrd="0" presId="urn:microsoft.com/office/officeart/2008/layout/PictureStrips"/>
    <dgm:cxn modelId="{D0CAA819-717A-435A-82EB-C4CA020610CB}" type="presParOf" srcId="{1E487848-24A9-4B17-9163-86029A11BD7B}" destId="{F6859E52-3DDB-44AA-BE4A-33B41D14BF6D}" srcOrd="13" destOrd="0" presId="urn:microsoft.com/office/officeart/2008/layout/PictureStrips"/>
    <dgm:cxn modelId="{FD18DDE0-540E-4438-91BA-7340A8CC8737}" type="presParOf" srcId="{1E487848-24A9-4B17-9163-86029A11BD7B}" destId="{C2E38DFD-D9D9-49AA-ADC8-AAC837CFF809}" srcOrd="14" destOrd="0" presId="urn:microsoft.com/office/officeart/2008/layout/PictureStrips"/>
    <dgm:cxn modelId="{180F1B96-C0E8-4AEA-92EB-F338A308B553}" type="presParOf" srcId="{C2E38DFD-D9D9-49AA-ADC8-AAC837CFF809}" destId="{55C06B4D-24B8-4470-9767-24B40C19796E}" srcOrd="0" destOrd="0" presId="urn:microsoft.com/office/officeart/2008/layout/PictureStrips"/>
    <dgm:cxn modelId="{02CC69BE-8339-4CFF-88EC-287C145057FC}" type="presParOf" srcId="{C2E38DFD-D9D9-49AA-ADC8-AAC837CFF809}" destId="{B5C1DF8E-45A9-4D72-928F-1F9E6459609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0DD830-3136-4404-B0F6-5662B8304F18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40415D-C16C-422A-B755-D2A0C115F31F}">
      <dgm:prSet custT="1"/>
      <dgm:spPr/>
      <dgm:t>
        <a:bodyPr/>
        <a:lstStyle/>
        <a:p>
          <a:r>
            <a:rPr lang="es-DO" sz="2400"/>
            <a:t>Alianzas estratégicas con comunitarios.</a:t>
          </a:r>
          <a:endParaRPr lang="en-US" sz="2400"/>
        </a:p>
      </dgm:t>
    </dgm:pt>
    <dgm:pt modelId="{05BE3BD0-F39A-49A0-A87D-5C1A9931E62F}" type="parTrans" cxnId="{41B13E86-C8B1-444B-97EA-06F0AA57824B}">
      <dgm:prSet/>
      <dgm:spPr/>
      <dgm:t>
        <a:bodyPr/>
        <a:lstStyle/>
        <a:p>
          <a:endParaRPr lang="en-US" sz="2400"/>
        </a:p>
      </dgm:t>
    </dgm:pt>
    <dgm:pt modelId="{24EB1AE8-52DE-438A-A7AE-69046469DFD5}" type="sibTrans" cxnId="{41B13E86-C8B1-444B-97EA-06F0AA57824B}">
      <dgm:prSet/>
      <dgm:spPr/>
      <dgm:t>
        <a:bodyPr/>
        <a:lstStyle/>
        <a:p>
          <a:endParaRPr lang="en-US" sz="2400"/>
        </a:p>
      </dgm:t>
    </dgm:pt>
    <dgm:pt modelId="{FC8B9002-5158-4B0C-9320-EF23E5514F8F}">
      <dgm:prSet custT="1"/>
      <dgm:spPr/>
      <dgm:t>
        <a:bodyPr/>
        <a:lstStyle/>
        <a:p>
          <a:pPr algn="just"/>
          <a:r>
            <a:rPr lang="es-DO" sz="2400"/>
            <a:t>Visitas domiciliarias como primer acercamiento a cuidadores (Hablar sobre la organización, que trabajamos y nuestro programa relacionado a la investigación).</a:t>
          </a:r>
          <a:endParaRPr lang="en-US" sz="2400"/>
        </a:p>
      </dgm:t>
    </dgm:pt>
    <dgm:pt modelId="{2BCC23C4-89C6-4E0F-B2A1-F9B6C6959F63}" type="parTrans" cxnId="{5C0B7B86-A861-4928-9879-42EC7B77639A}">
      <dgm:prSet/>
      <dgm:spPr/>
      <dgm:t>
        <a:bodyPr/>
        <a:lstStyle/>
        <a:p>
          <a:endParaRPr lang="en-US" sz="2400"/>
        </a:p>
      </dgm:t>
    </dgm:pt>
    <dgm:pt modelId="{6B94EC93-DF50-4878-8F19-1FE84FC8A618}" type="sibTrans" cxnId="{5C0B7B86-A861-4928-9879-42EC7B77639A}">
      <dgm:prSet/>
      <dgm:spPr/>
      <dgm:t>
        <a:bodyPr/>
        <a:lstStyle/>
        <a:p>
          <a:endParaRPr lang="en-US" sz="2400"/>
        </a:p>
      </dgm:t>
    </dgm:pt>
    <dgm:pt modelId="{27835BC1-C0F1-4139-B1FE-F4A85599E5E5}">
      <dgm:prSet custT="1"/>
      <dgm:spPr/>
      <dgm:t>
        <a:bodyPr/>
        <a:lstStyle/>
        <a:p>
          <a:r>
            <a:rPr lang="es-DO" sz="2400"/>
            <a:t>Dirigido a niñas que transgreden los roles tradicionales de género.</a:t>
          </a:r>
          <a:endParaRPr lang="en-US" sz="2400"/>
        </a:p>
      </dgm:t>
    </dgm:pt>
    <dgm:pt modelId="{27BBED65-F0AD-4B44-80CA-7DC53532338B}" type="parTrans" cxnId="{B80567A8-B48C-4CCA-8F46-2AB6E737303C}">
      <dgm:prSet/>
      <dgm:spPr/>
      <dgm:t>
        <a:bodyPr/>
        <a:lstStyle/>
        <a:p>
          <a:endParaRPr lang="en-US" sz="2400"/>
        </a:p>
      </dgm:t>
    </dgm:pt>
    <dgm:pt modelId="{8D0F9D25-044B-4BB9-90B4-30BC566E334D}" type="sibTrans" cxnId="{B80567A8-B48C-4CCA-8F46-2AB6E737303C}">
      <dgm:prSet/>
      <dgm:spPr/>
      <dgm:t>
        <a:bodyPr/>
        <a:lstStyle/>
        <a:p>
          <a:endParaRPr lang="en-US" sz="2400"/>
        </a:p>
      </dgm:t>
    </dgm:pt>
    <dgm:pt modelId="{4482E02F-ACD3-44AB-A01F-78C52CEF1C96}">
      <dgm:prSet custT="1"/>
      <dgm:spPr/>
      <dgm:t>
        <a:bodyPr/>
        <a:lstStyle/>
        <a:p>
          <a:r>
            <a:rPr lang="es-DO" sz="2300"/>
            <a:t>Desarrollo de habilidades a través del voluntariado (participación en actividades, comprensión de las problemáticas, reforzamiento de liderazgo para otras niñas en sus comunidades, inducción al cooperativismo).</a:t>
          </a:r>
          <a:endParaRPr lang="en-US" sz="2300"/>
        </a:p>
      </dgm:t>
    </dgm:pt>
    <dgm:pt modelId="{7A44B6D9-E5C0-4448-AC9F-DA5AD368B909}" type="parTrans" cxnId="{86F974BE-6A63-4AF9-9EF0-95F8596A014C}">
      <dgm:prSet/>
      <dgm:spPr/>
      <dgm:t>
        <a:bodyPr/>
        <a:lstStyle/>
        <a:p>
          <a:endParaRPr lang="en-US" sz="2400"/>
        </a:p>
      </dgm:t>
    </dgm:pt>
    <dgm:pt modelId="{7CBF485D-F936-4356-B17A-4F9D4A25406A}" type="sibTrans" cxnId="{86F974BE-6A63-4AF9-9EF0-95F8596A014C}">
      <dgm:prSet/>
      <dgm:spPr/>
      <dgm:t>
        <a:bodyPr/>
        <a:lstStyle/>
        <a:p>
          <a:endParaRPr lang="en-US" sz="2400"/>
        </a:p>
      </dgm:t>
    </dgm:pt>
    <dgm:pt modelId="{F41953E1-65D2-4D85-BD18-CD99F0D407AB}">
      <dgm:prSet custT="1"/>
      <dgm:spPr/>
      <dgm:t>
        <a:bodyPr/>
        <a:lstStyle/>
        <a:p>
          <a:r>
            <a:rPr lang="es-DO" sz="2400"/>
            <a:t>Habilidades mejorar su calidad de vida y operativizar conocimientos.</a:t>
          </a:r>
          <a:endParaRPr lang="en-US" sz="2400"/>
        </a:p>
      </dgm:t>
    </dgm:pt>
    <dgm:pt modelId="{5BA82DAF-5EE7-4D58-A9CF-1CB1B3CBA9A8}" type="parTrans" cxnId="{4E90A30D-49EB-4BB3-B88A-0788401472D7}">
      <dgm:prSet/>
      <dgm:spPr/>
      <dgm:t>
        <a:bodyPr/>
        <a:lstStyle/>
        <a:p>
          <a:endParaRPr lang="en-US" sz="2400"/>
        </a:p>
      </dgm:t>
    </dgm:pt>
    <dgm:pt modelId="{D077663C-0F25-4F23-B1FD-BF96CE28A142}" type="sibTrans" cxnId="{4E90A30D-49EB-4BB3-B88A-0788401472D7}">
      <dgm:prSet/>
      <dgm:spPr/>
      <dgm:t>
        <a:bodyPr/>
        <a:lstStyle/>
        <a:p>
          <a:endParaRPr lang="en-US" sz="2400"/>
        </a:p>
      </dgm:t>
    </dgm:pt>
    <dgm:pt modelId="{E51976F4-5C3C-4F46-ADE4-AA7A47238B6F}" type="pres">
      <dgm:prSet presAssocID="{2D0DD830-3136-4404-B0F6-5662B8304F18}" presName="linear" presStyleCnt="0">
        <dgm:presLayoutVars>
          <dgm:animLvl val="lvl"/>
          <dgm:resizeHandles val="exact"/>
        </dgm:presLayoutVars>
      </dgm:prSet>
      <dgm:spPr/>
    </dgm:pt>
    <dgm:pt modelId="{D69379DB-46FB-4096-8364-3B93148CA86A}" type="pres">
      <dgm:prSet presAssocID="{F340415D-C16C-422A-B755-D2A0C115F31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3BEC00A-9020-481B-BEDB-2221460CFC22}" type="pres">
      <dgm:prSet presAssocID="{24EB1AE8-52DE-438A-A7AE-69046469DFD5}" presName="spacer" presStyleCnt="0"/>
      <dgm:spPr/>
    </dgm:pt>
    <dgm:pt modelId="{9C852FC8-F9B8-45EE-995A-EB1B0C7B19A4}" type="pres">
      <dgm:prSet presAssocID="{FC8B9002-5158-4B0C-9320-EF23E5514F8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DDC8AA3-EDB8-4D90-9CEB-828D47C6BB7D}" type="pres">
      <dgm:prSet presAssocID="{6B94EC93-DF50-4878-8F19-1FE84FC8A618}" presName="spacer" presStyleCnt="0"/>
      <dgm:spPr/>
    </dgm:pt>
    <dgm:pt modelId="{C4423858-0679-477A-9EB4-515E3E6553DF}" type="pres">
      <dgm:prSet presAssocID="{27835BC1-C0F1-4139-B1FE-F4A85599E5E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D686C93-FF71-4D90-ADD6-12E08C95C19F}" type="pres">
      <dgm:prSet presAssocID="{8D0F9D25-044B-4BB9-90B4-30BC566E334D}" presName="spacer" presStyleCnt="0"/>
      <dgm:spPr/>
    </dgm:pt>
    <dgm:pt modelId="{E56F7485-6C84-4DA7-BC68-A8419EC51176}" type="pres">
      <dgm:prSet presAssocID="{4482E02F-ACD3-44AB-A01F-78C52CEF1C96}" presName="parentText" presStyleLbl="node1" presStyleIdx="3" presStyleCnt="5" custScaleY="129413">
        <dgm:presLayoutVars>
          <dgm:chMax val="0"/>
          <dgm:bulletEnabled val="1"/>
        </dgm:presLayoutVars>
      </dgm:prSet>
      <dgm:spPr/>
    </dgm:pt>
    <dgm:pt modelId="{4BFE8ADB-D17D-45DF-8DCF-2B904CA44FB3}" type="pres">
      <dgm:prSet presAssocID="{7CBF485D-F936-4356-B17A-4F9D4A25406A}" presName="spacer" presStyleCnt="0"/>
      <dgm:spPr/>
    </dgm:pt>
    <dgm:pt modelId="{EEDFACD0-5E64-4477-A48A-E190BF9C0C67}" type="pres">
      <dgm:prSet presAssocID="{F41953E1-65D2-4D85-BD18-CD99F0D407A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E90A30D-49EB-4BB3-B88A-0788401472D7}" srcId="{2D0DD830-3136-4404-B0F6-5662B8304F18}" destId="{F41953E1-65D2-4D85-BD18-CD99F0D407AB}" srcOrd="4" destOrd="0" parTransId="{5BA82DAF-5EE7-4D58-A9CF-1CB1B3CBA9A8}" sibTransId="{D077663C-0F25-4F23-B1FD-BF96CE28A142}"/>
    <dgm:cxn modelId="{DC9EC812-6929-48B6-96A7-F737BCB92EC3}" type="presOf" srcId="{F340415D-C16C-422A-B755-D2A0C115F31F}" destId="{D69379DB-46FB-4096-8364-3B93148CA86A}" srcOrd="0" destOrd="0" presId="urn:microsoft.com/office/officeart/2005/8/layout/vList2"/>
    <dgm:cxn modelId="{EE017669-9B57-471A-85A3-966970E5E6CA}" type="presOf" srcId="{27835BC1-C0F1-4139-B1FE-F4A85599E5E5}" destId="{C4423858-0679-477A-9EB4-515E3E6553DF}" srcOrd="0" destOrd="0" presId="urn:microsoft.com/office/officeart/2005/8/layout/vList2"/>
    <dgm:cxn modelId="{FFC54977-3D7A-4774-8CE1-A9971B61A1E8}" type="presOf" srcId="{FC8B9002-5158-4B0C-9320-EF23E5514F8F}" destId="{9C852FC8-F9B8-45EE-995A-EB1B0C7B19A4}" srcOrd="0" destOrd="0" presId="urn:microsoft.com/office/officeart/2005/8/layout/vList2"/>
    <dgm:cxn modelId="{43AFB158-485F-4C9A-BB02-54B1ABC33141}" type="presOf" srcId="{2D0DD830-3136-4404-B0F6-5662B8304F18}" destId="{E51976F4-5C3C-4F46-ADE4-AA7A47238B6F}" srcOrd="0" destOrd="0" presId="urn:microsoft.com/office/officeart/2005/8/layout/vList2"/>
    <dgm:cxn modelId="{41B13E86-C8B1-444B-97EA-06F0AA57824B}" srcId="{2D0DD830-3136-4404-B0F6-5662B8304F18}" destId="{F340415D-C16C-422A-B755-D2A0C115F31F}" srcOrd="0" destOrd="0" parTransId="{05BE3BD0-F39A-49A0-A87D-5C1A9931E62F}" sibTransId="{24EB1AE8-52DE-438A-A7AE-69046469DFD5}"/>
    <dgm:cxn modelId="{5C0B7B86-A861-4928-9879-42EC7B77639A}" srcId="{2D0DD830-3136-4404-B0F6-5662B8304F18}" destId="{FC8B9002-5158-4B0C-9320-EF23E5514F8F}" srcOrd="1" destOrd="0" parTransId="{2BCC23C4-89C6-4E0F-B2A1-F9B6C6959F63}" sibTransId="{6B94EC93-DF50-4878-8F19-1FE84FC8A618}"/>
    <dgm:cxn modelId="{B80567A8-B48C-4CCA-8F46-2AB6E737303C}" srcId="{2D0DD830-3136-4404-B0F6-5662B8304F18}" destId="{27835BC1-C0F1-4139-B1FE-F4A85599E5E5}" srcOrd="2" destOrd="0" parTransId="{27BBED65-F0AD-4B44-80CA-7DC53532338B}" sibTransId="{8D0F9D25-044B-4BB9-90B4-30BC566E334D}"/>
    <dgm:cxn modelId="{86F974BE-6A63-4AF9-9EF0-95F8596A014C}" srcId="{2D0DD830-3136-4404-B0F6-5662B8304F18}" destId="{4482E02F-ACD3-44AB-A01F-78C52CEF1C96}" srcOrd="3" destOrd="0" parTransId="{7A44B6D9-E5C0-4448-AC9F-DA5AD368B909}" sibTransId="{7CBF485D-F936-4356-B17A-4F9D4A25406A}"/>
    <dgm:cxn modelId="{EB2578C3-2721-4C71-B314-B7FB82BC39C8}" type="presOf" srcId="{4482E02F-ACD3-44AB-A01F-78C52CEF1C96}" destId="{E56F7485-6C84-4DA7-BC68-A8419EC51176}" srcOrd="0" destOrd="0" presId="urn:microsoft.com/office/officeart/2005/8/layout/vList2"/>
    <dgm:cxn modelId="{06FF19FF-06D5-4797-AD22-6150C2624A23}" type="presOf" srcId="{F41953E1-65D2-4D85-BD18-CD99F0D407AB}" destId="{EEDFACD0-5E64-4477-A48A-E190BF9C0C67}" srcOrd="0" destOrd="0" presId="urn:microsoft.com/office/officeart/2005/8/layout/vList2"/>
    <dgm:cxn modelId="{11E64D42-F7A2-4DEC-9DA9-2469AC3EF927}" type="presParOf" srcId="{E51976F4-5C3C-4F46-ADE4-AA7A47238B6F}" destId="{D69379DB-46FB-4096-8364-3B93148CA86A}" srcOrd="0" destOrd="0" presId="urn:microsoft.com/office/officeart/2005/8/layout/vList2"/>
    <dgm:cxn modelId="{AFF5390E-F1B3-48F9-8A25-4B1C59505298}" type="presParOf" srcId="{E51976F4-5C3C-4F46-ADE4-AA7A47238B6F}" destId="{83BEC00A-9020-481B-BEDB-2221460CFC22}" srcOrd="1" destOrd="0" presId="urn:microsoft.com/office/officeart/2005/8/layout/vList2"/>
    <dgm:cxn modelId="{72AFD105-E381-4E6A-B369-B84AA6C9C963}" type="presParOf" srcId="{E51976F4-5C3C-4F46-ADE4-AA7A47238B6F}" destId="{9C852FC8-F9B8-45EE-995A-EB1B0C7B19A4}" srcOrd="2" destOrd="0" presId="urn:microsoft.com/office/officeart/2005/8/layout/vList2"/>
    <dgm:cxn modelId="{80E483C9-6857-46F6-85E5-56EEFE8AB345}" type="presParOf" srcId="{E51976F4-5C3C-4F46-ADE4-AA7A47238B6F}" destId="{6DDC8AA3-EDB8-4D90-9CEB-828D47C6BB7D}" srcOrd="3" destOrd="0" presId="urn:microsoft.com/office/officeart/2005/8/layout/vList2"/>
    <dgm:cxn modelId="{DD3D3E44-E1A3-4DDA-82C0-9E8491A4ED63}" type="presParOf" srcId="{E51976F4-5C3C-4F46-ADE4-AA7A47238B6F}" destId="{C4423858-0679-477A-9EB4-515E3E6553DF}" srcOrd="4" destOrd="0" presId="urn:microsoft.com/office/officeart/2005/8/layout/vList2"/>
    <dgm:cxn modelId="{CC642046-2BFF-4AAF-AB48-A15BC3FBE01D}" type="presParOf" srcId="{E51976F4-5C3C-4F46-ADE4-AA7A47238B6F}" destId="{0D686C93-FF71-4D90-ADD6-12E08C95C19F}" srcOrd="5" destOrd="0" presId="urn:microsoft.com/office/officeart/2005/8/layout/vList2"/>
    <dgm:cxn modelId="{CFB18308-068E-4F51-B0DB-A7043964346B}" type="presParOf" srcId="{E51976F4-5C3C-4F46-ADE4-AA7A47238B6F}" destId="{E56F7485-6C84-4DA7-BC68-A8419EC51176}" srcOrd="6" destOrd="0" presId="urn:microsoft.com/office/officeart/2005/8/layout/vList2"/>
    <dgm:cxn modelId="{3509C17F-8DC8-408D-9B77-3D60F35C68B4}" type="presParOf" srcId="{E51976F4-5C3C-4F46-ADE4-AA7A47238B6F}" destId="{4BFE8ADB-D17D-45DF-8DCF-2B904CA44FB3}" srcOrd="7" destOrd="0" presId="urn:microsoft.com/office/officeart/2005/8/layout/vList2"/>
    <dgm:cxn modelId="{F96C912B-D052-4E53-8A06-E3C69067CF8C}" type="presParOf" srcId="{E51976F4-5C3C-4F46-ADE4-AA7A47238B6F}" destId="{EEDFACD0-5E64-4477-A48A-E190BF9C0C6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949AE-7C80-467D-B3E5-3668EF6DC01F}">
      <dsp:nvSpPr>
        <dsp:cNvPr id="0" name=""/>
        <dsp:cNvSpPr/>
      </dsp:nvSpPr>
      <dsp:spPr>
        <a:xfrm>
          <a:off x="0" y="43"/>
          <a:ext cx="10515600" cy="144088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i="0" kern="1200" baseline="0">
              <a:latin typeface="Montserrat" panose="00000500000000000000" pitchFamily="2" charset="0"/>
            </a:rPr>
            <a:t>República Dominicana es el país con la mayor prevalencia de </a:t>
          </a:r>
          <a:r>
            <a:rPr lang="es-DO" sz="1800" b="0" i="0" kern="1200" baseline="0" noProof="0">
              <a:latin typeface="Montserrat" panose="00000500000000000000" pitchFamily="2" charset="0"/>
            </a:rPr>
            <a:t>matrimonio</a:t>
          </a:r>
          <a:r>
            <a:rPr lang="es-ES" sz="1800" b="0" i="0" kern="1200" baseline="0">
              <a:latin typeface="Montserrat" panose="00000500000000000000" pitchFamily="2" charset="0"/>
            </a:rPr>
            <a:t> infantil y uniones tempranas de la región, siendo de un 36% de las mujeres jóvenes (de entre 20 y 24 años) casadas o unidas antes de los 18 años y el 12% lo hizo antes de los 15 años, superando ampliamente los promedios regionales de 23% y 5% respectivamente. (</a:t>
          </a:r>
          <a:r>
            <a:rPr lang="en-US" sz="1800" b="0" i="0" kern="1200" baseline="0">
              <a:latin typeface="Montserrat" panose="00000500000000000000" pitchFamily="2" charset="0"/>
            </a:rPr>
            <a:t>ENHOGAR-MICS 2014)</a:t>
          </a:r>
          <a:endParaRPr lang="en-US" sz="1800" kern="1200">
            <a:latin typeface="Montserrat" panose="00000500000000000000" pitchFamily="2" charset="0"/>
          </a:endParaRPr>
        </a:p>
      </dsp:txBody>
      <dsp:txXfrm>
        <a:off x="70338" y="70381"/>
        <a:ext cx="10374924" cy="1300206"/>
      </dsp:txXfrm>
    </dsp:sp>
    <dsp:sp modelId="{C30C4BA8-A0DA-47D0-AFFB-4048C07052F7}">
      <dsp:nvSpPr>
        <dsp:cNvPr id="0" name=""/>
        <dsp:cNvSpPr/>
      </dsp:nvSpPr>
      <dsp:spPr>
        <a:xfrm>
          <a:off x="0" y="1455227"/>
          <a:ext cx="10515600" cy="1440882"/>
        </a:xfrm>
        <a:prstGeom prst="roundRect">
          <a:avLst/>
        </a:prstGeom>
        <a:solidFill>
          <a:schemeClr val="accent4">
            <a:hueOff val="2656527"/>
            <a:satOff val="-1142"/>
            <a:lumOff val="-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000" b="0" i="0" kern="1200" baseline="0" noProof="0">
              <a:latin typeface="Montserrat" panose="00000500000000000000" pitchFamily="2" charset="0"/>
            </a:rPr>
            <a:t>Los estudios realizados no toman en cuenta relaciones entre personas del mismo género, además de las diferentes identidades de género que transgreden la heteronormatividad.</a:t>
          </a:r>
          <a:endParaRPr lang="es-DO" sz="2000" kern="1200" noProof="0">
            <a:latin typeface="Montserrat" panose="00000500000000000000" pitchFamily="2" charset="0"/>
          </a:endParaRPr>
        </a:p>
      </dsp:txBody>
      <dsp:txXfrm>
        <a:off x="70338" y="1525565"/>
        <a:ext cx="10374924" cy="1300206"/>
      </dsp:txXfrm>
    </dsp:sp>
    <dsp:sp modelId="{8267C23C-177A-4560-BC28-318C1BCC9B34}">
      <dsp:nvSpPr>
        <dsp:cNvPr id="0" name=""/>
        <dsp:cNvSpPr/>
      </dsp:nvSpPr>
      <dsp:spPr>
        <a:xfrm>
          <a:off x="0" y="2910455"/>
          <a:ext cx="10515600" cy="1440882"/>
        </a:xfrm>
        <a:prstGeom prst="roundRect">
          <a:avLst/>
        </a:prstGeom>
        <a:solidFill>
          <a:schemeClr val="accent4">
            <a:hueOff val="5313054"/>
            <a:satOff val="-2284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i="0" kern="1200" baseline="0">
              <a:latin typeface="Montserrat" panose="00000500000000000000" pitchFamily="2" charset="0"/>
            </a:rPr>
            <a:t>Conocer como la violencia, el estigma y discriminación contra las personas que transgreden los roles tradicionales de género, pueden influir en salidas forzadas del hogar, matrimonio infantil y uniones tempranas a consecuencia de rechazo familiar y social. </a:t>
          </a:r>
          <a:endParaRPr lang="en-US" sz="2000" kern="1200">
            <a:latin typeface="Montserrat" panose="00000500000000000000" pitchFamily="2" charset="0"/>
          </a:endParaRPr>
        </a:p>
      </dsp:txBody>
      <dsp:txXfrm>
        <a:off x="70338" y="2980793"/>
        <a:ext cx="10374924" cy="1300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C5548-DBE3-4FEA-88BE-8F538BB46137}">
      <dsp:nvSpPr>
        <dsp:cNvPr id="0" name=""/>
        <dsp:cNvSpPr/>
      </dsp:nvSpPr>
      <dsp:spPr>
        <a:xfrm>
          <a:off x="229716" y="628111"/>
          <a:ext cx="3261357" cy="10191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0321" tIns="41910" rIns="41910" bIns="4191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>
              <a:latin typeface="Montserrat" panose="00000500000000000000" pitchFamily="2" charset="0"/>
            </a:rPr>
            <a:t>Crear oportunidades de estudio, promoción, apoyo, facilitación y acompañamiento a la escolarización de esta población que se ha visto forzada a abandonar el hogar a temprana edad</a:t>
          </a:r>
          <a:endParaRPr lang="en-US" sz="1100" kern="1200">
            <a:latin typeface="Montserrat" panose="00000500000000000000" pitchFamily="2" charset="0"/>
          </a:endParaRPr>
        </a:p>
      </dsp:txBody>
      <dsp:txXfrm>
        <a:off x="229716" y="628111"/>
        <a:ext cx="3261357" cy="1019174"/>
      </dsp:txXfrm>
    </dsp:sp>
    <dsp:sp modelId="{C923335A-FD81-49BB-8C6C-D6FFE1243683}">
      <dsp:nvSpPr>
        <dsp:cNvPr id="0" name=""/>
        <dsp:cNvSpPr/>
      </dsp:nvSpPr>
      <dsp:spPr>
        <a:xfrm>
          <a:off x="0" y="662846"/>
          <a:ext cx="884578" cy="8347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10D3D-9860-4F53-AF30-EFF72AF10370}">
      <dsp:nvSpPr>
        <dsp:cNvPr id="0" name=""/>
        <dsp:cNvSpPr/>
      </dsp:nvSpPr>
      <dsp:spPr>
        <a:xfrm>
          <a:off x="3810624" y="619991"/>
          <a:ext cx="3261357" cy="10191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0321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Montserrat" panose="00000500000000000000" pitchFamily="2" charset="0"/>
            </a:rPr>
            <a:t>Reformar la legislación nacional de forma que </a:t>
          </a:r>
          <a:r>
            <a:rPr lang="es-ES" sz="1200" kern="1200" err="1">
              <a:latin typeface="Montserrat" panose="00000500000000000000" pitchFamily="2" charset="0"/>
            </a:rPr>
            <a:t>interseccione</a:t>
          </a:r>
          <a:r>
            <a:rPr lang="es-ES" sz="1200" kern="1200">
              <a:latin typeface="Montserrat" panose="00000500000000000000" pitchFamily="2" charset="0"/>
            </a:rPr>
            <a:t> los derechos laborales de las personas lesbianas, </a:t>
          </a:r>
          <a:r>
            <a:rPr lang="es-ES" sz="1200" kern="1200" err="1">
              <a:latin typeface="Montserrat" panose="00000500000000000000" pitchFamily="2" charset="0"/>
            </a:rPr>
            <a:t>queers</a:t>
          </a:r>
          <a:r>
            <a:rPr lang="es-ES" sz="1200" kern="1200">
              <a:latin typeface="Montserrat" panose="00000500000000000000" pitchFamily="2" charset="0"/>
            </a:rPr>
            <a:t>, bisexuales </a:t>
          </a:r>
          <a:r>
            <a:rPr lang="en-US" sz="1200" kern="1200">
              <a:latin typeface="Montserrat" panose="00000500000000000000" pitchFamily="2" charset="0"/>
            </a:rPr>
            <a:t>y hombres trans</a:t>
          </a:r>
        </a:p>
      </dsp:txBody>
      <dsp:txXfrm>
        <a:off x="3810624" y="619991"/>
        <a:ext cx="3261357" cy="1019174"/>
      </dsp:txXfrm>
    </dsp:sp>
    <dsp:sp modelId="{6BD6DF37-C78A-44FB-811F-CF100C567230}">
      <dsp:nvSpPr>
        <dsp:cNvPr id="0" name=""/>
        <dsp:cNvSpPr/>
      </dsp:nvSpPr>
      <dsp:spPr>
        <a:xfrm>
          <a:off x="3511004" y="707693"/>
          <a:ext cx="786305" cy="802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11D91-6E43-4795-A5B2-FF34807F464B}">
      <dsp:nvSpPr>
        <dsp:cNvPr id="0" name=""/>
        <dsp:cNvSpPr/>
      </dsp:nvSpPr>
      <dsp:spPr>
        <a:xfrm>
          <a:off x="7500614" y="655488"/>
          <a:ext cx="3261357" cy="10191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0321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Montserrat" panose="00000500000000000000" pitchFamily="2" charset="0"/>
            </a:rPr>
            <a:t>Reforzar el proveer sesiones educativas culturalmente apropiadas a través de organizaciones de la sociedad civil de esta población</a:t>
          </a:r>
          <a:endParaRPr lang="en-US" sz="1200" kern="1200">
            <a:latin typeface="Montserrat" panose="00000500000000000000" pitchFamily="2" charset="0"/>
          </a:endParaRPr>
        </a:p>
      </dsp:txBody>
      <dsp:txXfrm>
        <a:off x="7500614" y="655488"/>
        <a:ext cx="3261357" cy="1019174"/>
      </dsp:txXfrm>
    </dsp:sp>
    <dsp:sp modelId="{C6406212-32CB-4858-A511-03A3762EBAE8}">
      <dsp:nvSpPr>
        <dsp:cNvPr id="0" name=""/>
        <dsp:cNvSpPr/>
      </dsp:nvSpPr>
      <dsp:spPr>
        <a:xfrm>
          <a:off x="7017223" y="699742"/>
          <a:ext cx="1004469" cy="9442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4BEEC1-FED6-47C1-8468-6E08DE90F204}">
      <dsp:nvSpPr>
        <dsp:cNvPr id="0" name=""/>
        <dsp:cNvSpPr/>
      </dsp:nvSpPr>
      <dsp:spPr>
        <a:xfrm>
          <a:off x="275363" y="1792569"/>
          <a:ext cx="3261357" cy="10191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0321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>
              <a:latin typeface="Montserrat" panose="00000500000000000000" pitchFamily="2" charset="0"/>
            </a:rPr>
            <a:t>Incorporar</a:t>
          </a:r>
          <a:r>
            <a:rPr lang="en-US" sz="1200" kern="1200">
              <a:latin typeface="Montserrat" panose="00000500000000000000" pitchFamily="2" charset="0"/>
            </a:rPr>
            <a:t> </a:t>
          </a:r>
          <a:r>
            <a:rPr lang="en-US" sz="1200" kern="1200" err="1">
              <a:latin typeface="Montserrat" panose="00000500000000000000" pitchFamily="2" charset="0"/>
            </a:rPr>
            <a:t>módulos</a:t>
          </a:r>
          <a:r>
            <a:rPr lang="en-US" sz="1200" kern="1200">
              <a:latin typeface="Montserrat" panose="00000500000000000000" pitchFamily="2" charset="0"/>
            </a:rPr>
            <a:t> </a:t>
          </a:r>
          <a:r>
            <a:rPr lang="en-US" sz="1200" kern="1200" err="1">
              <a:latin typeface="Montserrat" panose="00000500000000000000" pitchFamily="2" charset="0"/>
            </a:rPr>
            <a:t>educativos</a:t>
          </a:r>
          <a:r>
            <a:rPr lang="en-US" sz="1200" kern="1200">
              <a:latin typeface="Montserrat" panose="00000500000000000000" pitchFamily="2" charset="0"/>
            </a:rPr>
            <a:t> </a:t>
          </a:r>
          <a:r>
            <a:rPr lang="en-US" sz="1200" kern="1200" err="1">
              <a:latin typeface="Montserrat" panose="00000500000000000000" pitchFamily="2" charset="0"/>
            </a:rPr>
            <a:t>sobre</a:t>
          </a:r>
          <a:r>
            <a:rPr lang="en-US" sz="1200" kern="1200">
              <a:latin typeface="Montserrat" panose="00000500000000000000" pitchFamily="2" charset="0"/>
            </a:rPr>
            <a:t> </a:t>
          </a:r>
          <a:r>
            <a:rPr lang="en-US" sz="1200" kern="1200" err="1">
              <a:latin typeface="Montserrat" panose="00000500000000000000" pitchFamily="2" charset="0"/>
            </a:rPr>
            <a:t>tipos</a:t>
          </a:r>
          <a:r>
            <a:rPr lang="en-US" sz="1200" kern="1200">
              <a:latin typeface="Montserrat" panose="00000500000000000000" pitchFamily="2" charset="0"/>
            </a:rPr>
            <a:t> de </a:t>
          </a:r>
          <a:r>
            <a:rPr lang="en-US" sz="1200" kern="1200" err="1">
              <a:latin typeface="Montserrat" panose="00000500000000000000" pitchFamily="2" charset="0"/>
            </a:rPr>
            <a:t>violencia</a:t>
          </a:r>
          <a:r>
            <a:rPr lang="en-US" sz="1200" kern="1200">
              <a:latin typeface="Montserrat" panose="00000500000000000000" pitchFamily="2" charset="0"/>
            </a:rPr>
            <a:t>, </a:t>
          </a:r>
          <a:r>
            <a:rPr lang="es-ES" sz="1200" kern="1200">
              <a:latin typeface="Montserrat" panose="00000500000000000000" pitchFamily="2" charset="0"/>
            </a:rPr>
            <a:t>abuso sexual, estigma y discriminación en los currículos </a:t>
          </a:r>
          <a:r>
            <a:rPr lang="en-US" sz="1200" kern="1200" err="1">
              <a:latin typeface="Montserrat" panose="00000500000000000000" pitchFamily="2" charset="0"/>
            </a:rPr>
            <a:t>educativos</a:t>
          </a:r>
          <a:endParaRPr lang="en-US" sz="1200" kern="1200">
            <a:latin typeface="Montserrat" panose="00000500000000000000" pitchFamily="2" charset="0"/>
          </a:endParaRPr>
        </a:p>
      </dsp:txBody>
      <dsp:txXfrm>
        <a:off x="275363" y="1792569"/>
        <a:ext cx="3261357" cy="1019174"/>
      </dsp:txXfrm>
    </dsp:sp>
    <dsp:sp modelId="{704EBF6F-8063-43FD-A4E4-C7E0BF8E82F9}">
      <dsp:nvSpPr>
        <dsp:cNvPr id="0" name=""/>
        <dsp:cNvSpPr/>
      </dsp:nvSpPr>
      <dsp:spPr>
        <a:xfrm>
          <a:off x="147670" y="1797662"/>
          <a:ext cx="697027" cy="7655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C7E56-DF44-4506-A07B-BF2CB7FFE214}">
      <dsp:nvSpPr>
        <dsp:cNvPr id="0" name=""/>
        <dsp:cNvSpPr/>
      </dsp:nvSpPr>
      <dsp:spPr>
        <a:xfrm>
          <a:off x="3898305" y="1793838"/>
          <a:ext cx="3261357" cy="10191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0321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Montserrat" panose="00000500000000000000" pitchFamily="2" charset="0"/>
            </a:rPr>
            <a:t>Formar a los proveedores de servicios en diversidad sexual, derechos humanos, y necesidades de específicas de esta población</a:t>
          </a:r>
          <a:endParaRPr lang="en-US" sz="1200" kern="1200">
            <a:latin typeface="Montserrat" panose="00000500000000000000" pitchFamily="2" charset="0"/>
          </a:endParaRPr>
        </a:p>
      </dsp:txBody>
      <dsp:txXfrm>
        <a:off x="3898305" y="1793838"/>
        <a:ext cx="3261357" cy="1019174"/>
      </dsp:txXfrm>
    </dsp:sp>
    <dsp:sp modelId="{E8DB5E92-D6DA-4DD4-A994-5E24D1C9B112}">
      <dsp:nvSpPr>
        <dsp:cNvPr id="0" name=""/>
        <dsp:cNvSpPr/>
      </dsp:nvSpPr>
      <dsp:spPr>
        <a:xfrm>
          <a:off x="3683939" y="1791300"/>
          <a:ext cx="870374" cy="78077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5000" b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DFD4F-5887-415B-BF03-9A37F160F824}">
      <dsp:nvSpPr>
        <dsp:cNvPr id="0" name=""/>
        <dsp:cNvSpPr/>
      </dsp:nvSpPr>
      <dsp:spPr>
        <a:xfrm>
          <a:off x="7361192" y="1792569"/>
          <a:ext cx="3261357" cy="10191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0321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Montserrat" panose="00000500000000000000" pitchFamily="2" charset="0"/>
            </a:rPr>
            <a:t>Penalización a los cuidadores al incurrir en salidas forzadas de los NNA del hogar por transgredir los roles tradicionales de género</a:t>
          </a:r>
          <a:endParaRPr lang="en-US" sz="1200" kern="1200">
            <a:latin typeface="Montserrat" panose="00000500000000000000" pitchFamily="2" charset="0"/>
          </a:endParaRPr>
        </a:p>
      </dsp:txBody>
      <dsp:txXfrm>
        <a:off x="7361192" y="1792569"/>
        <a:ext cx="3261357" cy="1019174"/>
      </dsp:txXfrm>
    </dsp:sp>
    <dsp:sp modelId="{128B896B-1439-458C-8281-7A0A24CA1493}">
      <dsp:nvSpPr>
        <dsp:cNvPr id="0" name=""/>
        <dsp:cNvSpPr/>
      </dsp:nvSpPr>
      <dsp:spPr>
        <a:xfrm>
          <a:off x="7306881" y="1936929"/>
          <a:ext cx="550262" cy="48698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CA566-A239-4785-83FF-C1216B93DC46}">
      <dsp:nvSpPr>
        <dsp:cNvPr id="0" name=""/>
        <dsp:cNvSpPr/>
      </dsp:nvSpPr>
      <dsp:spPr>
        <a:xfrm>
          <a:off x="2013951" y="3076865"/>
          <a:ext cx="3335455" cy="10191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0321" tIns="41910" rIns="41910" bIns="4191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Montserrat" panose="00000500000000000000" pitchFamily="2" charset="0"/>
            </a:rPr>
            <a:t>Crear </a:t>
          </a:r>
          <a:r>
            <a:rPr lang="en-US" sz="1100" kern="1200" err="1">
              <a:latin typeface="Montserrat" panose="00000500000000000000" pitchFamily="2" charset="0"/>
            </a:rPr>
            <a:t>políticas</a:t>
          </a:r>
          <a:r>
            <a:rPr lang="en-US" sz="1100" kern="1200">
              <a:latin typeface="Montserrat" panose="00000500000000000000" pitchFamily="2" charset="0"/>
            </a:rPr>
            <a:t> </a:t>
          </a:r>
          <a:r>
            <a:rPr lang="en-US" sz="1100" kern="1200" err="1">
              <a:latin typeface="Montserrat" panose="00000500000000000000" pitchFamily="2" charset="0"/>
            </a:rPr>
            <a:t>públicas</a:t>
          </a:r>
          <a:r>
            <a:rPr lang="en-US" sz="1100" kern="1200">
              <a:latin typeface="Montserrat" panose="00000500000000000000" pitchFamily="2" charset="0"/>
            </a:rPr>
            <a:t> para </a:t>
          </a:r>
          <a:r>
            <a:rPr lang="en-US" sz="1100" kern="1200" err="1">
              <a:latin typeface="Montserrat" panose="00000500000000000000" pitchFamily="2" charset="0"/>
            </a:rPr>
            <a:t>asegurar</a:t>
          </a:r>
          <a:r>
            <a:rPr lang="en-US" sz="1100" kern="1200">
              <a:latin typeface="Montserrat" panose="00000500000000000000" pitchFamily="2" charset="0"/>
            </a:rPr>
            <a:t> </a:t>
          </a:r>
          <a:r>
            <a:rPr lang="en-US" sz="1100" kern="1200" err="1">
              <a:latin typeface="Montserrat" panose="00000500000000000000" pitchFamily="2" charset="0"/>
            </a:rPr>
            <a:t>el</a:t>
          </a:r>
          <a:r>
            <a:rPr lang="en-US" sz="1100" kern="1200">
              <a:latin typeface="Montserrat" panose="00000500000000000000" pitchFamily="2" charset="0"/>
            </a:rPr>
            <a:t> </a:t>
          </a:r>
          <a:r>
            <a:rPr lang="en-US" sz="1100" kern="1200" err="1">
              <a:latin typeface="Montserrat" panose="00000500000000000000" pitchFamily="2" charset="0"/>
            </a:rPr>
            <a:t>cumplimiento</a:t>
          </a:r>
          <a:r>
            <a:rPr lang="en-US" sz="1100" kern="1200">
              <a:latin typeface="Montserrat" panose="00000500000000000000" pitchFamily="2" charset="0"/>
            </a:rPr>
            <a:t> de la Ley 136- 03.</a:t>
          </a:r>
        </a:p>
      </dsp:txBody>
      <dsp:txXfrm>
        <a:off x="2013951" y="3076865"/>
        <a:ext cx="3335455" cy="1019174"/>
      </dsp:txXfrm>
    </dsp:sp>
    <dsp:sp modelId="{1F800C9E-14CB-484B-911A-05DB1914F9F3}">
      <dsp:nvSpPr>
        <dsp:cNvPr id="0" name=""/>
        <dsp:cNvSpPr/>
      </dsp:nvSpPr>
      <dsp:spPr>
        <a:xfrm>
          <a:off x="1664079" y="2991344"/>
          <a:ext cx="868876" cy="107013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06B4D-24B8-4470-9767-24B40C19796E}">
      <dsp:nvSpPr>
        <dsp:cNvPr id="0" name=""/>
        <dsp:cNvSpPr/>
      </dsp:nvSpPr>
      <dsp:spPr>
        <a:xfrm>
          <a:off x="5671479" y="3006835"/>
          <a:ext cx="3261357" cy="10191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0321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>
              <a:latin typeface="Montserrat" panose="00000500000000000000" pitchFamily="2" charset="0"/>
            </a:rPr>
            <a:t>Diseñar estrategias y programas relativos a derechos de la infancia, y prevención del abuso y maltrato para las familias en las comunidades incluidas</a:t>
          </a:r>
          <a:endParaRPr lang="en-US" sz="1200" kern="1200">
            <a:latin typeface="Montserrat" panose="00000500000000000000" pitchFamily="2" charset="0"/>
          </a:endParaRPr>
        </a:p>
      </dsp:txBody>
      <dsp:txXfrm>
        <a:off x="5671479" y="3006835"/>
        <a:ext cx="3261357" cy="1019174"/>
      </dsp:txXfrm>
    </dsp:sp>
    <dsp:sp modelId="{B5C1DF8E-45A9-4D72-928F-1F9E64596090}">
      <dsp:nvSpPr>
        <dsp:cNvPr id="0" name=""/>
        <dsp:cNvSpPr/>
      </dsp:nvSpPr>
      <dsp:spPr>
        <a:xfrm>
          <a:off x="5409559" y="3043748"/>
          <a:ext cx="791348" cy="790014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379DB-46FB-4096-8364-3B93148CA86A}">
      <dsp:nvSpPr>
        <dsp:cNvPr id="0" name=""/>
        <dsp:cNvSpPr/>
      </dsp:nvSpPr>
      <dsp:spPr>
        <a:xfrm>
          <a:off x="0" y="74645"/>
          <a:ext cx="10515600" cy="9334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400" kern="1200"/>
            <a:t>Alianzas estratégicas con comunitarios.</a:t>
          </a:r>
          <a:endParaRPr lang="en-US" sz="2400" kern="1200"/>
        </a:p>
      </dsp:txBody>
      <dsp:txXfrm>
        <a:off x="45569" y="120214"/>
        <a:ext cx="10424462" cy="842348"/>
      </dsp:txXfrm>
    </dsp:sp>
    <dsp:sp modelId="{9C852FC8-F9B8-45EE-995A-EB1B0C7B19A4}">
      <dsp:nvSpPr>
        <dsp:cNvPr id="0" name=""/>
        <dsp:cNvSpPr/>
      </dsp:nvSpPr>
      <dsp:spPr>
        <a:xfrm>
          <a:off x="0" y="1022531"/>
          <a:ext cx="10515600" cy="93348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400" kern="1200"/>
            <a:t>Visitas domiciliarias como primer acercamiento a cuidadores (Hablar sobre la organización, que trabajamos y nuestro programa relacionado a la investigación).</a:t>
          </a:r>
          <a:endParaRPr lang="en-US" sz="2400" kern="1200"/>
        </a:p>
      </dsp:txBody>
      <dsp:txXfrm>
        <a:off x="45569" y="1068100"/>
        <a:ext cx="10424462" cy="842348"/>
      </dsp:txXfrm>
    </dsp:sp>
    <dsp:sp modelId="{C4423858-0679-477A-9EB4-515E3E6553DF}">
      <dsp:nvSpPr>
        <dsp:cNvPr id="0" name=""/>
        <dsp:cNvSpPr/>
      </dsp:nvSpPr>
      <dsp:spPr>
        <a:xfrm>
          <a:off x="0" y="1970418"/>
          <a:ext cx="10515600" cy="93348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400" kern="1200"/>
            <a:t>Dirigido a niñas que transgreden los roles tradicionales de género.</a:t>
          </a:r>
          <a:endParaRPr lang="en-US" sz="2400" kern="1200"/>
        </a:p>
      </dsp:txBody>
      <dsp:txXfrm>
        <a:off x="45569" y="2015987"/>
        <a:ext cx="10424462" cy="842348"/>
      </dsp:txXfrm>
    </dsp:sp>
    <dsp:sp modelId="{E56F7485-6C84-4DA7-BC68-A8419EC51176}">
      <dsp:nvSpPr>
        <dsp:cNvPr id="0" name=""/>
        <dsp:cNvSpPr/>
      </dsp:nvSpPr>
      <dsp:spPr>
        <a:xfrm>
          <a:off x="0" y="2918304"/>
          <a:ext cx="10515600" cy="120805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300" kern="1200"/>
            <a:t>Desarrollo de habilidades a través del voluntariado (participación en actividades, comprensión de las problemáticas, reforzamiento de liderazgo para otras niñas en sus comunidades, inducción al cooperativismo).</a:t>
          </a:r>
          <a:endParaRPr lang="en-US" sz="2300" kern="1200"/>
        </a:p>
      </dsp:txBody>
      <dsp:txXfrm>
        <a:off x="58972" y="2977276"/>
        <a:ext cx="10397656" cy="1090108"/>
      </dsp:txXfrm>
    </dsp:sp>
    <dsp:sp modelId="{EEDFACD0-5E64-4477-A48A-E190BF9C0C67}">
      <dsp:nvSpPr>
        <dsp:cNvPr id="0" name=""/>
        <dsp:cNvSpPr/>
      </dsp:nvSpPr>
      <dsp:spPr>
        <a:xfrm>
          <a:off x="0" y="4140757"/>
          <a:ext cx="10515600" cy="933486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400" kern="1200"/>
            <a:t>Habilidades mejorar su calidad de vida y operativizar conocimientos.</a:t>
          </a:r>
          <a:endParaRPr lang="en-US" sz="2400" kern="1200"/>
        </a:p>
      </dsp:txBody>
      <dsp:txXfrm>
        <a:off x="45569" y="4186326"/>
        <a:ext cx="10424462" cy="842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B2-0EE2-4415-8CA3-B85D8E594F4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8FAF-1AA3-4458-9841-500DDFD7B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72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B2-0EE2-4415-8CA3-B85D8E594F4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8FAF-1AA3-4458-9841-500DDFD7B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4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B2-0EE2-4415-8CA3-B85D8E594F4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8FAF-1AA3-4458-9841-500DDFD7B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1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B2-0EE2-4415-8CA3-B85D8E594F4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78FAF-1AA3-4458-9841-500DDFD7B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40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0000"/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7CFB2-0EE2-4415-8CA3-B85D8E594F4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78FAF-1AA3-4458-9841-500DDFD7B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4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9" r:id="rId3"/>
    <p:sldLayoutId id="214748367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122E2599-DE34-4CA0-97E5-00AC100CB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88" y="0"/>
            <a:ext cx="7130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6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A05DC42-D2B8-410A-877F-9CA55B967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20" y="0"/>
            <a:ext cx="7708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57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671A569-EC45-4A36-A0CE-479BD03E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050"/>
            <a:ext cx="10515600" cy="1325563"/>
          </a:xfrm>
        </p:spPr>
        <p:txBody>
          <a:bodyPr>
            <a:normAutofit/>
          </a:bodyPr>
          <a:lstStyle/>
          <a:p>
            <a:r>
              <a:rPr lang="es-DO" sz="6000">
                <a:latin typeface="Aharoni" panose="02010803020104030203" pitchFamily="2" charset="-79"/>
                <a:cs typeface="Aharoni" panose="02010803020104030203" pitchFamily="2" charset="-79"/>
              </a:rPr>
              <a:t>Justificación y Objetivo</a:t>
            </a:r>
            <a:endParaRPr lang="en-US" sz="600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25" name="Marcador de contenido 3">
            <a:extLst>
              <a:ext uri="{FF2B5EF4-FFF2-40B4-BE49-F238E27FC236}">
                <a16:creationId xmlns:a16="http://schemas.microsoft.com/office/drawing/2014/main" id="{4641698C-BD7C-1D11-6262-34B2672876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822451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B8A464AD-DD49-4C76-8AB9-99F550E59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20242" cy="8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75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2EDA8C-05BC-4783-B8BA-242A81A5C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DO" sz="5400">
                <a:latin typeface="Aharoni" panose="02010803020104030203" pitchFamily="2" charset="-79"/>
                <a:cs typeface="Aharoni" panose="02010803020104030203" pitchFamily="2" charset="-79"/>
              </a:rPr>
              <a:t>Metodología</a:t>
            </a:r>
            <a:endParaRPr lang="en-US" sz="540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F03A083E-F286-4C66-BA86-680B0CC9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algn="just"/>
            <a:r>
              <a:rPr lang="es-ES" sz="1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Cuatro comunidades de Santo Domingo, RD (</a:t>
            </a:r>
            <a:r>
              <a:rPr lang="es-ES" sz="19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Guachupita</a:t>
            </a:r>
            <a:r>
              <a:rPr lang="es-ES" sz="1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, Villas Agrícolas, Los Tres Brazos y </a:t>
            </a:r>
            <a:r>
              <a:rPr lang="es-ES" sz="19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Guaricano</a:t>
            </a:r>
            <a:r>
              <a:rPr lang="es-ES" sz="1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).</a:t>
            </a:r>
          </a:p>
          <a:p>
            <a:pPr algn="just"/>
            <a:r>
              <a:rPr lang="es-ES" sz="1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Encuestas y grupos focales realizados a personas lesbianas, bisexuales, </a:t>
            </a:r>
            <a:r>
              <a:rPr lang="es-ES" sz="19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queers</a:t>
            </a:r>
            <a:r>
              <a:rPr lang="es-ES" sz="1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 y hombres trans mayores de 18 años, que hayan sido expulsadas del hogar o estado en uniones tempranas durante su niñez o adolescencia.</a:t>
            </a:r>
          </a:p>
          <a:p>
            <a:pPr algn="just"/>
            <a:r>
              <a:rPr lang="es-ES" sz="1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Los datos se recogieron a partir de encuestas a 53 personas y 3 grupos focales donde participaron personas asignadas femeninas al nacer de la población LBTQ.</a:t>
            </a:r>
          </a:p>
          <a:p>
            <a:pPr algn="just"/>
            <a:r>
              <a:rPr lang="es-ES" sz="1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Evaluación retrospectiva de experiencias informadas durante la adultez, estas reflejan problemas estructurales que afectan la niñez.</a:t>
            </a:r>
          </a:p>
          <a:p>
            <a:pPr algn="just"/>
            <a:r>
              <a:rPr lang="es-DO" sz="1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Abordaje de experiencias en la niñez, relación con sus cuidadores, conocimiento sobre violencia y conceptos de OSIGEG, efectos del estigma y la discriminación y la relación de la transgresión de los roles tradicionales de género con las salidas forzadas del hogar y las uniones tempranas. </a:t>
            </a:r>
            <a:endParaRPr lang="es-ES" sz="1900">
              <a:latin typeface="Montserrat" panose="00000500000000000000" pitchFamily="2" charset="0"/>
            </a:endParaRPr>
          </a:p>
          <a:p>
            <a:endParaRPr lang="en-US" sz="1900">
              <a:latin typeface="Montserrat" panose="00000500000000000000" pitchFamily="2" charset="0"/>
            </a:endParaRPr>
          </a:p>
        </p:txBody>
      </p:sp>
      <p:pic>
        <p:nvPicPr>
          <p:cNvPr id="35" name="Imagen 34" descr="Texto&#10;&#10;Descripción generada automáticamente">
            <a:extLst>
              <a:ext uri="{FF2B5EF4-FFF2-40B4-BE49-F238E27FC236}">
                <a16:creationId xmlns:a16="http://schemas.microsoft.com/office/drawing/2014/main" id="{3C65E81D-1941-454E-AF72-6974B76C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308" y="-13867"/>
            <a:ext cx="3160743" cy="9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64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Escala de tiempo&#10;&#10;Descripción generada automáticamente">
            <a:extLst>
              <a:ext uri="{FF2B5EF4-FFF2-40B4-BE49-F238E27FC236}">
                <a16:creationId xmlns:a16="http://schemas.microsoft.com/office/drawing/2014/main" id="{B33C7D9B-7D21-4D63-A7BC-D4DB3835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 descr="Texto&#10;&#10;Descripción generada automáticamente">
            <a:extLst>
              <a:ext uri="{FF2B5EF4-FFF2-40B4-BE49-F238E27FC236}">
                <a16:creationId xmlns:a16="http://schemas.microsoft.com/office/drawing/2014/main" id="{AF646D5E-D5D8-4769-A4C4-9E0CF6C2F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9963"/>
            <a:ext cx="2511443" cy="74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32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99E2F8-FB8F-4FF0-BDC0-5FD9D01B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DO" sz="5400">
                <a:latin typeface="Aharoni" panose="02010803020104030203" pitchFamily="2" charset="-79"/>
                <a:cs typeface="Aharoni" panose="02010803020104030203" pitchFamily="2" charset="-79"/>
              </a:rPr>
              <a:t>Recomendaciones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262F986-56DE-4702-8579-6624DC4916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2669080"/>
              </p:ext>
            </p:extLst>
          </p:nvPr>
        </p:nvGraphicFramePr>
        <p:xfrm>
          <a:off x="838200" y="1825625"/>
          <a:ext cx="10770220" cy="4667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DC3DD6BC-3F98-4198-A220-8DCF05569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35040"/>
            <a:ext cx="2762993" cy="82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5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A81D08F-4D73-434D-B35D-7B81828B8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s-DO" sz="5200">
                <a:latin typeface="Aharoni" panose="02010803020104030203" pitchFamily="2" charset="-79"/>
                <a:cs typeface="Aharoni" panose="02010803020104030203" pitchFamily="2" charset="-79"/>
              </a:rPr>
              <a:t>Buenas Practicas</a:t>
            </a:r>
            <a:endParaRPr lang="en-US" sz="520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8" name="Marcador de contenido 4">
            <a:extLst>
              <a:ext uri="{FF2B5EF4-FFF2-40B4-BE49-F238E27FC236}">
                <a16:creationId xmlns:a16="http://schemas.microsoft.com/office/drawing/2014/main" id="{6753425F-C298-60F4-734B-DE70BE0CC8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7454995"/>
              </p:ext>
            </p:extLst>
          </p:nvPr>
        </p:nvGraphicFramePr>
        <p:xfrm>
          <a:off x="838200" y="1605776"/>
          <a:ext cx="10515600" cy="5148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8" name="Imagen 37" descr="Logotipo&#10;&#10;Descripción generada automáticamente">
            <a:extLst>
              <a:ext uri="{FF2B5EF4-FFF2-40B4-BE49-F238E27FC236}">
                <a16:creationId xmlns:a16="http://schemas.microsoft.com/office/drawing/2014/main" id="{9374D647-1097-4D02-9174-F2B2B8656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424" y="-206103"/>
            <a:ext cx="1396874" cy="1807718"/>
          </a:xfrm>
          <a:prstGeom prst="rect">
            <a:avLst/>
          </a:prstGeom>
        </p:spPr>
      </p:pic>
      <p:pic>
        <p:nvPicPr>
          <p:cNvPr id="39" name="Imagen 38" descr="Texto&#10;&#10;Descripción generada automáticamente">
            <a:extLst>
              <a:ext uri="{FF2B5EF4-FFF2-40B4-BE49-F238E27FC236}">
                <a16:creationId xmlns:a16="http://schemas.microsoft.com/office/drawing/2014/main" id="{A43AAE93-5668-42B0-BB9E-F01D8D89B9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335"/>
            <a:ext cx="2581358" cy="76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28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9FFF3CA-928C-4BFB-A262-792CFCF37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2"/>
            <a:ext cx="6281928" cy="4135437"/>
          </a:xfrm>
        </p:spPr>
        <p:txBody>
          <a:bodyPr>
            <a:normAutofit/>
          </a:bodyPr>
          <a:lstStyle/>
          <a:p>
            <a:pPr algn="l"/>
            <a:r>
              <a:rPr lang="es-DO" sz="6600">
                <a:latin typeface="Aharoni" panose="02010803020104030203" pitchFamily="2" charset="-79"/>
                <a:cs typeface="Aharoni" panose="02010803020104030203" pitchFamily="2" charset="-79"/>
              </a:rPr>
              <a:t>Próximas Acciones</a:t>
            </a: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18288"/>
          </a:xfrm>
          <a:custGeom>
            <a:avLst/>
            <a:gdLst>
              <a:gd name="connsiteX0" fmla="*/ 0 w 6281928"/>
              <a:gd name="connsiteY0" fmla="*/ 0 h 18288"/>
              <a:gd name="connsiteX1" fmla="*/ 572353 w 6281928"/>
              <a:gd name="connsiteY1" fmla="*/ 0 h 18288"/>
              <a:gd name="connsiteX2" fmla="*/ 1207526 w 6281928"/>
              <a:gd name="connsiteY2" fmla="*/ 0 h 18288"/>
              <a:gd name="connsiteX3" fmla="*/ 1779880 w 6281928"/>
              <a:gd name="connsiteY3" fmla="*/ 0 h 18288"/>
              <a:gd name="connsiteX4" fmla="*/ 2540691 w 6281928"/>
              <a:gd name="connsiteY4" fmla="*/ 0 h 18288"/>
              <a:gd name="connsiteX5" fmla="*/ 3238683 w 6281928"/>
              <a:gd name="connsiteY5" fmla="*/ 0 h 18288"/>
              <a:gd name="connsiteX6" fmla="*/ 3936675 w 6281928"/>
              <a:gd name="connsiteY6" fmla="*/ 0 h 18288"/>
              <a:gd name="connsiteX7" fmla="*/ 4760305 w 6281928"/>
              <a:gd name="connsiteY7" fmla="*/ 0 h 18288"/>
              <a:gd name="connsiteX8" fmla="*/ 5521117 w 6281928"/>
              <a:gd name="connsiteY8" fmla="*/ 0 h 18288"/>
              <a:gd name="connsiteX9" fmla="*/ 6281928 w 6281928"/>
              <a:gd name="connsiteY9" fmla="*/ 0 h 18288"/>
              <a:gd name="connsiteX10" fmla="*/ 6281928 w 6281928"/>
              <a:gd name="connsiteY10" fmla="*/ 18288 h 18288"/>
              <a:gd name="connsiteX11" fmla="*/ 5772394 w 6281928"/>
              <a:gd name="connsiteY11" fmla="*/ 18288 h 18288"/>
              <a:gd name="connsiteX12" fmla="*/ 5200040 w 6281928"/>
              <a:gd name="connsiteY12" fmla="*/ 18288 h 18288"/>
              <a:gd name="connsiteX13" fmla="*/ 4439229 w 6281928"/>
              <a:gd name="connsiteY13" fmla="*/ 18288 h 18288"/>
              <a:gd name="connsiteX14" fmla="*/ 3615599 w 6281928"/>
              <a:gd name="connsiteY14" fmla="*/ 18288 h 18288"/>
              <a:gd name="connsiteX15" fmla="*/ 2980426 w 6281928"/>
              <a:gd name="connsiteY15" fmla="*/ 18288 h 18288"/>
              <a:gd name="connsiteX16" fmla="*/ 2156795 w 6281928"/>
              <a:gd name="connsiteY16" fmla="*/ 18288 h 18288"/>
              <a:gd name="connsiteX17" fmla="*/ 1584442 w 6281928"/>
              <a:gd name="connsiteY17" fmla="*/ 18288 h 18288"/>
              <a:gd name="connsiteX18" fmla="*/ 1074908 w 6281928"/>
              <a:gd name="connsiteY18" fmla="*/ 18288 h 18288"/>
              <a:gd name="connsiteX19" fmla="*/ 0 w 6281928"/>
              <a:gd name="connsiteY19" fmla="*/ 18288 h 18288"/>
              <a:gd name="connsiteX20" fmla="*/ 0 w 6281928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18288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307" y="7355"/>
                  <a:pt x="6282212" y="10249"/>
                  <a:pt x="6281928" y="18288"/>
                </a:cubicBezTo>
                <a:cubicBezTo>
                  <a:pt x="6078981" y="8428"/>
                  <a:pt x="5961061" y="2290"/>
                  <a:pt x="5772394" y="18288"/>
                </a:cubicBezTo>
                <a:cubicBezTo>
                  <a:pt x="5583727" y="34286"/>
                  <a:pt x="5329968" y="24208"/>
                  <a:pt x="5200040" y="18288"/>
                </a:cubicBezTo>
                <a:cubicBezTo>
                  <a:pt x="5070112" y="12368"/>
                  <a:pt x="4793288" y="21070"/>
                  <a:pt x="4439229" y="18288"/>
                </a:cubicBezTo>
                <a:cubicBezTo>
                  <a:pt x="4085170" y="15506"/>
                  <a:pt x="3813765" y="-16466"/>
                  <a:pt x="3615599" y="18288"/>
                </a:cubicBezTo>
                <a:cubicBezTo>
                  <a:pt x="3417433" y="53042"/>
                  <a:pt x="3133643" y="20727"/>
                  <a:pt x="2980426" y="18288"/>
                </a:cubicBezTo>
                <a:cubicBezTo>
                  <a:pt x="2827209" y="15849"/>
                  <a:pt x="2380685" y="51850"/>
                  <a:pt x="2156795" y="18288"/>
                </a:cubicBezTo>
                <a:cubicBezTo>
                  <a:pt x="1932905" y="-15274"/>
                  <a:pt x="1716744" y="-1398"/>
                  <a:pt x="1584442" y="18288"/>
                </a:cubicBezTo>
                <a:cubicBezTo>
                  <a:pt x="1452140" y="37974"/>
                  <a:pt x="1280887" y="12750"/>
                  <a:pt x="1074908" y="18288"/>
                </a:cubicBezTo>
                <a:cubicBezTo>
                  <a:pt x="868929" y="23826"/>
                  <a:pt x="318124" y="-17878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6281928" h="18288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268" y="5688"/>
                  <a:pt x="6281759" y="13142"/>
                  <a:pt x="6281928" y="18288"/>
                </a:cubicBezTo>
                <a:cubicBezTo>
                  <a:pt x="6036108" y="15339"/>
                  <a:pt x="5743611" y="10415"/>
                  <a:pt x="5583936" y="18288"/>
                </a:cubicBezTo>
                <a:cubicBezTo>
                  <a:pt x="5424261" y="26161"/>
                  <a:pt x="5250533" y="-179"/>
                  <a:pt x="4948763" y="18288"/>
                </a:cubicBezTo>
                <a:cubicBezTo>
                  <a:pt x="4646993" y="36755"/>
                  <a:pt x="4354673" y="7565"/>
                  <a:pt x="4125133" y="18288"/>
                </a:cubicBezTo>
                <a:cubicBezTo>
                  <a:pt x="3895593" y="29012"/>
                  <a:pt x="3570246" y="29209"/>
                  <a:pt x="3301502" y="18288"/>
                </a:cubicBezTo>
                <a:cubicBezTo>
                  <a:pt x="3032758" y="7367"/>
                  <a:pt x="2955340" y="11905"/>
                  <a:pt x="2729149" y="18288"/>
                </a:cubicBezTo>
                <a:cubicBezTo>
                  <a:pt x="2502958" y="24671"/>
                  <a:pt x="2269423" y="3142"/>
                  <a:pt x="2031157" y="18288"/>
                </a:cubicBezTo>
                <a:cubicBezTo>
                  <a:pt x="1792891" y="33434"/>
                  <a:pt x="1484731" y="22122"/>
                  <a:pt x="1207526" y="18288"/>
                </a:cubicBezTo>
                <a:cubicBezTo>
                  <a:pt x="930321" y="14454"/>
                  <a:pt x="560231" y="-33402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94384DC-0927-8C55-6312-27730FC17B45}"/>
              </a:ext>
            </a:extLst>
          </p:cNvPr>
          <p:cNvSpPr txBox="1"/>
          <p:nvPr/>
        </p:nvSpPr>
        <p:spPr>
          <a:xfrm>
            <a:off x="7777896" y="1042476"/>
            <a:ext cx="35041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DO" sz="1400">
                <a:solidFill>
                  <a:srgbClr val="0070C0"/>
                </a:solidFill>
                <a:latin typeface="Arial Rounded MT Bold" panose="020F0704030504030204" pitchFamily="34" charset="77"/>
              </a:rPr>
              <a:t>Dar a conocer los resultados de la investigación y el trabajo que estamos realizando en las comunidades y en Congresos Internacionales de interes.</a:t>
            </a:r>
          </a:p>
          <a:p>
            <a:endParaRPr lang="es-DO" sz="1400">
              <a:solidFill>
                <a:srgbClr val="0070C0"/>
              </a:solidFill>
              <a:latin typeface="Arial Rounded MT Bold" panose="020F0704030504030204" pitchFamily="34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DO" sz="1400">
                <a:solidFill>
                  <a:srgbClr val="0070C0"/>
                </a:solidFill>
                <a:latin typeface="Arial Rounded MT Bold" panose="020F0704030504030204" pitchFamily="34" charset="77"/>
              </a:rPr>
              <a:t>Cración de un articulo cientifico con el apoyo de UNIBE de nuestra investigación.</a:t>
            </a:r>
          </a:p>
          <a:p>
            <a:pPr algn="just"/>
            <a:endParaRPr lang="es-DO" sz="1400">
              <a:solidFill>
                <a:srgbClr val="0070C0"/>
              </a:solidFill>
              <a:latin typeface="Arial Rounded MT Bold" panose="020F0704030504030204" pitchFamily="34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DO" sz="1400">
                <a:solidFill>
                  <a:srgbClr val="0070C0"/>
                </a:solidFill>
                <a:latin typeface="Arial Rounded MT Bold" panose="020F0704030504030204" pitchFamily="34" charset="77"/>
              </a:rPr>
              <a:t>Realizar una guía de abordaje sobre las transgresiones a lor roles tradicionales de género y sus efectos en sociedad  diriguida a cuidadores,  adolescentes y jóvenes. </a:t>
            </a:r>
          </a:p>
          <a:p>
            <a:endParaRPr lang="es-DO" sz="1400">
              <a:solidFill>
                <a:srgbClr val="0070C0"/>
              </a:solidFill>
              <a:latin typeface="Arial Rounded MT Bold" panose="020F0704030504030204" pitchFamily="34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DO" sz="1400">
                <a:solidFill>
                  <a:srgbClr val="0070C0"/>
                </a:solidFill>
                <a:latin typeface="Arial Rounded MT Bold" panose="020F0704030504030204" pitchFamily="34" charset="77"/>
              </a:rPr>
              <a:t>Creación de un programa de sostenibilidad socioeconómico vía COOPDIVERSA y COLESDOM.</a:t>
            </a: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A3C9310E-2A73-F6B2-4A08-82A8AF5D8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89" y="297024"/>
            <a:ext cx="3115473" cy="92794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D9E7B73C-314E-2FD5-B00F-944900EF7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73" y="-266358"/>
            <a:ext cx="1587735" cy="205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87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ado 1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D8D9DC"/>
      </a:accent1>
      <a:accent2>
        <a:srgbClr val="EE81BD"/>
      </a:accent2>
      <a:accent3>
        <a:srgbClr val="94C9EA"/>
      </a:accent3>
      <a:accent4>
        <a:srgbClr val="8971E1"/>
      </a:accent4>
      <a:accent5>
        <a:srgbClr val="D54773"/>
      </a:accent5>
      <a:accent6>
        <a:srgbClr val="D54773"/>
      </a:accent6>
      <a:hlink>
        <a:srgbClr val="FF0000"/>
      </a:hlink>
      <a:folHlink>
        <a:srgbClr val="8C8C8C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C617633D9DA1429FD18118B9918E27" ma:contentTypeVersion="16" ma:contentTypeDescription="Create a new document." ma:contentTypeScope="" ma:versionID="dd4879290ff3192acbf48e0a3854f4bc">
  <xsd:schema xmlns:xsd="http://www.w3.org/2001/XMLSchema" xmlns:xs="http://www.w3.org/2001/XMLSchema" xmlns:p="http://schemas.microsoft.com/office/2006/metadata/properties" xmlns:ns2="deb8fe03-0a70-457d-be20-bb98c727e22e" xmlns:ns3="375af5b2-8cea-45d5-b184-d6c522a311ad" targetNamespace="http://schemas.microsoft.com/office/2006/metadata/properties" ma:root="true" ma:fieldsID="992f135b1b0ee358122ca2aed803e9c7" ns2:_="" ns3:_="">
    <xsd:import namespace="deb8fe03-0a70-457d-be20-bb98c727e22e"/>
    <xsd:import namespace="375af5b2-8cea-45d5-b184-d6c522a311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b8fe03-0a70-457d-be20-bb98c727e2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ae0f924-55cd-4741-8fd0-29141ff024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af5b2-8cea-45d5-b184-d6c522a311a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ce5c2b9-6574-42c6-8602-888743f17b97}" ma:internalName="TaxCatchAll" ma:showField="CatchAllData" ma:web="375af5b2-8cea-45d5-b184-d6c522a311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7C6204-D8BE-44CF-A012-C1D4A3189A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5D1E1E-F4A0-495E-BB3F-7CC0A330A84B}">
  <ds:schemaRefs>
    <ds:schemaRef ds:uri="375af5b2-8cea-45d5-b184-d6c522a311ad"/>
    <ds:schemaRef ds:uri="deb8fe03-0a70-457d-be20-bb98c727e2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Aharoni</vt:lpstr>
      <vt:lpstr>Arial</vt:lpstr>
      <vt:lpstr>Arial Rounded MT Bold</vt:lpstr>
      <vt:lpstr>Calibri</vt:lpstr>
      <vt:lpstr>Calibri Light</vt:lpstr>
      <vt:lpstr>Montserrat</vt:lpstr>
      <vt:lpstr>Wingdings</vt:lpstr>
      <vt:lpstr>Office Theme</vt:lpstr>
      <vt:lpstr>PowerPoint Presentation</vt:lpstr>
      <vt:lpstr>PowerPoint Presentation</vt:lpstr>
      <vt:lpstr>Justificación y Objetivo</vt:lpstr>
      <vt:lpstr>Metodología</vt:lpstr>
      <vt:lpstr>PowerPoint Presentation</vt:lpstr>
      <vt:lpstr>Recomendaciones</vt:lpstr>
      <vt:lpstr>Buenas Practicas</vt:lpstr>
      <vt:lpstr>Próximas Acciones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Abril Vargas</dc:creator>
  <cp:lastModifiedBy>Laia Surralles Solsona</cp:lastModifiedBy>
  <cp:revision>1</cp:revision>
  <dcterms:created xsi:type="dcterms:W3CDTF">2022-09-23T01:08:47Z</dcterms:created>
  <dcterms:modified xsi:type="dcterms:W3CDTF">2022-09-28T12:28:35Z</dcterms:modified>
</cp:coreProperties>
</file>