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handoutMasterIdLst>
    <p:handoutMasterId r:id="rId26"/>
  </p:handoutMasterIdLst>
  <p:sldIdLst>
    <p:sldId id="256" r:id="rId2"/>
    <p:sldId id="262" r:id="rId3"/>
    <p:sldId id="275" r:id="rId4"/>
    <p:sldId id="260" r:id="rId5"/>
    <p:sldId id="267" r:id="rId6"/>
    <p:sldId id="274" r:id="rId7"/>
    <p:sldId id="278" r:id="rId8"/>
    <p:sldId id="279" r:id="rId9"/>
    <p:sldId id="266" r:id="rId10"/>
    <p:sldId id="259" r:id="rId11"/>
    <p:sldId id="263" r:id="rId12"/>
    <p:sldId id="264" r:id="rId13"/>
    <p:sldId id="265" r:id="rId14"/>
    <p:sldId id="269" r:id="rId15"/>
    <p:sldId id="257" r:id="rId16"/>
    <p:sldId id="258" r:id="rId17"/>
    <p:sldId id="268" r:id="rId18"/>
    <p:sldId id="271" r:id="rId19"/>
    <p:sldId id="272" r:id="rId20"/>
    <p:sldId id="270" r:id="rId21"/>
    <p:sldId id="276" r:id="rId22"/>
    <p:sldId id="273"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4602" autoAdjust="0"/>
    <p:restoredTop sz="82437" autoAdjust="0"/>
  </p:normalViewPr>
  <p:slideViewPr>
    <p:cSldViewPr>
      <p:cViewPr>
        <p:scale>
          <a:sx n="100" d="100"/>
          <a:sy n="100" d="100"/>
        </p:scale>
        <p:origin x="-552" y="10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Girls not Brides Partnership meeting,  Feb. 11-13, 2013</a:t>
            </a:r>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 Bonnie L. Shepard</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16F63ED-54CA-4174-A86D-D79E57787203}" type="slidenum">
              <a:rPr lang="en-US" smtClean="0"/>
              <a:t>‹#›</a:t>
            </a:fld>
            <a:endParaRPr lang="en-US" dirty="0"/>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Girls not Brides Partnership meeting,  Feb. 11-13, 2013</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Bonnie L. Shepard</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BDD319-6541-4C0F-90FE-7EA24A50DFFC}"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DBDD319-6541-4C0F-90FE-7EA24A50DFFC}" type="slidenum">
              <a:rPr lang="en-US" smtClean="0"/>
              <a:pPr/>
              <a:t>2</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5B07EC4-5769-4D70-B130-40FC58BAD62C}" type="slidenum">
              <a:rPr lang="en-US" smtClean="0"/>
              <a:pPr>
                <a:defRPr/>
              </a:pPr>
              <a:t>11</a:t>
            </a:fld>
            <a:endParaRPr lang="en-US"/>
          </a:p>
        </p:txBody>
      </p:sp>
      <p:sp>
        <p:nvSpPr>
          <p:cNvPr id="5" name="Date Placeholder 4"/>
          <p:cNvSpPr>
            <a:spLocks noGrp="1"/>
          </p:cNvSpPr>
          <p:nvPr>
            <p:ph type="dt" idx="10"/>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1"/>
          </p:nvPr>
        </p:nvSpPr>
        <p:spPr/>
        <p:txBody>
          <a:bodyPr/>
          <a:lstStyle/>
          <a:p>
            <a:r>
              <a:rPr lang="en-US" smtClean="0"/>
              <a:t>© Bonnie L. Shepard</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But the world is chaotic….. </a:t>
            </a:r>
          </a:p>
        </p:txBody>
      </p:sp>
      <p:sp>
        <p:nvSpPr>
          <p:cNvPr id="4" name="Slide Number Placeholder 3"/>
          <p:cNvSpPr>
            <a:spLocks noGrp="1"/>
          </p:cNvSpPr>
          <p:nvPr>
            <p:ph type="sldNum" sz="quarter" idx="5"/>
          </p:nvPr>
        </p:nvSpPr>
        <p:spPr/>
        <p:txBody>
          <a:bodyPr/>
          <a:lstStyle/>
          <a:p>
            <a:pPr>
              <a:defRPr/>
            </a:pPr>
            <a:fld id="{E364D2CB-51A6-4C79-8255-9BED40C88386}" type="slidenum">
              <a:rPr lang="en-US" smtClean="0"/>
              <a:pPr>
                <a:defRPr/>
              </a:pPr>
              <a:t>12</a:t>
            </a:fld>
            <a:endParaRPr lang="en-US"/>
          </a:p>
        </p:txBody>
      </p:sp>
      <p:sp>
        <p:nvSpPr>
          <p:cNvPr id="5" name="Date Placeholder 4"/>
          <p:cNvSpPr>
            <a:spLocks noGrp="1"/>
          </p:cNvSpPr>
          <p:nvPr>
            <p:ph type="dt" idx="10"/>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1"/>
          </p:nvPr>
        </p:nvSpPr>
        <p:spPr/>
        <p:txBody>
          <a:bodyPr/>
          <a:lstStyle/>
          <a:p>
            <a:r>
              <a:rPr lang="en-US" smtClean="0"/>
              <a:t>© Bonnie L. Shepard</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dirty="0" smtClean="0"/>
              <a:t>In working with advocacy groups, I call these seconds</a:t>
            </a:r>
            <a:r>
              <a:rPr lang="en-US" sz="1200" baseline="0" dirty="0" smtClean="0"/>
              <a:t> of added heat “small successes.” </a:t>
            </a:r>
            <a:r>
              <a:rPr lang="en-US" dirty="0" smtClean="0"/>
              <a:t>Planning and evaluations need to capture the contributions to change before the tipping point occurs – all of the increases in heat during the first four minutes that the tea kettle is on the stove. </a:t>
            </a:r>
          </a:p>
          <a:p>
            <a:pPr marL="0" marR="0" indent="0" algn="l" defTabSz="914400" rtl="0" eaLnBrk="1" fontAlgn="auto" latinLnBrk="0" hangingPunct="1">
              <a:lnSpc>
                <a:spcPct val="100000"/>
              </a:lnSpc>
              <a:spcBef>
                <a:spcPct val="0"/>
              </a:spcBef>
              <a:spcAft>
                <a:spcPts val="0"/>
              </a:spcAft>
              <a:buClrTx/>
              <a:buSzTx/>
              <a:buFontTx/>
              <a:buNone/>
              <a:tabLst/>
              <a:defRPr/>
            </a:pPr>
            <a:endParaRPr lang="en-US" sz="1200" baseline="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sz="1200" baseline="0" dirty="0" smtClean="0"/>
              <a:t>What are the every-day experiences of small successes that let you know that you are making progress on your pathway?  How can you classify those experiences, so that you can visualize every step in your strategy?  These small successes are the immediate outcomes from activities. </a:t>
            </a:r>
            <a:endParaRPr lang="en-US" dirty="0" smtClean="0"/>
          </a:p>
          <a:p>
            <a:pPr marL="0" marR="0" indent="0" algn="l" defTabSz="914400" rtl="0" eaLnBrk="1" fontAlgn="auto" latinLnBrk="0" hangingPunct="1">
              <a:lnSpc>
                <a:spcPct val="100000"/>
              </a:lnSpc>
              <a:spcBef>
                <a:spcPct val="0"/>
              </a:spcBef>
              <a:spcAft>
                <a:spcPts val="0"/>
              </a:spcAft>
              <a:buClrTx/>
              <a:buSzTx/>
              <a:buFontTx/>
              <a:buNone/>
              <a:tabLst/>
              <a:defRPr/>
            </a:pPr>
            <a:endParaRPr lang="en-US" sz="1200" baseline="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sz="1200" dirty="0" smtClean="0"/>
              <a:t>In policy changes, often the credit goes to the very last intervention before the tipping point. </a:t>
            </a:r>
          </a:p>
          <a:p>
            <a:pPr marL="0" marR="0" indent="0" algn="l" defTabSz="914400" rtl="0" eaLnBrk="1" fontAlgn="auto" latinLnBrk="0" hangingPunct="1">
              <a:lnSpc>
                <a:spcPct val="100000"/>
              </a:lnSpc>
              <a:spcBef>
                <a:spcPct val="0"/>
              </a:spcBef>
              <a:spcAft>
                <a:spcPts val="0"/>
              </a:spcAft>
              <a:buClrTx/>
              <a:buSzTx/>
              <a:buFontTx/>
              <a:buNone/>
              <a:tabLst/>
              <a:defRPr/>
            </a:pPr>
            <a:endParaRPr lang="en-US" sz="1200" dirty="0" smtClean="0"/>
          </a:p>
          <a:p>
            <a:pPr eaLnBrk="1" hangingPunct="1">
              <a:spcBef>
                <a:spcPct val="0"/>
              </a:spcBef>
            </a:pPr>
            <a:endParaRPr lang="en-US" dirty="0"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9AB89A-1C0B-4B93-8F0C-4EB662DAE0E3}" type="slidenum">
              <a:rPr lang="en-US" smtClean="0"/>
              <a:pPr fontAlgn="base">
                <a:spcBef>
                  <a:spcPct val="0"/>
                </a:spcBef>
                <a:spcAft>
                  <a:spcPct val="0"/>
                </a:spcAft>
                <a:defRPr/>
              </a:pPr>
              <a:t>13</a:t>
            </a:fld>
            <a:endParaRPr lang="en-US" smtClean="0"/>
          </a:p>
        </p:txBody>
      </p:sp>
      <p:sp>
        <p:nvSpPr>
          <p:cNvPr id="5" name="Date Placeholder 4"/>
          <p:cNvSpPr>
            <a:spLocks noGrp="1"/>
          </p:cNvSpPr>
          <p:nvPr>
            <p:ph type="dt" idx="10"/>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1"/>
          </p:nvPr>
        </p:nvSpPr>
        <p:spPr/>
        <p:txBody>
          <a:bodyPr/>
          <a:lstStyle/>
          <a:p>
            <a:r>
              <a:rPr lang="en-US" smtClean="0"/>
              <a:t>© Bonnie L. Shepard</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defRPr/>
            </a:pPr>
            <a:r>
              <a:rPr lang="en-US" dirty="0" smtClean="0"/>
              <a:t>The best theories of change are not linear; they show the multiple factors involved in change.  This fairly simple diagram gives an idea of multiple complementary</a:t>
            </a:r>
            <a:r>
              <a:rPr lang="en-US" baseline="0" dirty="0" smtClean="0"/>
              <a:t> interventions leading to change.   The strategic advantage of a network is that the members can coordinate so that complementary interventions contribute to progress to the long-term outcome more effectively that the intervention of any one organization working alone.  </a:t>
            </a:r>
          </a:p>
          <a:p>
            <a:pPr eaLnBrk="1" hangingPunct="1">
              <a:defRPr/>
            </a:pPr>
            <a:endParaRPr lang="en-US" dirty="0" smtClean="0"/>
          </a:p>
          <a:p>
            <a:pPr eaLnBrk="1" hangingPunct="1">
              <a:defRPr/>
            </a:pPr>
            <a:r>
              <a:rPr lang="en-US" dirty="0" smtClean="0"/>
              <a:t>However, any one intervention’s [or program’s] theory of change must present sound arguments to</a:t>
            </a:r>
            <a:r>
              <a:rPr lang="en-US" baseline="0" dirty="0" smtClean="0"/>
              <a:t> </a:t>
            </a:r>
            <a:r>
              <a:rPr lang="en-US" dirty="0" smtClean="0"/>
              <a:t>show how one intervention logically leads to the next step in the change process. </a:t>
            </a:r>
          </a:p>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F76FA97F-E337-431D-99BB-F387BDB55D42}" type="slidenum">
              <a:rPr lang="en-US" smtClean="0"/>
              <a:pPr>
                <a:defRPr/>
              </a:pPr>
              <a:t>14</a:t>
            </a:fld>
            <a:endParaRPr lang="en-US"/>
          </a:p>
        </p:txBody>
      </p:sp>
      <p:sp>
        <p:nvSpPr>
          <p:cNvPr id="5" name="Date Placeholder 4"/>
          <p:cNvSpPr>
            <a:spLocks noGrp="1"/>
          </p:cNvSpPr>
          <p:nvPr>
            <p:ph type="dt" idx="10"/>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1"/>
          </p:nvPr>
        </p:nvSpPr>
        <p:spPr/>
        <p:txBody>
          <a:bodyPr/>
          <a:lstStyle/>
          <a:p>
            <a:r>
              <a:rPr lang="en-US" smtClean="0"/>
              <a:t>© Bonnie L. Shepard</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latin typeface="+mn-lt"/>
                <a:ea typeface="+mn-ea"/>
                <a:cs typeface="+mn-cs"/>
              </a:rPr>
              <a:t>Rema</a:t>
            </a:r>
            <a:r>
              <a:rPr lang="en-GB" sz="1200" kern="1200" dirty="0" smtClean="0">
                <a:solidFill>
                  <a:schemeClr val="tx1"/>
                </a:solidFill>
                <a:latin typeface="+mn-lt"/>
                <a:ea typeface="+mn-ea"/>
                <a:cs typeface="+mn-cs"/>
              </a:rPr>
              <a:t> Nanda gave a “small success“  -- adolescents disheartened</a:t>
            </a:r>
            <a:r>
              <a:rPr lang="en-GB" sz="1200" kern="1200" baseline="0" dirty="0" smtClean="0">
                <a:solidFill>
                  <a:schemeClr val="tx1"/>
                </a:solidFill>
                <a:latin typeface="+mn-lt"/>
                <a:ea typeface="+mn-ea"/>
                <a:cs typeface="+mn-cs"/>
              </a:rPr>
              <a:t> by reception by village elders, but she reminded them that getting the audience in the 1</a:t>
            </a:r>
            <a:r>
              <a:rPr lang="en-GB" sz="1200" kern="1200" baseline="30000" dirty="0" smtClean="0">
                <a:solidFill>
                  <a:schemeClr val="tx1"/>
                </a:solidFill>
                <a:latin typeface="+mn-lt"/>
                <a:ea typeface="+mn-ea"/>
                <a:cs typeface="+mn-cs"/>
              </a:rPr>
              <a:t>st</a:t>
            </a:r>
            <a:r>
              <a:rPr lang="en-GB" sz="1200" kern="1200" baseline="0" dirty="0" smtClean="0">
                <a:solidFill>
                  <a:schemeClr val="tx1"/>
                </a:solidFill>
                <a:latin typeface="+mn-lt"/>
                <a:ea typeface="+mn-ea"/>
                <a:cs typeface="+mn-cs"/>
              </a:rPr>
              <a:t> place is an important achievement and first step in a process of change</a:t>
            </a:r>
            <a:endParaRPr lang="en-GB"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US coalition did not get to Z, but got to F </a:t>
            </a:r>
            <a:r>
              <a:rPr lang="en-GB" sz="1200" kern="1200" dirty="0" smtClean="0">
                <a:solidFill>
                  <a:schemeClr val="tx1"/>
                </a:solidFill>
                <a:latin typeface="+mn-lt"/>
                <a:ea typeface="+mn-ea"/>
                <a:cs typeface="+mn-cs"/>
              </a:rPr>
              <a:t>...   Small wins</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DBDD319-6541-4C0F-90FE-7EA24A50DFFC}" type="slidenum">
              <a:rPr lang="en-US" smtClean="0"/>
              <a:pPr/>
              <a:t>15</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dt" sz="quarter" idx="1"/>
          </p:nvPr>
        </p:nvSpPr>
        <p:spPr>
          <a:noFill/>
        </p:spPr>
        <p:txBody>
          <a:bodyPr/>
          <a:lstStyle/>
          <a:p>
            <a:r>
              <a:rPr lang="en-US" smtClean="0"/>
              <a:t>Girls not Brides Partnership meeting,  Feb. 11-13, 2013</a:t>
            </a:r>
            <a:endParaRPr lang="en-US" smtClean="0"/>
          </a:p>
        </p:txBody>
      </p:sp>
      <p:sp>
        <p:nvSpPr>
          <p:cNvPr id="24580" name="Rectangle 6"/>
          <p:cNvSpPr>
            <a:spLocks noGrp="1" noChangeArrowheads="1"/>
          </p:cNvSpPr>
          <p:nvPr>
            <p:ph type="ftr" sz="quarter" idx="4"/>
          </p:nvPr>
        </p:nvSpPr>
        <p:spPr>
          <a:noFill/>
        </p:spPr>
        <p:txBody>
          <a:bodyPr/>
          <a:lstStyle/>
          <a:p>
            <a:r>
              <a:rPr lang="en-US" smtClean="0"/>
              <a:t>© Bonnie L. Shepard</a:t>
            </a:r>
            <a:endParaRPr lang="en-US" smtClean="0"/>
          </a:p>
        </p:txBody>
      </p:sp>
      <p:sp>
        <p:nvSpPr>
          <p:cNvPr id="24581" name="Rectangle 7"/>
          <p:cNvSpPr>
            <a:spLocks noGrp="1" noChangeArrowheads="1"/>
          </p:cNvSpPr>
          <p:nvPr>
            <p:ph type="sldNum" sz="quarter" idx="5"/>
          </p:nvPr>
        </p:nvSpPr>
        <p:spPr>
          <a:noFill/>
        </p:spPr>
        <p:txBody>
          <a:bodyPr/>
          <a:lstStyle/>
          <a:p>
            <a:fld id="{C41B1331-49B2-48B0-8084-464EF208BE0D}" type="slidenum">
              <a:rPr lang="en-US" smtClean="0"/>
              <a:pPr/>
              <a:t>16</a:t>
            </a:fld>
            <a:endParaRPr lang="en-US" smtClean="0"/>
          </a:p>
        </p:txBody>
      </p:sp>
      <p:sp>
        <p:nvSpPr>
          <p:cNvPr id="24582" name="Rectangle 2"/>
          <p:cNvSpPr>
            <a:spLocks noGrp="1" noRot="1" noChangeAspect="1" noChangeArrowheads="1" noTextEdit="1"/>
          </p:cNvSpPr>
          <p:nvPr>
            <p:ph type="sldImg"/>
          </p:nvPr>
        </p:nvSpPr>
        <p:spPr>
          <a:ln/>
        </p:spPr>
      </p:sp>
      <p:sp>
        <p:nvSpPr>
          <p:cNvPr id="24583"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solidFill>
                  <a:srgbClr val="FF0000"/>
                </a:solidFill>
              </a:rPr>
              <a:t>MOST ORGANIZATIONS HAVE DIFFICULTY REPORTING ANYTHING BUT PRODUCTS AND ACTIVITIES.  On</a:t>
            </a:r>
            <a:r>
              <a:rPr lang="en-US" baseline="0" dirty="0" smtClean="0">
                <a:solidFill>
                  <a:srgbClr val="FF0000"/>
                </a:solidFill>
              </a:rPr>
              <a:t> a routine basis, the most important M&amp;E improvement would be to systematically collect data on immediate outcomes.  </a:t>
            </a:r>
            <a:endParaRPr lang="en-US" dirty="0" smtClean="0">
              <a:solidFill>
                <a:srgbClr val="FF0000"/>
              </a:solidFill>
            </a:endParaRPr>
          </a:p>
          <a:p>
            <a:endParaRPr lang="en-US" dirty="0" smtClean="0">
              <a:solidFill>
                <a:srgbClr val="FF0000"/>
              </a:solidFill>
            </a:endParaRPr>
          </a:p>
          <a:p>
            <a:r>
              <a:rPr lang="en-US" dirty="0" smtClean="0">
                <a:solidFill>
                  <a:srgbClr val="FF0000"/>
                </a:solidFill>
              </a:rPr>
              <a:t>Some agencies use the term “output” to mean immediate outcomes.  Others use the term to refer to products</a:t>
            </a:r>
            <a:r>
              <a:rPr lang="en-US" baseline="0" dirty="0" smtClean="0">
                <a:solidFill>
                  <a:srgbClr val="FF0000"/>
                </a:solidFill>
              </a:rPr>
              <a:t> or activities.  </a:t>
            </a:r>
          </a:p>
          <a:p>
            <a:endParaRPr lang="en-US" baseline="0" dirty="0" smtClean="0">
              <a:solidFill>
                <a:srgbClr val="FF0000"/>
              </a:solidFill>
            </a:endParaRPr>
          </a:p>
          <a:p>
            <a:r>
              <a:rPr lang="en-US" baseline="0" dirty="0" smtClean="0">
                <a:solidFill>
                  <a:srgbClr val="FF0000"/>
                </a:solidFill>
              </a:rPr>
              <a:t>Examples of a completed activity:  30 people trained in communications</a:t>
            </a:r>
          </a:p>
          <a:p>
            <a:r>
              <a:rPr lang="en-US" baseline="0" dirty="0" smtClean="0">
                <a:solidFill>
                  <a:srgbClr val="FF0000"/>
                </a:solidFill>
              </a:rPr>
              <a:t>Example of an immediate outcome: 80% of people trained develop sound communications plans, as judged by the instructor</a:t>
            </a:r>
            <a:endParaRPr lang="en-US" dirty="0"/>
          </a:p>
        </p:txBody>
      </p:sp>
      <p:sp>
        <p:nvSpPr>
          <p:cNvPr id="4" name="Slide Number Placeholder 3"/>
          <p:cNvSpPr>
            <a:spLocks noGrp="1"/>
          </p:cNvSpPr>
          <p:nvPr>
            <p:ph type="sldNum" sz="quarter" idx="10"/>
          </p:nvPr>
        </p:nvSpPr>
        <p:spPr/>
        <p:txBody>
          <a:bodyPr/>
          <a:lstStyle/>
          <a:p>
            <a:fld id="{7039EB67-ED64-4AAA-87BA-949D4547F0D1}" type="slidenum">
              <a:rPr lang="en-US" smtClean="0"/>
              <a:pPr/>
              <a:t>17</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703C0F91-611F-4CFB-99FE-8978397DA9D7}" type="slidenum">
              <a:rPr lang="en-US" smtClean="0"/>
              <a:pPr>
                <a:defRPr/>
              </a:pPr>
              <a:t>18</a:t>
            </a:fld>
            <a:endParaRPr lang="en-US" dirty="0"/>
          </a:p>
        </p:txBody>
      </p:sp>
      <p:sp>
        <p:nvSpPr>
          <p:cNvPr id="5" name="Date Placeholder 4"/>
          <p:cNvSpPr>
            <a:spLocks noGrp="1"/>
          </p:cNvSpPr>
          <p:nvPr>
            <p:ph type="dt" idx="10"/>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1"/>
          </p:nvPr>
        </p:nvSpPr>
        <p:spPr/>
        <p:txBody>
          <a:bodyPr/>
          <a:lstStyle/>
          <a:p>
            <a:r>
              <a:rPr lang="en-US" smtClean="0"/>
              <a:t>© Bonnie L. Shepard</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DBDD319-6541-4C0F-90FE-7EA24A50DFFC}" type="slidenum">
              <a:rPr lang="en-US" smtClean="0"/>
              <a:pPr/>
              <a:t>19</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Secretariat Outcomes Framework and Strategic Plan is still under development, so these are offered as </a:t>
            </a:r>
            <a:r>
              <a:rPr lang="en-US" baseline="0" dirty="0" err="1" smtClean="0"/>
              <a:t>exampleds</a:t>
            </a:r>
            <a:r>
              <a:rPr lang="en-US" baseline="0" dirty="0" smtClean="0"/>
              <a:t>.  In particular, the specific objective is just an illustration, and not a target that the Secretariat has set. </a:t>
            </a:r>
            <a:endParaRPr lang="en-US" dirty="0"/>
          </a:p>
        </p:txBody>
      </p:sp>
      <p:sp>
        <p:nvSpPr>
          <p:cNvPr id="4" name="Slide Number Placeholder 3"/>
          <p:cNvSpPr>
            <a:spLocks noGrp="1"/>
          </p:cNvSpPr>
          <p:nvPr>
            <p:ph type="sldNum" sz="quarter" idx="10"/>
          </p:nvPr>
        </p:nvSpPr>
        <p:spPr/>
        <p:txBody>
          <a:bodyPr/>
          <a:lstStyle/>
          <a:p>
            <a:fld id="{EDBDD319-6541-4C0F-90FE-7EA24A50DFFC}" type="slidenum">
              <a:rPr lang="en-US" smtClean="0"/>
              <a:pPr/>
              <a:t>20</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DBDD319-6541-4C0F-90FE-7EA24A50DFFC}" type="slidenum">
              <a:rPr lang="en-US" smtClean="0"/>
              <a:pPr/>
              <a:t>3</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DBDD319-6541-4C0F-90FE-7EA24A50DFFC}" type="slidenum">
              <a:rPr lang="en-US" smtClean="0"/>
              <a:pPr/>
              <a:t>21</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DBDD319-6541-4C0F-90FE-7EA24A50DFFC}" type="slidenum">
              <a:rPr lang="en-US" smtClean="0"/>
              <a:pPr/>
              <a:t>22</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BDD319-6541-4C0F-90FE-7EA24A50DFFC}" type="slidenum">
              <a:rPr lang="en-US" smtClean="0"/>
              <a:pPr/>
              <a:t>23</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Evaluation often produces anxiety and defensiveness because judgments about value will be made</a:t>
            </a:r>
          </a:p>
          <a:p>
            <a:endParaRPr lang="en-US" dirty="0" smtClean="0"/>
          </a:p>
          <a:p>
            <a:r>
              <a:rPr lang="en-US" baseline="0" dirty="0" smtClean="0"/>
              <a:t>I won’t be talking about formative evaluations in this workshop.  These evaluations conduct </a:t>
            </a:r>
            <a:r>
              <a:rPr lang="en-US" dirty="0" smtClean="0"/>
              <a:t>diagnosis of lessons learned from implementation, as well as organizational strengths and weaknesses.</a:t>
            </a:r>
            <a:r>
              <a:rPr lang="en-US" baseline="0" dirty="0" smtClean="0"/>
              <a:t>  All outcome evaluations should include formative evaluation.  Outcome evaluation identifies what results were or were not achieved, while formative evaluation identifies WHY the results were or were not achieved.  Knowing the reasons for achievement, or lack of it, is essential to all efforts to improve the effectiveness of strategies.  </a:t>
            </a:r>
            <a:endParaRPr lang="en-US" dirty="0"/>
          </a:p>
        </p:txBody>
      </p:sp>
      <p:sp>
        <p:nvSpPr>
          <p:cNvPr id="4" name="Slide Number Placeholder 3"/>
          <p:cNvSpPr>
            <a:spLocks noGrp="1"/>
          </p:cNvSpPr>
          <p:nvPr>
            <p:ph type="sldNum" sz="quarter" idx="10"/>
          </p:nvPr>
        </p:nvSpPr>
        <p:spPr/>
        <p:txBody>
          <a:bodyPr/>
          <a:lstStyle/>
          <a:p>
            <a:fld id="{7039EB67-ED64-4AAA-87BA-949D4547F0D1}" type="slidenum">
              <a:rPr lang="en-US" smtClean="0"/>
              <a:pPr/>
              <a:t>4</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difficult aspect</a:t>
            </a:r>
            <a:r>
              <a:rPr lang="en-US" baseline="0" dirty="0" smtClean="0"/>
              <a:t> to manage about M&amp;E jargon confusion is that different donor agencies use these words in different ways.  UN/OECD has a common framework, but private foundations and bilateral agencies have often developed their own terminology.    “impact” and “output” in particular are used in widely diverse and confusing ways.  </a:t>
            </a:r>
            <a:endParaRPr lang="en-US" dirty="0"/>
          </a:p>
        </p:txBody>
      </p:sp>
      <p:sp>
        <p:nvSpPr>
          <p:cNvPr id="4" name="Slide Number Placeholder 3"/>
          <p:cNvSpPr>
            <a:spLocks noGrp="1"/>
          </p:cNvSpPr>
          <p:nvPr>
            <p:ph type="sldNum" sz="quarter" idx="10"/>
          </p:nvPr>
        </p:nvSpPr>
        <p:spPr/>
        <p:txBody>
          <a:bodyPr/>
          <a:lstStyle/>
          <a:p>
            <a:pPr>
              <a:defRPr/>
            </a:pPr>
            <a:fld id="{464884EC-72E5-4204-928E-51325C96E038}" type="slidenum">
              <a:rPr lang="en-US" smtClean="0"/>
              <a:pPr>
                <a:defRPr/>
              </a:pPr>
              <a:t>5</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use the terms “results” and “outcomes” interchangeably.  </a:t>
            </a:r>
          </a:p>
          <a:p>
            <a:endParaRPr lang="en-US" dirty="0" smtClean="0"/>
          </a:p>
          <a:p>
            <a:r>
              <a:rPr lang="en-US" dirty="0" smtClean="0"/>
              <a:t>NOTE ABOUT IMPACT:  This label is often used</a:t>
            </a:r>
            <a:r>
              <a:rPr lang="en-US" baseline="0" dirty="0" smtClean="0"/>
              <a:t> to refer often to any and all results from your activities.  This definition corresponds to the common understanding of “impact” among professional evaluators, as well as in other fields such as public health.  </a:t>
            </a:r>
          </a:p>
          <a:p>
            <a:endParaRPr lang="en-US" baseline="0" dirty="0" smtClean="0"/>
          </a:p>
          <a:p>
            <a:r>
              <a:rPr lang="en-US" dirty="0" smtClean="0"/>
              <a:t>Some </a:t>
            </a:r>
            <a:r>
              <a:rPr lang="en-US" baseline="0" dirty="0" smtClean="0"/>
              <a:t>donors may make unreasonable demands for demonstrating “impact,” without taking into account what you could realistically expect to achieve given your level of resources, coverage, and activities.  At that point, it might be useful to point out the linkages between actual activities and what you can reasonably expect as achievement, but also point out the POTENTIAL impact of the group’s </a:t>
            </a:r>
            <a:r>
              <a:rPr lang="en-US" baseline="0" dirty="0" err="1" smtClean="0"/>
              <a:t>acttivities</a:t>
            </a:r>
            <a:r>
              <a:rPr lang="en-US" baseline="0" dirty="0" smtClean="0"/>
              <a:t>.  For example, in the case of advocacy, if policy changes you are working towards are implemented, they could have significant positive impact on all girls at risk of child marriage.  </a:t>
            </a:r>
            <a:endParaRPr lang="en-US" dirty="0"/>
          </a:p>
        </p:txBody>
      </p:sp>
      <p:sp>
        <p:nvSpPr>
          <p:cNvPr id="4" name="Slide Number Placeholder 3"/>
          <p:cNvSpPr>
            <a:spLocks noGrp="1"/>
          </p:cNvSpPr>
          <p:nvPr>
            <p:ph type="sldNum" sz="quarter" idx="10"/>
          </p:nvPr>
        </p:nvSpPr>
        <p:spPr/>
        <p:txBody>
          <a:bodyPr/>
          <a:lstStyle/>
          <a:p>
            <a:fld id="{EDBDD319-6541-4C0F-90FE-7EA24A50DFFC}" type="slidenum">
              <a:rPr lang="en-US" smtClean="0"/>
              <a:pPr/>
              <a:t>6</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56032" lvl="1" indent="0">
              <a:spcBef>
                <a:spcPts val="0"/>
              </a:spcBef>
              <a:spcAft>
                <a:spcPts val="600"/>
              </a:spcAft>
              <a:buClrTx/>
              <a:defRPr/>
            </a:pPr>
            <a:r>
              <a:rPr lang="en-US" b="1" dirty="0" smtClean="0">
                <a:solidFill>
                  <a:srgbClr val="333333"/>
                </a:solidFill>
              </a:rPr>
              <a:t>Measure/Indicator: </a:t>
            </a:r>
            <a:r>
              <a:rPr lang="en-US" dirty="0" smtClean="0">
                <a:solidFill>
                  <a:srgbClr val="333333"/>
                </a:solidFill>
              </a:rPr>
              <a:t>definition of what will increase or decrease quantitatively as a result of your activities, e.g. number of network members</a:t>
            </a:r>
          </a:p>
          <a:p>
            <a:pPr marL="256032" lvl="1" indent="0">
              <a:spcBef>
                <a:spcPts val="0"/>
              </a:spcBef>
              <a:spcAft>
                <a:spcPts val="600"/>
              </a:spcAft>
              <a:buClrTx/>
              <a:defRPr/>
            </a:pPr>
            <a:r>
              <a:rPr lang="en-US" b="1" dirty="0" smtClean="0">
                <a:solidFill>
                  <a:srgbClr val="333333"/>
                </a:solidFill>
              </a:rPr>
              <a:t>Baseline</a:t>
            </a:r>
            <a:r>
              <a:rPr lang="en-US" dirty="0" smtClean="0">
                <a:solidFill>
                  <a:srgbClr val="333333"/>
                </a:solidFill>
              </a:rPr>
              <a:t>:  the starting point of the measure, e.g. 10 network members in 2012.</a:t>
            </a:r>
          </a:p>
          <a:p>
            <a:pPr marL="256032" lvl="1" indent="0">
              <a:spcBef>
                <a:spcPts val="0"/>
              </a:spcBef>
              <a:spcAft>
                <a:spcPts val="600"/>
              </a:spcAft>
              <a:buClrTx/>
              <a:defRPr/>
            </a:pPr>
            <a:r>
              <a:rPr lang="en-US" b="1" dirty="0" smtClean="0">
                <a:solidFill>
                  <a:srgbClr val="333333"/>
                </a:solidFill>
              </a:rPr>
              <a:t>Target:  </a:t>
            </a:r>
            <a:r>
              <a:rPr lang="en-US" dirty="0" smtClean="0">
                <a:solidFill>
                  <a:srgbClr val="333333"/>
                </a:solidFill>
              </a:rPr>
              <a:t>the increase or decrease expected in an indicator over a given time period, expressed usually in numbers or percents.  e.g. growth in membership</a:t>
            </a:r>
            <a:r>
              <a:rPr lang="en-US" baseline="0" dirty="0" smtClean="0">
                <a:solidFill>
                  <a:srgbClr val="333333"/>
                </a:solidFill>
              </a:rPr>
              <a:t> from 10 to 30 in a two year period. </a:t>
            </a:r>
            <a:endParaRPr lang="en-US" dirty="0" smtClean="0">
              <a:solidFill>
                <a:srgbClr val="333333"/>
              </a:solidFill>
            </a:endParaRPr>
          </a:p>
        </p:txBody>
      </p:sp>
      <p:sp>
        <p:nvSpPr>
          <p:cNvPr id="4" name="Slide Number Placeholder 3"/>
          <p:cNvSpPr>
            <a:spLocks noGrp="1"/>
          </p:cNvSpPr>
          <p:nvPr>
            <p:ph type="sldNum" sz="quarter" idx="10"/>
          </p:nvPr>
        </p:nvSpPr>
        <p:spPr/>
        <p:txBody>
          <a:bodyPr/>
          <a:lstStyle/>
          <a:p>
            <a:fld id="{EDBDD319-6541-4C0F-90FE-7EA24A50DFFC}" type="slidenum">
              <a:rPr lang="en-US" smtClean="0"/>
              <a:pPr/>
              <a:t>7</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objectives are important to define clearly, but tend to involve a lower level of effort</a:t>
            </a:r>
            <a:r>
              <a:rPr lang="en-US" baseline="0" dirty="0" smtClean="0"/>
              <a:t> to track than objectives using indicators.  These objectives either happen, or they don’t.  In these cases, the main role of evaluation is to learn lessons systematically from successes as well as failures to achieve the objectives. </a:t>
            </a:r>
            <a:endParaRPr lang="en-US" dirty="0"/>
          </a:p>
        </p:txBody>
      </p:sp>
      <p:sp>
        <p:nvSpPr>
          <p:cNvPr id="4" name="Slide Number Placeholder 3"/>
          <p:cNvSpPr>
            <a:spLocks noGrp="1"/>
          </p:cNvSpPr>
          <p:nvPr>
            <p:ph type="sldNum" sz="quarter" idx="10"/>
          </p:nvPr>
        </p:nvSpPr>
        <p:spPr/>
        <p:txBody>
          <a:bodyPr/>
          <a:lstStyle/>
          <a:p>
            <a:fld id="{EDBDD319-6541-4C0F-90FE-7EA24A50DFFC}" type="slidenum">
              <a:rPr lang="en-US" smtClean="0"/>
              <a:pPr/>
              <a:t>8</a:t>
            </a:fld>
            <a:endParaRPr lang="en-US"/>
          </a:p>
        </p:txBody>
      </p:sp>
      <p:sp>
        <p:nvSpPr>
          <p:cNvPr id="5" name="Date Placeholder 4"/>
          <p:cNvSpPr>
            <a:spLocks noGrp="1"/>
          </p:cNvSpPr>
          <p:nvPr>
            <p:ph type="dt" idx="11"/>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2"/>
          </p:nvPr>
        </p:nvSpPr>
        <p:spPr/>
        <p:txBody>
          <a:bodyPr/>
          <a:lstStyle/>
          <a:p>
            <a:r>
              <a:rPr lang="en-US" smtClean="0"/>
              <a:t>© Bonnie L. Shepard</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main reason for this gap is that most organizations</a:t>
            </a:r>
            <a:r>
              <a:rPr lang="en-US" baseline="0" dirty="0" smtClean="0"/>
              <a:t> working directly at the community level are under-resourced, with volunteers implementing many activities, and therefore with difficulties getting any systematic reports, even on coverage of activities.   I am working on an evaluation right now where the greatest M&amp;E success among organizations working in East Africa is that they are finally getting reliable information on the numbers of people reached by their educational activities.   [However, coverage measures are measures of EXPOSURE, not of results.]  </a:t>
            </a:r>
            <a:endParaRPr lang="en-US" dirty="0" smtClean="0"/>
          </a:p>
        </p:txBody>
      </p:sp>
      <p:sp>
        <p:nvSpPr>
          <p:cNvPr id="4" name="Slide Number Placeholder 3"/>
          <p:cNvSpPr>
            <a:spLocks noGrp="1"/>
          </p:cNvSpPr>
          <p:nvPr>
            <p:ph type="sldNum" sz="quarter" idx="5"/>
          </p:nvPr>
        </p:nvSpPr>
        <p:spPr/>
        <p:txBody>
          <a:bodyPr/>
          <a:lstStyle/>
          <a:p>
            <a:pPr>
              <a:defRPr/>
            </a:pPr>
            <a:fld id="{5224D432-A15E-4D36-B4AA-0AB9BB71855A}" type="slidenum">
              <a:rPr lang="en-US" smtClean="0"/>
              <a:pPr>
                <a:defRPr/>
              </a:pPr>
              <a:t>9</a:t>
            </a:fld>
            <a:endParaRPr lang="en-US"/>
          </a:p>
        </p:txBody>
      </p:sp>
      <p:sp>
        <p:nvSpPr>
          <p:cNvPr id="5" name="Date Placeholder 4"/>
          <p:cNvSpPr>
            <a:spLocks noGrp="1"/>
          </p:cNvSpPr>
          <p:nvPr>
            <p:ph type="dt" idx="10"/>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1"/>
          </p:nvPr>
        </p:nvSpPr>
        <p:spPr/>
        <p:txBody>
          <a:bodyPr/>
          <a:lstStyle/>
          <a:p>
            <a:r>
              <a:rPr lang="en-US" smtClean="0"/>
              <a:t>© Bonnie L. Shepard</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E10C7DAD-BF73-4DAC-B5A2-CE6524BDFE79}" type="slidenum">
              <a:rPr lang="en-US" smtClean="0"/>
              <a:pPr>
                <a:defRPr/>
              </a:pPr>
              <a:t>10</a:t>
            </a:fld>
            <a:endParaRPr lang="en-US"/>
          </a:p>
        </p:txBody>
      </p:sp>
      <p:sp>
        <p:nvSpPr>
          <p:cNvPr id="5" name="Date Placeholder 4"/>
          <p:cNvSpPr>
            <a:spLocks noGrp="1"/>
          </p:cNvSpPr>
          <p:nvPr>
            <p:ph type="dt" idx="10"/>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1"/>
          </p:nvPr>
        </p:nvSpPr>
        <p:spPr/>
        <p:txBody>
          <a:bodyPr/>
          <a:lstStyle/>
          <a:p>
            <a:r>
              <a:rPr lang="en-US" smtClean="0"/>
              <a:t>© Bonnie L. Shepard</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en-US" smtClean="0"/>
              <a:t>Girls not Brides Partnership meeting,  Feb. 11-13, 2013</a:t>
            </a:r>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kumimoji="0" lang="en-US" smtClean="0">
                <a:solidFill>
                  <a:schemeClr val="accent1">
                    <a:tint val="20000"/>
                  </a:schemeClr>
                </a:solidFill>
              </a:rPr>
              <a:t>© Bonnie L. Shepard</a:t>
            </a:r>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Girls not Brides Partnership meeting,  Feb. 11-13, 2013</a:t>
            </a:r>
            <a:endParaRPr lang="en-US"/>
          </a:p>
        </p:txBody>
      </p:sp>
      <p:sp>
        <p:nvSpPr>
          <p:cNvPr id="5" name="Footer Placeholder 4"/>
          <p:cNvSpPr>
            <a:spLocks noGrp="1"/>
          </p:cNvSpPr>
          <p:nvPr>
            <p:ph type="ftr" sz="quarter" idx="11"/>
          </p:nvPr>
        </p:nvSpPr>
        <p:spPr/>
        <p:txBody>
          <a:bodyPr/>
          <a:lstStyle>
            <a:extLst/>
          </a:lstStyle>
          <a:p>
            <a:r>
              <a:rPr kumimoji="0" lang="en-US" smtClean="0"/>
              <a:t>© Bonnie L. Shepard</a:t>
            </a:r>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Girls not Brides Partnership meeting,  Feb. 11-13, 2013</a:t>
            </a:r>
            <a:endParaRPr lang="en-US"/>
          </a:p>
        </p:txBody>
      </p:sp>
      <p:sp>
        <p:nvSpPr>
          <p:cNvPr id="5" name="Footer Placeholder 4"/>
          <p:cNvSpPr>
            <a:spLocks noGrp="1"/>
          </p:cNvSpPr>
          <p:nvPr>
            <p:ph type="ftr" sz="quarter" idx="11"/>
          </p:nvPr>
        </p:nvSpPr>
        <p:spPr/>
        <p:txBody>
          <a:bodyPr/>
          <a:lstStyle>
            <a:extLst/>
          </a:lstStyle>
          <a:p>
            <a:r>
              <a:rPr kumimoji="0" lang="en-US" smtClean="0"/>
              <a:t>© Bonnie L. Shepard</a:t>
            </a:r>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lvl1pPr>
              <a:defRPr/>
            </a:lvl1pPr>
            <a:extLst/>
          </a:lstStyle>
          <a:p>
            <a:r>
              <a:rPr lang="en-US" smtClean="0"/>
              <a:t>Girls not Brides Partnership meeting,  Feb. 11-13, 2013</a:t>
            </a:r>
            <a:endParaRPr lang="en-US" dirty="0"/>
          </a:p>
        </p:txBody>
      </p:sp>
      <p:sp>
        <p:nvSpPr>
          <p:cNvPr id="5" name="Footer Placeholder 4"/>
          <p:cNvSpPr>
            <a:spLocks noGrp="1"/>
          </p:cNvSpPr>
          <p:nvPr>
            <p:ph type="ftr" sz="quarter" idx="11"/>
          </p:nvPr>
        </p:nvSpPr>
        <p:spPr>
          <a:xfrm>
            <a:off x="4114800" y="6324600"/>
            <a:ext cx="2350681" cy="365125"/>
          </a:xfrm>
        </p:spPr>
        <p:txBody>
          <a:bodyPr/>
          <a:lstStyle>
            <a:extLst/>
          </a:lstStyle>
          <a:p>
            <a:r>
              <a:rPr lang="en-US" dirty="0" smtClean="0"/>
              <a:t>© Bonnie L. Shepard</a:t>
            </a:r>
            <a:endParaRPr lang="en-US" dirty="0"/>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r>
              <a:rPr lang="en-US" smtClean="0"/>
              <a:t>Girls not Brides Partnership meeting,  Feb. 11-13, 2013</a:t>
            </a:r>
            <a:endParaRPr lang="en-US"/>
          </a:p>
        </p:txBody>
      </p:sp>
      <p:sp>
        <p:nvSpPr>
          <p:cNvPr id="5" name="Footer Placeholder 4"/>
          <p:cNvSpPr>
            <a:spLocks noGrp="1"/>
          </p:cNvSpPr>
          <p:nvPr>
            <p:ph type="ftr" sz="quarter" idx="11"/>
          </p:nvPr>
        </p:nvSpPr>
        <p:spPr/>
        <p:txBody>
          <a:bodyPr/>
          <a:lstStyle>
            <a:extLst/>
          </a:lstStyle>
          <a:p>
            <a:r>
              <a:rPr kumimoji="0" lang="en-US" smtClean="0"/>
              <a:t>© Bonnie L. Shepard</a:t>
            </a:r>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297656"/>
          </a:xfrm>
        </p:spPr>
        <p:txBody>
          <a:bodyPr/>
          <a:lstStyle>
            <a:lvl1pPr>
              <a:defRPr/>
            </a:lvl1pPr>
            <a:extLst/>
          </a:lstStyle>
          <a:p>
            <a:r>
              <a:rPr lang="en-US" smtClean="0"/>
              <a:t>Girls not Brides Partnership meeting,  Feb. 11-13, 2013</a:t>
            </a:r>
            <a:endParaRPr lang="en-US" dirty="0" smtClean="0"/>
          </a:p>
        </p:txBody>
      </p:sp>
      <p:sp>
        <p:nvSpPr>
          <p:cNvPr id="6" name="Footer Placeholder 5"/>
          <p:cNvSpPr>
            <a:spLocks noGrp="1"/>
          </p:cNvSpPr>
          <p:nvPr>
            <p:ph type="ftr" sz="quarter" idx="11"/>
          </p:nvPr>
        </p:nvSpPr>
        <p:spPr>
          <a:xfrm>
            <a:off x="3962400" y="6492875"/>
            <a:ext cx="2350681" cy="365125"/>
          </a:xfrm>
        </p:spPr>
        <p:txBody>
          <a:bodyPr/>
          <a:lstStyle>
            <a:extLst/>
          </a:lstStyle>
          <a:p>
            <a:r>
              <a:rPr lang="en-US" dirty="0" smtClean="0"/>
              <a:t>© Bonnie L. Shepard</a:t>
            </a:r>
            <a:endParaRPr lang="en-US" dirty="0"/>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US" smtClean="0"/>
              <a:t>Girls not Brides Partnership meeting,  Feb. 11-13, 2013</a:t>
            </a:r>
            <a:endParaRPr lang="en-US"/>
          </a:p>
        </p:txBody>
      </p:sp>
      <p:sp>
        <p:nvSpPr>
          <p:cNvPr id="8" name="Footer Placeholder 7"/>
          <p:cNvSpPr>
            <a:spLocks noGrp="1"/>
          </p:cNvSpPr>
          <p:nvPr>
            <p:ph type="ftr" sz="quarter" idx="11"/>
          </p:nvPr>
        </p:nvSpPr>
        <p:spPr/>
        <p:txBody>
          <a:bodyPr/>
          <a:lstStyle>
            <a:extLst/>
          </a:lstStyle>
          <a:p>
            <a:r>
              <a:rPr kumimoji="0" lang="en-US" smtClean="0"/>
              <a:t>© Bonnie L. Shepard</a:t>
            </a:r>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r>
              <a:rPr lang="en-US" smtClean="0"/>
              <a:t>Girls not Brides Partnership meeting,  Feb. 11-13, 2013</a:t>
            </a:r>
            <a:endParaRPr lang="en-US"/>
          </a:p>
        </p:txBody>
      </p:sp>
      <p:sp>
        <p:nvSpPr>
          <p:cNvPr id="4" name="Footer Placeholder 3"/>
          <p:cNvSpPr>
            <a:spLocks noGrp="1"/>
          </p:cNvSpPr>
          <p:nvPr>
            <p:ph type="ftr" sz="quarter" idx="11"/>
          </p:nvPr>
        </p:nvSpPr>
        <p:spPr/>
        <p:txBody>
          <a:bodyPr/>
          <a:lstStyle>
            <a:extLst/>
          </a:lstStyle>
          <a:p>
            <a:r>
              <a:rPr kumimoji="0" lang="en-US" smtClean="0"/>
              <a:t>© Bonnie L. Shepard</a:t>
            </a:r>
            <a:endParaRPr kumimoji="0"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r>
              <a:rPr lang="en-US" smtClean="0"/>
              <a:t>Girls not Brides Partnership meeting,  Feb. 11-13, 2013</a:t>
            </a:r>
            <a:endParaRPr lang="en-US"/>
          </a:p>
        </p:txBody>
      </p:sp>
      <p:sp>
        <p:nvSpPr>
          <p:cNvPr id="3" name="Footer Placeholder 2"/>
          <p:cNvSpPr>
            <a:spLocks noGrp="1"/>
          </p:cNvSpPr>
          <p:nvPr>
            <p:ph type="ftr" sz="quarter" idx="11"/>
          </p:nvPr>
        </p:nvSpPr>
        <p:spPr/>
        <p:txBody>
          <a:bodyPr/>
          <a:lstStyle>
            <a:extLst/>
          </a:lstStyle>
          <a:p>
            <a:r>
              <a:rPr kumimoji="0" lang="en-US" smtClean="0"/>
              <a:t>© Bonnie L. Shepard</a:t>
            </a:r>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r>
              <a:rPr lang="en-US" smtClean="0"/>
              <a:t>Girls not Brides Partnership meeting,  Feb. 11-13, 2013</a:t>
            </a:r>
            <a:endParaRPr lang="en-US"/>
          </a:p>
        </p:txBody>
      </p:sp>
      <p:sp>
        <p:nvSpPr>
          <p:cNvPr id="6" name="Footer Placeholder 5"/>
          <p:cNvSpPr>
            <a:spLocks noGrp="1"/>
          </p:cNvSpPr>
          <p:nvPr>
            <p:ph type="ftr" sz="quarter" idx="11"/>
          </p:nvPr>
        </p:nvSpPr>
        <p:spPr/>
        <p:txBody>
          <a:bodyPr/>
          <a:lstStyle>
            <a:extLst/>
          </a:lstStyle>
          <a:p>
            <a:r>
              <a:rPr kumimoji="0" lang="en-US" smtClean="0"/>
              <a:t>© Bonnie L. Shepard</a:t>
            </a:r>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smtClean="0"/>
              <a:t>Girls not Brides Partnership meeting,  Feb. 11-13, 2013</a:t>
            </a:r>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kumimoji="0" lang="en-US" smtClean="0">
                <a:solidFill>
                  <a:schemeClr val="tx1"/>
                </a:solidFill>
              </a:rPr>
              <a:t>© Bonnie L. Shepard</a:t>
            </a:r>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smtClean="0"/>
              <a:t>Girls not Brides Partnership meeting,  Feb. 11-13, 2013</a:t>
            </a:r>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r>
              <a:rPr kumimoji="0" lang="en-US" sz="1000" smtClean="0">
                <a:solidFill>
                  <a:schemeClr val="tx1"/>
                </a:solidFill>
              </a:rPr>
              <a:t>© Bonnie L. Shepard</a:t>
            </a:r>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u="sng" dirty="0" smtClean="0"/>
              <a:t>Session D: Evaluating our collective impact </a:t>
            </a:r>
            <a:br>
              <a:rPr lang="en-GB" u="sng" dirty="0" smtClean="0"/>
            </a:br>
            <a:r>
              <a:rPr lang="en-GB" u="sng" dirty="0" smtClean="0"/>
              <a:t/>
            </a:r>
            <a:br>
              <a:rPr lang="en-GB" u="sng" dirty="0" smtClean="0"/>
            </a:br>
            <a:r>
              <a:rPr lang="en-GB" sz="2700" u="sng" dirty="0" smtClean="0"/>
              <a:t>Facilitator:  Bonnie L. </a:t>
            </a:r>
            <a:r>
              <a:rPr lang="en-GB" sz="2700" u="sng" dirty="0" err="1" smtClean="0"/>
              <a:t>Shepard</a:t>
            </a:r>
            <a:endParaRPr lang="en-US" dirty="0"/>
          </a:p>
        </p:txBody>
      </p:sp>
      <p:sp>
        <p:nvSpPr>
          <p:cNvPr id="3" name="Subtitle 2"/>
          <p:cNvSpPr>
            <a:spLocks noGrp="1"/>
          </p:cNvSpPr>
          <p:nvPr>
            <p:ph type="subTitle" idx="1"/>
          </p:nvPr>
        </p:nvSpPr>
        <p:spPr/>
        <p:txBody>
          <a:bodyPr>
            <a:normAutofit fontScale="70000" lnSpcReduction="20000"/>
          </a:bodyPr>
          <a:lstStyle/>
          <a:p>
            <a:pPr algn="ctr"/>
            <a:endParaRPr lang="en-GB" b="1" i="1" dirty="0" smtClean="0"/>
          </a:p>
          <a:p>
            <a:pPr algn="ctr"/>
            <a:r>
              <a:rPr lang="en-GB" b="1" i="1" dirty="0" smtClean="0"/>
              <a:t>Girls Not Brides</a:t>
            </a:r>
            <a:r>
              <a:rPr lang="en-GB" b="1" dirty="0" smtClean="0"/>
              <a:t> workshop: Strengthening national collaboration to end child marriage</a:t>
            </a:r>
            <a:endParaRPr lang="en-US" dirty="0" smtClean="0"/>
          </a:p>
          <a:p>
            <a:pPr algn="ctr"/>
            <a:r>
              <a:rPr lang="en-GB" b="1" dirty="0" smtClean="0"/>
              <a:t>Istanbul, 11 – 13 February 2013</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fontScale="90000"/>
          </a:bodyPr>
          <a:lstStyle/>
          <a:p>
            <a:pPr algn="ctr" eaLnBrk="1" hangingPunct="1">
              <a:defRPr/>
            </a:pPr>
            <a:r>
              <a:rPr lang="en-US" dirty="0" smtClean="0"/>
              <a:t>Planning &amp; M&amp;E depend on clear definitions of pathways to change</a:t>
            </a:r>
          </a:p>
        </p:txBody>
      </p:sp>
      <p:sp>
        <p:nvSpPr>
          <p:cNvPr id="3" name="Content Placeholder 2"/>
          <p:cNvSpPr>
            <a:spLocks noGrp="1"/>
          </p:cNvSpPr>
          <p:nvPr>
            <p:ph idx="1"/>
          </p:nvPr>
        </p:nvSpPr>
        <p:spPr/>
        <p:txBody>
          <a:bodyPr>
            <a:normAutofit fontScale="92500"/>
          </a:bodyPr>
          <a:lstStyle/>
          <a:p>
            <a:pPr eaLnBrk="1" hangingPunct="1">
              <a:defRPr/>
            </a:pPr>
            <a:r>
              <a:rPr lang="en-US" dirty="0" smtClean="0"/>
              <a:t>What are the pathways to your goals and vision?</a:t>
            </a:r>
          </a:p>
          <a:p>
            <a:pPr lvl="1" eaLnBrk="1" hangingPunct="1">
              <a:defRPr/>
            </a:pPr>
            <a:r>
              <a:rPr lang="en-US" dirty="0" smtClean="0"/>
              <a:t>Consider the complexity of political and social change processes &amp; pathways</a:t>
            </a:r>
          </a:p>
          <a:p>
            <a:pPr lvl="1">
              <a:defRPr/>
            </a:pPr>
            <a:r>
              <a:rPr lang="en-US" dirty="0" smtClean="0"/>
              <a:t>How will you know if you are making progress on your chosen pathway?</a:t>
            </a:r>
          </a:p>
          <a:p>
            <a:r>
              <a:rPr lang="en-US" dirty="0" smtClean="0"/>
              <a:t>“Contribution, not attribution” </a:t>
            </a:r>
          </a:p>
          <a:p>
            <a:pPr lvl="1"/>
            <a:r>
              <a:rPr lang="en-US" dirty="0" smtClean="0"/>
              <a:t>The more long-term the objective, the more complex the process of change</a:t>
            </a:r>
          </a:p>
          <a:p>
            <a:pPr lvl="1"/>
            <a:r>
              <a:rPr lang="en-US" dirty="0" smtClean="0"/>
              <a:t>Your activities have </a:t>
            </a:r>
            <a:r>
              <a:rPr lang="en-US" u="sng" dirty="0" smtClean="0"/>
              <a:t>contributed</a:t>
            </a:r>
            <a:r>
              <a:rPr lang="en-US" dirty="0" smtClean="0"/>
              <a:t> to change, but rarely can you say that your efforts are the sole cause of change</a:t>
            </a:r>
          </a:p>
          <a:p>
            <a:pPr lvl="2"/>
            <a:r>
              <a:rPr lang="en-US" dirty="0" smtClean="0"/>
              <a:t>Only immediate results can be attributed.  </a:t>
            </a:r>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pPr>
              <a:defRPr/>
            </a:pPr>
            <a:r>
              <a:rPr lang="en-US" sz="3600" dirty="0" smtClean="0"/>
              <a:t>Considering complexity: Is the pathway like this?</a:t>
            </a:r>
          </a:p>
        </p:txBody>
      </p:sp>
      <p:pic>
        <p:nvPicPr>
          <p:cNvPr id="21507" name="Picture 13" descr="hope2.jpg"/>
          <p:cNvPicPr>
            <a:picLocks noGrp="1" noChangeAspect="1"/>
          </p:cNvPicPr>
          <p:nvPr>
            <p:ph idx="1"/>
          </p:nvPr>
        </p:nvPicPr>
        <p:blipFill>
          <a:blip r:embed="rId3" cstate="print"/>
          <a:srcRect/>
          <a:stretch>
            <a:fillRect/>
          </a:stretch>
        </p:blipFill>
        <p:spPr>
          <a:xfrm>
            <a:off x="1295400" y="1371600"/>
            <a:ext cx="6477000" cy="4648200"/>
          </a:xfrm>
          <a:noFill/>
        </p:spPr>
      </p:pic>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descr="chaos_theory1.jpg"/>
          <p:cNvPicPr>
            <a:picLocks noChangeAspect="1"/>
          </p:cNvPicPr>
          <p:nvPr/>
        </p:nvPicPr>
        <p:blipFill>
          <a:blip r:embed="rId3" cstate="print"/>
          <a:srcRect/>
          <a:stretch>
            <a:fillRect/>
          </a:stretch>
        </p:blipFill>
        <p:spPr bwMode="auto">
          <a:xfrm>
            <a:off x="0" y="1371600"/>
            <a:ext cx="9144000" cy="5486400"/>
          </a:xfrm>
          <a:prstGeom prst="rect">
            <a:avLst/>
          </a:prstGeom>
          <a:noFill/>
          <a:ln w="9525">
            <a:noFill/>
            <a:miter lim="800000"/>
            <a:headEnd/>
            <a:tailEnd/>
          </a:ln>
        </p:spPr>
      </p:pic>
      <p:sp>
        <p:nvSpPr>
          <p:cNvPr id="22531" name="Title 2"/>
          <p:cNvSpPr>
            <a:spLocks noGrp="1"/>
          </p:cNvSpPr>
          <p:nvPr>
            <p:ph type="title"/>
          </p:nvPr>
        </p:nvSpPr>
        <p:spPr>
          <a:xfrm>
            <a:off x="685800" y="457200"/>
            <a:ext cx="7772400" cy="762000"/>
          </a:xfrm>
        </p:spPr>
        <p:txBody>
          <a:bodyPr/>
          <a:lstStyle/>
          <a:p>
            <a:pPr algn="ctr"/>
            <a:r>
              <a:rPr lang="en-US" smtClean="0"/>
              <a:t>Or like this?</a:t>
            </a:r>
          </a:p>
        </p:txBody>
      </p:sp>
      <p:sp>
        <p:nvSpPr>
          <p:cNvPr id="22532" name="Content Placeholder 3"/>
          <p:cNvSpPr>
            <a:spLocks noGrp="1"/>
          </p:cNvSpPr>
          <p:nvPr>
            <p:ph idx="1"/>
          </p:nvPr>
        </p:nvSpPr>
        <p:spPr>
          <a:xfrm>
            <a:off x="685800" y="1371600"/>
            <a:ext cx="7772400" cy="4724400"/>
          </a:xfrm>
        </p:spPr>
        <p:txBody>
          <a:bodyPr/>
          <a:lstStyle/>
          <a:p>
            <a:pPr>
              <a:buFont typeface="Wingdings" pitchFamily="2" charset="2"/>
              <a:buNone/>
            </a:pPr>
            <a:endParaRPr lang="en-US" smtClean="0"/>
          </a:p>
        </p:txBody>
      </p:sp>
      <p:sp>
        <p:nvSpPr>
          <p:cNvPr id="5" name="Date Placeholder 4"/>
          <p:cNvSpPr>
            <a:spLocks noGrp="1"/>
          </p:cNvSpPr>
          <p:nvPr>
            <p:ph type="dt" sz="half" idx="10"/>
          </p:nvPr>
        </p:nvSpPr>
        <p:spPr/>
        <p:txBody>
          <a:bodyPr/>
          <a:lstStyle/>
          <a:p>
            <a:r>
              <a:rPr lang="en-US" smtClean="0"/>
              <a:t>Girls not Brides Partnership meeting,  Feb. 11-13, 2013</a:t>
            </a:r>
            <a:endParaRPr lang="en-US" dirty="0"/>
          </a:p>
        </p:txBody>
      </p:sp>
      <p:sp>
        <p:nvSpPr>
          <p:cNvPr id="6" name="Footer Placeholder 5"/>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lumMod val="85000"/>
                <a:lumOff val="15000"/>
              </a:schemeClr>
            </a:gs>
            <a:gs pos="40000">
              <a:schemeClr val="bg1">
                <a:tint val="65000"/>
                <a:satMod val="300000"/>
              </a:schemeClr>
            </a:gs>
            <a:gs pos="100000">
              <a:schemeClr val="bg1">
                <a:shade val="65000"/>
                <a:satMod val="300000"/>
              </a:schemeClr>
            </a:gs>
          </a:gsLst>
          <a:path path="circle">
            <a:fillToRect l="65000" b="98000"/>
          </a:path>
        </a:gradFill>
        <a:effectLst/>
      </p:bgPr>
    </p:bg>
    <p:spTree>
      <p:nvGrpSpPr>
        <p:cNvPr id="1" name=""/>
        <p:cNvGrpSpPr/>
        <p:nvPr/>
      </p:nvGrpSpPr>
      <p:grpSpPr>
        <a:xfrm>
          <a:off x="0" y="0"/>
          <a:ext cx="0" cy="0"/>
          <a:chOff x="0" y="0"/>
          <a:chExt cx="0" cy="0"/>
        </a:xfrm>
      </p:grpSpPr>
      <p:sp>
        <p:nvSpPr>
          <p:cNvPr id="23554" name="Title 6"/>
          <p:cNvSpPr>
            <a:spLocks noGrp="1"/>
          </p:cNvSpPr>
          <p:nvPr>
            <p:ph type="title"/>
          </p:nvPr>
        </p:nvSpPr>
        <p:spPr>
          <a:xfrm>
            <a:off x="457200" y="704850"/>
            <a:ext cx="8229600" cy="1143000"/>
          </a:xfrm>
        </p:spPr>
        <p:txBody>
          <a:bodyPr>
            <a:normAutofit fontScale="90000"/>
          </a:bodyPr>
          <a:lstStyle/>
          <a:p>
            <a:pPr eaLnBrk="1" hangingPunct="1"/>
            <a:r>
              <a:rPr lang="en-US" sz="3600" smtClean="0"/>
              <a:t>“Tipping Points”: Sudden Shifts to New Conditions </a:t>
            </a:r>
          </a:p>
        </p:txBody>
      </p:sp>
      <p:pic>
        <p:nvPicPr>
          <p:cNvPr id="23555" name="Picture 3"/>
          <p:cNvPicPr>
            <a:picLocks noGrp="1" noChangeAspect="1" noChangeArrowheads="1"/>
          </p:cNvPicPr>
          <p:nvPr>
            <p:ph sz="half" idx="1"/>
          </p:nvPr>
        </p:nvPicPr>
        <p:blipFill>
          <a:blip r:embed="rId3" cstate="print"/>
          <a:srcRect/>
          <a:stretch>
            <a:fillRect/>
          </a:stretch>
        </p:blipFill>
        <p:spPr>
          <a:xfrm>
            <a:off x="666750" y="2659063"/>
            <a:ext cx="3905250" cy="2979737"/>
          </a:xfrm>
        </p:spPr>
      </p:pic>
      <p:sp>
        <p:nvSpPr>
          <p:cNvPr id="8" name="Content Placeholder 7"/>
          <p:cNvSpPr>
            <a:spLocks noGrp="1"/>
          </p:cNvSpPr>
          <p:nvPr>
            <p:ph sz="half" idx="2"/>
          </p:nvPr>
        </p:nvSpPr>
        <p:spPr>
          <a:xfrm>
            <a:off x="4648200" y="1920875"/>
            <a:ext cx="4038600" cy="4251325"/>
          </a:xfrm>
        </p:spPr>
        <p:txBody>
          <a:bodyPr>
            <a:normAutofit/>
          </a:bodyPr>
          <a:lstStyle/>
          <a:p>
            <a:pPr marL="274320" indent="-274320" eaLnBrk="1" fontAlgn="auto" hangingPunct="1">
              <a:spcAft>
                <a:spcPts val="600"/>
              </a:spcAft>
              <a:buClr>
                <a:schemeClr val="accent3"/>
              </a:buClr>
              <a:buFont typeface="Wingdings 2"/>
              <a:buChar char=""/>
              <a:defRPr/>
            </a:pPr>
            <a:r>
              <a:rPr lang="en-US" sz="2400" dirty="0" smtClean="0"/>
              <a:t>The very last 5 seconds of heat  shifted the water to the boiling point, but all previous seconds of heat contributed to the shift. </a:t>
            </a:r>
          </a:p>
          <a:p>
            <a:pPr marL="274320" indent="-274320" eaLnBrk="1" fontAlgn="auto" hangingPunct="1">
              <a:spcAft>
                <a:spcPts val="0"/>
              </a:spcAft>
              <a:buClr>
                <a:schemeClr val="accent3"/>
              </a:buClr>
              <a:buFont typeface="Wingdings 2"/>
              <a:buChar char=""/>
              <a:defRPr/>
            </a:pPr>
            <a:r>
              <a:rPr lang="en-US" sz="2400" dirty="0" smtClean="0"/>
              <a:t>In evaluating your advocacy , how do you know when you have added heat?  </a:t>
            </a:r>
          </a:p>
          <a:p>
            <a:pPr marL="274320" indent="-274320" eaLnBrk="1" fontAlgn="auto" hangingPunct="1">
              <a:spcAft>
                <a:spcPts val="0"/>
              </a:spcAft>
              <a:buClr>
                <a:schemeClr val="accent3"/>
              </a:buClr>
              <a:buFont typeface="Wingdings 2"/>
              <a:buChar char=""/>
              <a:defRPr/>
            </a:pPr>
            <a:endParaRPr lang="en-US" dirty="0"/>
          </a:p>
        </p:txBody>
      </p:sp>
      <p:sp>
        <p:nvSpPr>
          <p:cNvPr id="5" name="Date Placeholder 4"/>
          <p:cNvSpPr>
            <a:spLocks noGrp="1"/>
          </p:cNvSpPr>
          <p:nvPr>
            <p:ph type="dt" sz="half" idx="10"/>
          </p:nvPr>
        </p:nvSpPr>
        <p:spPr/>
        <p:txBody>
          <a:bodyPr/>
          <a:lstStyle/>
          <a:p>
            <a:r>
              <a:rPr lang="en-US" smtClean="0"/>
              <a:t>Girls not Brides Partnership meeting,  Feb. 11-13, 2013</a:t>
            </a:r>
            <a:endParaRPr lang="en-US" dirty="0" smtClean="0"/>
          </a:p>
        </p:txBody>
      </p:sp>
      <p:sp>
        <p:nvSpPr>
          <p:cNvPr id="6" name="Footer Placeholder 5"/>
          <p:cNvSpPr>
            <a:spLocks noGrp="1"/>
          </p:cNvSpPr>
          <p:nvPr>
            <p:ph type="ftr" sz="quarter" idx="11"/>
          </p:nvPr>
        </p:nvSpPr>
        <p:spPr/>
        <p:txBody>
          <a:bodyPr/>
          <a:lstStyle/>
          <a:p>
            <a:r>
              <a:rPr lang="en-US" smtClean="0"/>
              <a:t>© Bonnie L. Shepard</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Content Placeholder 3"/>
          <p:cNvPicPr>
            <a:picLocks noGrp="1"/>
          </p:cNvPicPr>
          <p:nvPr>
            <p:ph idx="1"/>
          </p:nvPr>
        </p:nvPicPr>
        <p:blipFill>
          <a:blip r:embed="rId3" cstate="print"/>
          <a:srcRect/>
          <a:stretch>
            <a:fillRect/>
          </a:stretch>
        </p:blipFill>
        <p:spPr>
          <a:xfrm>
            <a:off x="0" y="0"/>
            <a:ext cx="9144000" cy="6858000"/>
          </a:xfrm>
        </p:spPr>
      </p:pic>
      <p:sp>
        <p:nvSpPr>
          <p:cNvPr id="3" name="Date Placeholder 2"/>
          <p:cNvSpPr>
            <a:spLocks noGrp="1"/>
          </p:cNvSpPr>
          <p:nvPr>
            <p:ph type="dt" sz="half" idx="10"/>
          </p:nvPr>
        </p:nvSpPr>
        <p:spPr/>
        <p:txBody>
          <a:bodyPr/>
          <a:lstStyle/>
          <a:p>
            <a:r>
              <a:rPr lang="en-US" smtClean="0"/>
              <a:t>Girls not Brides Partnership meeting,  Feb. 11-13, 2013</a:t>
            </a:r>
            <a:endParaRPr lang="en-US" dirty="0"/>
          </a:p>
        </p:txBody>
      </p:sp>
      <p:sp>
        <p:nvSpPr>
          <p:cNvPr id="4" name="Footer Placeholder 3"/>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a:bodyPr>
          <a:lstStyle/>
          <a:p>
            <a:r>
              <a:rPr lang="en-US" dirty="0" smtClean="0"/>
              <a:t>Amidst all the complexity, your theory of change describes a series of small successes that build on each other over time (“results chain”)</a:t>
            </a:r>
          </a:p>
          <a:p>
            <a:pPr lvl="1"/>
            <a:r>
              <a:rPr lang="en-US" dirty="0" smtClean="0"/>
              <a:t>Each small success “adds heat” </a:t>
            </a:r>
          </a:p>
          <a:p>
            <a:r>
              <a:rPr lang="en-US" dirty="0" smtClean="0"/>
              <a:t>For a network of organizations,  the framework is based on a theory of change about the benefits of working together</a:t>
            </a:r>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Designing the Outcomes Framework</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a:xfrm>
            <a:off x="228600" y="304800"/>
            <a:ext cx="8229600" cy="1143000"/>
          </a:xfrm>
        </p:spPr>
        <p:txBody>
          <a:bodyPr>
            <a:normAutofit fontScale="90000"/>
          </a:bodyPr>
          <a:lstStyle/>
          <a:p>
            <a:pPr algn="ctr" eaLnBrk="1" hangingPunct="1">
              <a:defRPr/>
            </a:pPr>
            <a:r>
              <a:rPr lang="en-US" sz="4000" dirty="0" smtClean="0"/>
              <a:t>Network Theory of Change &amp; Results</a:t>
            </a:r>
          </a:p>
        </p:txBody>
      </p:sp>
      <p:sp>
        <p:nvSpPr>
          <p:cNvPr id="6148" name="Rectangle 3"/>
          <p:cNvSpPr>
            <a:spLocks noGrp="1" noChangeArrowheads="1"/>
          </p:cNvSpPr>
          <p:nvPr>
            <p:ph type="body" idx="4294967295"/>
          </p:nvPr>
        </p:nvSpPr>
        <p:spPr>
          <a:xfrm>
            <a:off x="685800" y="1600200"/>
            <a:ext cx="7772400" cy="4800600"/>
          </a:xfrm>
        </p:spPr>
        <p:txBody>
          <a:bodyPr>
            <a:normAutofit fontScale="85000" lnSpcReduction="20000"/>
          </a:bodyPr>
          <a:lstStyle/>
          <a:p>
            <a:pPr eaLnBrk="1" hangingPunct="1">
              <a:lnSpc>
                <a:spcPct val="90000"/>
              </a:lnSpc>
            </a:pPr>
            <a:r>
              <a:rPr lang="en-US" sz="2800" u="sng" dirty="0" smtClean="0"/>
              <a:t>Coordinated</a:t>
            </a:r>
            <a:r>
              <a:rPr lang="en-US" sz="2800" dirty="0" smtClean="0"/>
              <a:t> action towards </a:t>
            </a:r>
            <a:r>
              <a:rPr lang="en-US" sz="2800" u="sng" dirty="0" smtClean="0"/>
              <a:t>shared goals </a:t>
            </a:r>
            <a:r>
              <a:rPr lang="en-US" sz="2800" dirty="0" smtClean="0"/>
              <a:t>by organizations with </a:t>
            </a:r>
            <a:r>
              <a:rPr lang="en-US" sz="2800" u="sng" dirty="0" smtClean="0"/>
              <a:t>complementary expertise and influence</a:t>
            </a:r>
            <a:r>
              <a:rPr lang="en-US" sz="2800" dirty="0" smtClean="0"/>
              <a:t> should </a:t>
            </a:r>
            <a:r>
              <a:rPr lang="en-US" sz="2800" u="sng" dirty="0" smtClean="0"/>
              <a:t>produce results: </a:t>
            </a:r>
            <a:endParaRPr lang="en-US" sz="2800" dirty="0" smtClean="0"/>
          </a:p>
          <a:p>
            <a:pPr lvl="1">
              <a:lnSpc>
                <a:spcPct val="90000"/>
              </a:lnSpc>
            </a:pPr>
            <a:r>
              <a:rPr lang="en-US" sz="2400" dirty="0" smtClean="0"/>
              <a:t>Increased visibility and legitimacy for the cause of ending child marriage</a:t>
            </a:r>
          </a:p>
          <a:p>
            <a:pPr lvl="1">
              <a:lnSpc>
                <a:spcPct val="90000"/>
              </a:lnSpc>
            </a:pPr>
            <a:r>
              <a:rPr lang="en-US" sz="2400" dirty="0" smtClean="0"/>
              <a:t>Increased support  from policymakers &amp; other key audiences)</a:t>
            </a:r>
          </a:p>
          <a:p>
            <a:pPr eaLnBrk="1" hangingPunct="1">
              <a:lnSpc>
                <a:spcPct val="90000"/>
              </a:lnSpc>
            </a:pPr>
            <a:r>
              <a:rPr lang="en-US" sz="2800" dirty="0" smtClean="0"/>
              <a:t>A network can provide access to activities &amp; products for members </a:t>
            </a:r>
          </a:p>
          <a:p>
            <a:pPr lvl="1">
              <a:lnSpc>
                <a:spcPct val="90000"/>
              </a:lnSpc>
            </a:pPr>
            <a:r>
              <a:rPr lang="en-US" sz="2400" dirty="0" smtClean="0"/>
              <a:t>Including information, technical assistance, training, conferences, funding and educational materials for campaigns</a:t>
            </a:r>
          </a:p>
          <a:p>
            <a:pPr lvl="1">
              <a:lnSpc>
                <a:spcPct val="90000"/>
              </a:lnSpc>
            </a:pPr>
            <a:r>
              <a:rPr lang="en-US" sz="2400" dirty="0" smtClean="0"/>
              <a:t>Resulting in </a:t>
            </a:r>
            <a:r>
              <a:rPr lang="en-US" sz="2400" u="sng" dirty="0" smtClean="0"/>
              <a:t>strengthened capacity of members </a:t>
            </a:r>
            <a:endParaRPr lang="en-US" sz="2400" dirty="0" smtClean="0"/>
          </a:p>
          <a:p>
            <a:pPr eaLnBrk="1" hangingPunct="1">
              <a:lnSpc>
                <a:spcPct val="90000"/>
              </a:lnSpc>
            </a:pPr>
            <a:r>
              <a:rPr lang="en-US" sz="2800" u="sng" dirty="0" smtClean="0"/>
              <a:t>Exchanges and communications </a:t>
            </a:r>
            <a:r>
              <a:rPr lang="en-US" sz="2800" dirty="0" smtClean="0"/>
              <a:t>within an advocacy  network lead to results: </a:t>
            </a:r>
          </a:p>
          <a:p>
            <a:pPr lvl="1" eaLnBrk="1" hangingPunct="1">
              <a:lnSpc>
                <a:spcPct val="90000"/>
              </a:lnSpc>
            </a:pPr>
            <a:r>
              <a:rPr lang="en-US" sz="2400" dirty="0" smtClean="0"/>
              <a:t>Increased knowledge of effective strategies </a:t>
            </a:r>
          </a:p>
          <a:p>
            <a:pPr lvl="1" eaLnBrk="1" hangingPunct="1">
              <a:lnSpc>
                <a:spcPct val="90000"/>
              </a:lnSpc>
            </a:pPr>
            <a:r>
              <a:rPr lang="en-US" sz="2400" dirty="0" smtClean="0"/>
              <a:t>Increased consensus on advocacy goals and messages</a:t>
            </a:r>
          </a:p>
        </p:txBody>
      </p:sp>
      <p:sp>
        <p:nvSpPr>
          <p:cNvPr id="5" name="Date Placeholder 4"/>
          <p:cNvSpPr>
            <a:spLocks noGrp="1"/>
          </p:cNvSpPr>
          <p:nvPr>
            <p:ph type="dt" sz="half" idx="10"/>
          </p:nvPr>
        </p:nvSpPr>
        <p:spPr/>
        <p:txBody>
          <a:bodyPr/>
          <a:lstStyle/>
          <a:p>
            <a:r>
              <a:rPr lang="en-US" smtClean="0"/>
              <a:t>Girls not Brides Partnership meeting,  Feb. 11-13, 2013</a:t>
            </a:r>
            <a:endParaRPr lang="en-US"/>
          </a:p>
        </p:txBody>
      </p:sp>
      <p:sp>
        <p:nvSpPr>
          <p:cNvPr id="6" name="Footer Placeholder 5"/>
          <p:cNvSpPr>
            <a:spLocks noGrp="1"/>
          </p:cNvSpPr>
          <p:nvPr>
            <p:ph type="ftr" sz="quarter" idx="11"/>
          </p:nvPr>
        </p:nvSpPr>
        <p:spPr/>
        <p:txBody>
          <a:bodyPr/>
          <a:lstStyle/>
          <a:p>
            <a:r>
              <a:rPr kumimoji="0" lang="en-US" smtClean="0"/>
              <a:t>© Bonnie L. Shepard</a:t>
            </a:r>
            <a:endParaRPr kumimoji="0"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304800" y="228600"/>
          <a:ext cx="8382000" cy="6309360"/>
        </p:xfrm>
        <a:graphic>
          <a:graphicData uri="http://schemas.openxmlformats.org/drawingml/2006/table">
            <a:tbl>
              <a:tblPr firstRow="1" bandRow="1">
                <a:tableStyleId>{5C22544A-7EE6-4342-B048-85BDC9FD1C3A}</a:tableStyleId>
              </a:tblPr>
              <a:tblGrid>
                <a:gridCol w="1752600"/>
                <a:gridCol w="1524000"/>
                <a:gridCol w="1676400"/>
                <a:gridCol w="3429000"/>
              </a:tblGrid>
              <a:tr h="912298">
                <a:tc>
                  <a:txBody>
                    <a:bodyPr/>
                    <a:lstStyle/>
                    <a:p>
                      <a:r>
                        <a:rPr lang="en-US" dirty="0" smtClean="0"/>
                        <a:t>WHAT</a:t>
                      </a:r>
                      <a:r>
                        <a:rPr lang="en-US" baseline="0" dirty="0" smtClean="0"/>
                        <a:t> YOU PLAN TO ACHIEVE</a:t>
                      </a:r>
                      <a:endParaRPr lang="en-US" dirty="0"/>
                    </a:p>
                  </a:txBody>
                  <a:tcPr/>
                </a:tc>
                <a:tc>
                  <a:txBody>
                    <a:bodyPr/>
                    <a:lstStyle/>
                    <a:p>
                      <a:r>
                        <a:rPr lang="en-US" dirty="0" smtClean="0"/>
                        <a:t>HOW</a:t>
                      </a:r>
                      <a:r>
                        <a:rPr lang="en-US" baseline="0" dirty="0" smtClean="0"/>
                        <a:t> YOU PLAN TO ACHIEVE IT</a:t>
                      </a:r>
                      <a:endParaRPr lang="en-US" dirty="0"/>
                    </a:p>
                  </a:txBody>
                  <a:tcPr/>
                </a:tc>
                <a:tc>
                  <a:txBody>
                    <a:bodyPr/>
                    <a:lstStyle/>
                    <a:p>
                      <a:r>
                        <a:rPr lang="en-US" dirty="0" smtClean="0"/>
                        <a:t>OUTCOMES to be evaluated</a:t>
                      </a:r>
                      <a:endParaRPr lang="en-US" dirty="0"/>
                    </a:p>
                  </a:txBody>
                  <a:tcPr/>
                </a:tc>
                <a:tc>
                  <a:txBody>
                    <a:bodyPr/>
                    <a:lstStyle/>
                    <a:p>
                      <a:r>
                        <a:rPr lang="en-US" dirty="0" smtClean="0"/>
                        <a:t>Evaluation Frameworks and Methods</a:t>
                      </a:r>
                      <a:endParaRPr lang="en-US" dirty="0"/>
                    </a:p>
                  </a:txBody>
                  <a:tcPr/>
                </a:tc>
              </a:tr>
              <a:tr h="762001">
                <a:tc>
                  <a:txBody>
                    <a:bodyPr/>
                    <a:lstStyle/>
                    <a:p>
                      <a:r>
                        <a:rPr lang="en-US" dirty="0" smtClean="0"/>
                        <a:t>G</a:t>
                      </a:r>
                      <a:r>
                        <a:rPr lang="en-US" smtClean="0"/>
                        <a:t>oals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theory</a:t>
                      </a:r>
                      <a:r>
                        <a:rPr lang="en-US" baseline="0" dirty="0" smtClean="0"/>
                        <a:t> of change &amp; </a:t>
                      </a:r>
                      <a:r>
                        <a:rPr lang="en-US" dirty="0" smtClean="0"/>
                        <a:t>strategy</a:t>
                      </a:r>
                      <a:endParaRPr lang="en-US" dirty="0"/>
                    </a:p>
                  </a:txBody>
                  <a:tcPr/>
                </a:tc>
                <a:tc>
                  <a:txBody>
                    <a:bodyPr/>
                    <a:lstStyle/>
                    <a:p>
                      <a:r>
                        <a:rPr lang="en-US" dirty="0" smtClean="0"/>
                        <a:t>Impact (at population level)</a:t>
                      </a:r>
                      <a:endParaRPr lang="en-US" dirty="0"/>
                    </a:p>
                  </a:txBody>
                  <a:tcPr/>
                </a:tc>
                <a:tc>
                  <a:txBody>
                    <a:bodyPr/>
                    <a:lstStyle/>
                    <a:p>
                      <a:r>
                        <a:rPr lang="en-US" dirty="0" smtClean="0"/>
                        <a:t>Rigorous evaluation designs that can attribute impact to an</a:t>
                      </a:r>
                      <a:r>
                        <a:rPr lang="en-US" baseline="0" dirty="0" smtClean="0"/>
                        <a:t> intervention, </a:t>
                      </a:r>
                      <a:r>
                        <a:rPr lang="en-US" dirty="0" smtClean="0"/>
                        <a:t>eliminating</a:t>
                      </a:r>
                      <a:r>
                        <a:rPr lang="en-US" baseline="0" dirty="0" smtClean="0"/>
                        <a:t> other possible causes</a:t>
                      </a:r>
                      <a:endParaRPr lang="en-US" dirty="0"/>
                    </a:p>
                  </a:txBody>
                  <a:tcPr/>
                </a:tc>
              </a:tr>
              <a:tr h="764103">
                <a:tc>
                  <a:txBody>
                    <a:bodyPr/>
                    <a:lstStyle/>
                    <a:p>
                      <a:r>
                        <a:rPr lang="en-US" dirty="0" smtClean="0"/>
                        <a:t>Long-term  (Strategic) Objectives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theory</a:t>
                      </a:r>
                      <a:r>
                        <a:rPr lang="en-US" baseline="0" dirty="0" smtClean="0"/>
                        <a:t> of change &amp; s</a:t>
                      </a:r>
                      <a:r>
                        <a:rPr lang="en-US" dirty="0" smtClean="0"/>
                        <a:t>trategy</a:t>
                      </a:r>
                    </a:p>
                  </a:txBody>
                  <a:tcPr/>
                </a:tc>
                <a:tc>
                  <a:txBody>
                    <a:bodyPr/>
                    <a:lstStyle/>
                    <a:p>
                      <a:r>
                        <a:rPr lang="en-US" dirty="0" smtClean="0"/>
                        <a:t>Long-term</a:t>
                      </a:r>
                      <a:r>
                        <a:rPr lang="en-US" baseline="0" dirty="0" smtClean="0"/>
                        <a:t> outcomes</a:t>
                      </a:r>
                      <a:endParaRPr lang="en-US"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Evaluation plan uses quantitative &amp; qualitative methods to track indicators and change processes, as well as lessons learned (formative evaluation)</a:t>
                      </a:r>
                      <a:endParaRPr lang="en-US" dirty="0"/>
                    </a:p>
                  </a:txBody>
                  <a:tcPr/>
                </a:tc>
              </a:tr>
              <a:tr h="727420">
                <a:tc>
                  <a:txBody>
                    <a:bodyPr/>
                    <a:lstStyle/>
                    <a:p>
                      <a:r>
                        <a:rPr lang="en-US" dirty="0" smtClean="0"/>
                        <a:t>Intermediate Objectives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theory</a:t>
                      </a:r>
                      <a:r>
                        <a:rPr lang="en-US" baseline="0" dirty="0" smtClean="0"/>
                        <a:t> of change &amp; s</a:t>
                      </a:r>
                      <a:r>
                        <a:rPr lang="en-US" dirty="0" smtClean="0"/>
                        <a:t>trategy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Intermediate outcomes</a:t>
                      </a:r>
                    </a:p>
                  </a:txBody>
                  <a:tcPr/>
                </a:tc>
                <a:tc vMerge="1">
                  <a:txBody>
                    <a:bodyPr/>
                    <a:lstStyle/>
                    <a:p>
                      <a:endParaRPr lang="en-US" dirty="0"/>
                    </a:p>
                  </a:txBody>
                  <a:tcPr/>
                </a:tc>
              </a:tr>
              <a:tr h="720381">
                <a:tc>
                  <a:txBody>
                    <a:bodyPr/>
                    <a:lstStyle/>
                    <a:p>
                      <a:r>
                        <a:rPr lang="en-US" dirty="0" smtClean="0">
                          <a:solidFill>
                            <a:srgbClr val="FF0000"/>
                          </a:solidFill>
                        </a:rPr>
                        <a:t>Targets</a:t>
                      </a:r>
                      <a:r>
                        <a:rPr lang="en-US" baseline="0" dirty="0" smtClean="0">
                          <a:solidFill>
                            <a:srgbClr val="FF0000"/>
                          </a:solidFill>
                        </a:rPr>
                        <a:t> and other objectives</a:t>
                      </a:r>
                      <a:endParaRPr lang="en-US"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Work plan with sequence of</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activities</a:t>
                      </a:r>
                    </a:p>
                  </a:txBody>
                  <a:tcPr/>
                </a:tc>
                <a:tc>
                  <a:txBody>
                    <a:bodyPr/>
                    <a:lstStyle/>
                    <a:p>
                      <a:r>
                        <a:rPr lang="en-US" dirty="0" smtClean="0">
                          <a:solidFill>
                            <a:srgbClr val="FF0000"/>
                          </a:solidFill>
                        </a:rPr>
                        <a:t>Immediate outcome/</a:t>
                      </a:r>
                    </a:p>
                    <a:p>
                      <a:r>
                        <a:rPr lang="en-US" dirty="0" smtClean="0">
                          <a:solidFill>
                            <a:srgbClr val="FF0000"/>
                          </a:solidFill>
                        </a:rPr>
                        <a:t>result</a:t>
                      </a:r>
                      <a:endParaRPr lang="en-US" dirty="0">
                        <a:solidFill>
                          <a:srgbClr val="FF0000"/>
                        </a:solidFill>
                      </a:endParaRPr>
                    </a:p>
                  </a:txBody>
                  <a:tcPr/>
                </a:tc>
                <a:tc>
                  <a:txBody>
                    <a:bodyPr/>
                    <a:lstStyle/>
                    <a:p>
                      <a:r>
                        <a:rPr lang="en-US" dirty="0" smtClean="0">
                          <a:solidFill>
                            <a:srgbClr val="FF0000"/>
                          </a:solidFill>
                        </a:rPr>
                        <a:t>Tools</a:t>
                      </a:r>
                      <a:r>
                        <a:rPr lang="en-US" baseline="0" dirty="0" smtClean="0">
                          <a:solidFill>
                            <a:srgbClr val="FF0000"/>
                          </a:solidFill>
                        </a:rPr>
                        <a:t> and data collection for monitoring of indicators, other objectives, &amp; formative evaluation</a:t>
                      </a:r>
                      <a:endParaRPr lang="en-US" dirty="0">
                        <a:solidFill>
                          <a:srgbClr val="FF0000"/>
                        </a:solidFill>
                      </a:endParaRPr>
                    </a:p>
                  </a:txBody>
                  <a:tcPr/>
                </a:tc>
              </a:tr>
              <a:tr h="914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Activities Completed as Planned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Inputs</a:t>
                      </a:r>
                      <a:r>
                        <a:rPr lang="en-US" baseline="0" dirty="0" smtClean="0"/>
                        <a:t> (resources) &amp; work plan</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Outputs/products/com-</a:t>
                      </a:r>
                      <a:r>
                        <a:rPr lang="en-US" dirty="0" err="1" smtClean="0"/>
                        <a:t>pleted</a:t>
                      </a:r>
                      <a:r>
                        <a:rPr lang="en-US" baseline="0" dirty="0" smtClean="0"/>
                        <a:t> activities</a:t>
                      </a:r>
                      <a:endParaRPr lang="en-US" dirty="0" smtClean="0"/>
                    </a:p>
                  </a:txBody>
                  <a:tcPr/>
                </a:tc>
                <a:tc>
                  <a:txBody>
                    <a:bodyPr/>
                    <a:lstStyle/>
                    <a:p>
                      <a:r>
                        <a:rPr lang="en-US" dirty="0" smtClean="0"/>
                        <a:t>Monitoring of activities and</a:t>
                      </a:r>
                      <a:r>
                        <a:rPr lang="en-US" baseline="0" dirty="0" smtClean="0"/>
                        <a:t> budget, quality control</a:t>
                      </a:r>
                      <a:endParaRPr lang="en-US" dirty="0"/>
                    </a:p>
                  </a:txBody>
                  <a:tcPr/>
                </a:tc>
              </a:tr>
            </a:tbl>
          </a:graphicData>
        </a:graphic>
      </p:graphicFrame>
      <p:sp>
        <p:nvSpPr>
          <p:cNvPr id="3" name="Date Placeholder 2"/>
          <p:cNvSpPr>
            <a:spLocks noGrp="1"/>
          </p:cNvSpPr>
          <p:nvPr>
            <p:ph type="dt" sz="half" idx="10"/>
          </p:nvPr>
        </p:nvSpPr>
        <p:spPr/>
        <p:txBody>
          <a:bodyPr/>
          <a:lstStyle/>
          <a:p>
            <a:r>
              <a:rPr lang="en-US" smtClean="0"/>
              <a:t>Girls not Brides Partnership meeting,  Feb. 11-13, 2013</a:t>
            </a:r>
            <a:endParaRPr lang="en-US"/>
          </a:p>
        </p:txBody>
      </p:sp>
      <p:sp>
        <p:nvSpPr>
          <p:cNvPr id="4" name="Footer Placeholder 3"/>
          <p:cNvSpPr>
            <a:spLocks noGrp="1"/>
          </p:cNvSpPr>
          <p:nvPr>
            <p:ph type="ftr" sz="quarter" idx="11"/>
          </p:nvPr>
        </p:nvSpPr>
        <p:spPr/>
        <p:txBody>
          <a:bodyPr/>
          <a:lstStyle/>
          <a:p>
            <a:r>
              <a:rPr kumimoji="0" lang="en-US" smtClean="0"/>
              <a:t>© Bonnie L. Shepard</a:t>
            </a:r>
            <a:endParaRPr kumimoji="0"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381000"/>
            <a:ext cx="7772400" cy="1295400"/>
          </a:xfrm>
        </p:spPr>
        <p:txBody>
          <a:bodyPr>
            <a:normAutofit fontScale="90000"/>
          </a:bodyPr>
          <a:lstStyle/>
          <a:p>
            <a:pPr marL="342900" indent="-342900" algn="ctr">
              <a:spcBef>
                <a:spcPct val="20000"/>
              </a:spcBef>
            </a:pPr>
            <a:r>
              <a:rPr lang="en-US" sz="2900" dirty="0" smtClean="0"/>
              <a:t>The Systems Iceberg: the role of measures/ indicators </a:t>
            </a:r>
            <a:br>
              <a:rPr lang="en-US" sz="2900" dirty="0" smtClean="0"/>
            </a:br>
            <a:r>
              <a:rPr lang="en-US" sz="2200" dirty="0" smtClean="0">
                <a:solidFill>
                  <a:srgbClr val="333333"/>
                </a:solidFill>
              </a:rPr>
              <a:t>“Not everything that counts can be counted, and not everything that can be counted counts.”  (Einstein) </a:t>
            </a:r>
            <a:endParaRPr lang="en-US" sz="2900" dirty="0" smtClean="0"/>
          </a:p>
        </p:txBody>
      </p:sp>
      <p:pic>
        <p:nvPicPr>
          <p:cNvPr id="32771" name="Picture 4" descr="iceberg"/>
          <p:cNvPicPr>
            <a:picLocks noChangeAspect="1" noChangeArrowheads="1"/>
          </p:cNvPicPr>
          <p:nvPr/>
        </p:nvPicPr>
        <p:blipFill>
          <a:blip r:embed="rId3" cstate="print"/>
          <a:srcRect/>
          <a:stretch>
            <a:fillRect/>
          </a:stretch>
        </p:blipFill>
        <p:spPr bwMode="auto">
          <a:xfrm>
            <a:off x="3200400" y="2133600"/>
            <a:ext cx="2571750" cy="3500438"/>
          </a:xfrm>
          <a:prstGeom prst="rect">
            <a:avLst/>
          </a:prstGeom>
          <a:noFill/>
          <a:ln w="9525">
            <a:noFill/>
            <a:miter lim="800000"/>
            <a:headEnd/>
            <a:tailEnd/>
          </a:ln>
        </p:spPr>
      </p:pic>
      <p:sp>
        <p:nvSpPr>
          <p:cNvPr id="32772" name="Text Box 5"/>
          <p:cNvSpPr txBox="1">
            <a:spLocks noChangeArrowheads="1"/>
          </p:cNvSpPr>
          <p:nvPr/>
        </p:nvSpPr>
        <p:spPr bwMode="auto">
          <a:xfrm>
            <a:off x="304800" y="2667000"/>
            <a:ext cx="1590675" cy="646113"/>
          </a:xfrm>
          <a:prstGeom prst="rect">
            <a:avLst/>
          </a:prstGeom>
          <a:noFill/>
          <a:ln w="9525">
            <a:noFill/>
            <a:miter lim="800000"/>
            <a:headEnd/>
            <a:tailEnd/>
          </a:ln>
        </p:spPr>
        <p:txBody>
          <a:bodyPr>
            <a:spAutoFit/>
          </a:bodyPr>
          <a:lstStyle/>
          <a:p>
            <a:pPr algn="r"/>
            <a:r>
              <a:rPr lang="en-US"/>
              <a:t>Visible Phenomena</a:t>
            </a:r>
          </a:p>
        </p:txBody>
      </p:sp>
      <p:sp>
        <p:nvSpPr>
          <p:cNvPr id="32773" name="Text Box 6"/>
          <p:cNvSpPr txBox="1">
            <a:spLocks noChangeArrowheads="1"/>
          </p:cNvSpPr>
          <p:nvPr/>
        </p:nvSpPr>
        <p:spPr bwMode="auto">
          <a:xfrm>
            <a:off x="228600" y="3657600"/>
            <a:ext cx="1752600" cy="457200"/>
          </a:xfrm>
          <a:prstGeom prst="rect">
            <a:avLst/>
          </a:prstGeom>
          <a:noFill/>
          <a:ln w="9525">
            <a:noFill/>
            <a:miter lim="800000"/>
            <a:headEnd/>
            <a:tailEnd/>
          </a:ln>
        </p:spPr>
        <p:txBody>
          <a:bodyPr>
            <a:spAutoFit/>
          </a:bodyPr>
          <a:lstStyle/>
          <a:p>
            <a:pPr algn="r"/>
            <a:r>
              <a:rPr lang="en-US"/>
              <a:t>Patterns</a:t>
            </a:r>
          </a:p>
        </p:txBody>
      </p:sp>
      <p:sp>
        <p:nvSpPr>
          <p:cNvPr id="32774" name="Text Box 7"/>
          <p:cNvSpPr txBox="1">
            <a:spLocks noChangeArrowheads="1"/>
          </p:cNvSpPr>
          <p:nvPr/>
        </p:nvSpPr>
        <p:spPr bwMode="auto">
          <a:xfrm>
            <a:off x="381000" y="4495800"/>
            <a:ext cx="1600200" cy="457200"/>
          </a:xfrm>
          <a:prstGeom prst="rect">
            <a:avLst/>
          </a:prstGeom>
          <a:noFill/>
          <a:ln w="9525">
            <a:noFill/>
            <a:miter lim="800000"/>
            <a:headEnd/>
            <a:tailEnd/>
          </a:ln>
        </p:spPr>
        <p:txBody>
          <a:bodyPr>
            <a:spAutoFit/>
          </a:bodyPr>
          <a:lstStyle/>
          <a:p>
            <a:pPr algn="r"/>
            <a:r>
              <a:rPr lang="en-US"/>
              <a:t>Structure</a:t>
            </a:r>
          </a:p>
        </p:txBody>
      </p:sp>
      <p:sp>
        <p:nvSpPr>
          <p:cNvPr id="32775" name="AutoShape 8"/>
          <p:cNvSpPr>
            <a:spLocks noChangeArrowheads="1"/>
          </p:cNvSpPr>
          <p:nvPr/>
        </p:nvSpPr>
        <p:spPr bwMode="auto">
          <a:xfrm>
            <a:off x="1905000" y="2819400"/>
            <a:ext cx="1152525" cy="192088"/>
          </a:xfrm>
          <a:prstGeom prst="rightArrow">
            <a:avLst>
              <a:gd name="adj1" fmla="val 50000"/>
              <a:gd name="adj2" fmla="val 94444"/>
            </a:avLst>
          </a:prstGeom>
          <a:solidFill>
            <a:schemeClr val="bg1"/>
          </a:solidFill>
          <a:ln w="9525">
            <a:solidFill>
              <a:schemeClr val="tx1"/>
            </a:solidFill>
            <a:miter lim="800000"/>
            <a:headEnd/>
            <a:tailEnd/>
          </a:ln>
        </p:spPr>
        <p:txBody>
          <a:bodyPr wrap="none" anchor="ctr"/>
          <a:lstStyle/>
          <a:p>
            <a:endParaRPr lang="en-US"/>
          </a:p>
        </p:txBody>
      </p:sp>
      <p:sp>
        <p:nvSpPr>
          <p:cNvPr id="32776" name="AutoShape 9"/>
          <p:cNvSpPr>
            <a:spLocks noChangeArrowheads="1"/>
          </p:cNvSpPr>
          <p:nvPr/>
        </p:nvSpPr>
        <p:spPr bwMode="auto">
          <a:xfrm>
            <a:off x="2057400" y="3733800"/>
            <a:ext cx="1152525" cy="192088"/>
          </a:xfrm>
          <a:prstGeom prst="rightArrow">
            <a:avLst>
              <a:gd name="adj1" fmla="val 50000"/>
              <a:gd name="adj2" fmla="val 94444"/>
            </a:avLst>
          </a:prstGeom>
          <a:solidFill>
            <a:schemeClr val="bg1"/>
          </a:solidFill>
          <a:ln w="9525">
            <a:solidFill>
              <a:schemeClr val="tx1"/>
            </a:solidFill>
            <a:miter lim="800000"/>
            <a:headEnd/>
            <a:tailEnd/>
          </a:ln>
        </p:spPr>
        <p:txBody>
          <a:bodyPr wrap="none" anchor="ctr"/>
          <a:lstStyle/>
          <a:p>
            <a:endParaRPr lang="en-US"/>
          </a:p>
        </p:txBody>
      </p:sp>
      <p:sp>
        <p:nvSpPr>
          <p:cNvPr id="32777" name="AutoShape 10"/>
          <p:cNvSpPr>
            <a:spLocks noChangeArrowheads="1"/>
          </p:cNvSpPr>
          <p:nvPr/>
        </p:nvSpPr>
        <p:spPr bwMode="auto">
          <a:xfrm>
            <a:off x="2057400" y="4572000"/>
            <a:ext cx="1076325" cy="192088"/>
          </a:xfrm>
          <a:prstGeom prst="rightArrow">
            <a:avLst>
              <a:gd name="adj1" fmla="val 50000"/>
              <a:gd name="adj2" fmla="val 94426"/>
            </a:avLst>
          </a:prstGeom>
          <a:solidFill>
            <a:schemeClr val="bg1"/>
          </a:solidFill>
          <a:ln w="9525">
            <a:solidFill>
              <a:schemeClr val="tx1"/>
            </a:solidFill>
            <a:miter lim="800000"/>
            <a:headEnd/>
            <a:tailEnd/>
          </a:ln>
        </p:spPr>
        <p:txBody>
          <a:bodyPr wrap="none" anchor="ctr"/>
          <a:lstStyle/>
          <a:p>
            <a:endParaRPr lang="en-US"/>
          </a:p>
        </p:txBody>
      </p:sp>
      <p:sp>
        <p:nvSpPr>
          <p:cNvPr id="32778" name="Text Box 11"/>
          <p:cNvSpPr txBox="1">
            <a:spLocks noChangeArrowheads="1"/>
          </p:cNvSpPr>
          <p:nvPr/>
        </p:nvSpPr>
        <p:spPr bwMode="auto">
          <a:xfrm>
            <a:off x="5867400" y="2667000"/>
            <a:ext cx="2438400" cy="336550"/>
          </a:xfrm>
          <a:prstGeom prst="rect">
            <a:avLst/>
          </a:prstGeom>
          <a:noFill/>
          <a:ln w="9525">
            <a:noFill/>
            <a:miter lim="800000"/>
            <a:headEnd/>
            <a:tailEnd/>
          </a:ln>
        </p:spPr>
        <p:txBody>
          <a:bodyPr>
            <a:spAutoFit/>
          </a:bodyPr>
          <a:lstStyle/>
          <a:p>
            <a:r>
              <a:rPr lang="en-US" sz="1600"/>
              <a:t>Indicators</a:t>
            </a:r>
          </a:p>
        </p:txBody>
      </p:sp>
      <p:sp>
        <p:nvSpPr>
          <p:cNvPr id="32779" name="Text Box 12"/>
          <p:cNvSpPr txBox="1">
            <a:spLocks noChangeArrowheads="1"/>
          </p:cNvSpPr>
          <p:nvPr/>
        </p:nvSpPr>
        <p:spPr bwMode="auto">
          <a:xfrm>
            <a:off x="5867400" y="3505200"/>
            <a:ext cx="2438400" cy="581025"/>
          </a:xfrm>
          <a:prstGeom prst="rect">
            <a:avLst/>
          </a:prstGeom>
          <a:noFill/>
          <a:ln w="9525">
            <a:noFill/>
            <a:miter lim="800000"/>
            <a:headEnd/>
            <a:tailEnd/>
          </a:ln>
        </p:spPr>
        <p:txBody>
          <a:bodyPr>
            <a:spAutoFit/>
          </a:bodyPr>
          <a:lstStyle/>
          <a:p>
            <a:r>
              <a:rPr lang="en-US" sz="1600"/>
              <a:t>Play out over time and space</a:t>
            </a:r>
          </a:p>
        </p:txBody>
      </p:sp>
      <p:sp>
        <p:nvSpPr>
          <p:cNvPr id="32780" name="Text Box 13"/>
          <p:cNvSpPr txBox="1">
            <a:spLocks noChangeArrowheads="1"/>
          </p:cNvSpPr>
          <p:nvPr/>
        </p:nvSpPr>
        <p:spPr bwMode="auto">
          <a:xfrm>
            <a:off x="5943600" y="4419600"/>
            <a:ext cx="2438400" cy="581025"/>
          </a:xfrm>
          <a:prstGeom prst="rect">
            <a:avLst/>
          </a:prstGeom>
          <a:noFill/>
          <a:ln w="9525">
            <a:noFill/>
            <a:miter lim="800000"/>
            <a:headEnd/>
            <a:tailEnd/>
          </a:ln>
        </p:spPr>
        <p:txBody>
          <a:bodyPr>
            <a:spAutoFit/>
          </a:bodyPr>
          <a:lstStyle/>
          <a:p>
            <a:r>
              <a:rPr lang="en-US" sz="1600"/>
              <a:t>What are the drivers? How are they related?</a:t>
            </a:r>
          </a:p>
        </p:txBody>
      </p:sp>
      <p:sp>
        <p:nvSpPr>
          <p:cNvPr id="14" name="Footer Placeholder 13"/>
          <p:cNvSpPr>
            <a:spLocks noGrp="1"/>
          </p:cNvSpPr>
          <p:nvPr>
            <p:ph type="ftr" sz="quarter" idx="11"/>
          </p:nvPr>
        </p:nvSpPr>
        <p:spPr/>
        <p:txBody>
          <a:bodyPr/>
          <a:lstStyle/>
          <a:p>
            <a:r>
              <a:rPr lang="en-US" smtClean="0"/>
              <a:t>© Bonnie L. Shepard</a:t>
            </a:r>
            <a:endParaRPr lang="en-US"/>
          </a:p>
        </p:txBody>
      </p:sp>
      <p:sp>
        <p:nvSpPr>
          <p:cNvPr id="15" name="Date Placeholder 14"/>
          <p:cNvSpPr>
            <a:spLocks noGrp="1"/>
          </p:cNvSpPr>
          <p:nvPr>
            <p:ph type="dt" sz="half" idx="10"/>
          </p:nvPr>
        </p:nvSpPr>
        <p:spPr/>
        <p:txBody>
          <a:bodyPr/>
          <a:lstStyle/>
          <a:p>
            <a:r>
              <a:rPr lang="en-US" smtClean="0"/>
              <a:t>Girls not Brides Partnership meeting,  Feb. 11-13, 2013</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Meaningful: </a:t>
            </a:r>
            <a:r>
              <a:rPr lang="en-US" dirty="0" smtClean="0">
                <a:solidFill>
                  <a:srgbClr val="333333"/>
                </a:solidFill>
              </a:rPr>
              <a:t>representing your deepest hopes for positive change.</a:t>
            </a:r>
          </a:p>
          <a:p>
            <a:pPr lvl="1"/>
            <a:r>
              <a:rPr lang="en-US" dirty="0" smtClean="0">
                <a:solidFill>
                  <a:srgbClr val="333333"/>
                </a:solidFill>
              </a:rPr>
              <a:t>Increases and decreases in rates or numbers make sense to count</a:t>
            </a:r>
          </a:p>
          <a:p>
            <a:pPr lvl="1"/>
            <a:r>
              <a:rPr lang="en-US" dirty="0" smtClean="0">
                <a:solidFill>
                  <a:srgbClr val="333333"/>
                </a:solidFill>
              </a:rPr>
              <a:t>We are calling everything else a “desired result”  </a:t>
            </a:r>
          </a:p>
          <a:p>
            <a:r>
              <a:rPr lang="en-US" b="1" dirty="0" smtClean="0">
                <a:solidFill>
                  <a:srgbClr val="333333"/>
                </a:solidFill>
              </a:rPr>
              <a:t>Feasible:  </a:t>
            </a:r>
            <a:r>
              <a:rPr lang="en-US" dirty="0" smtClean="0">
                <a:solidFill>
                  <a:srgbClr val="333333"/>
                </a:solidFill>
              </a:rPr>
              <a:t>given your financial and human resources</a:t>
            </a:r>
          </a:p>
          <a:p>
            <a:pPr lvl="1"/>
            <a:r>
              <a:rPr lang="en-US" dirty="0" smtClean="0">
                <a:solidFill>
                  <a:srgbClr val="333333"/>
                </a:solidFill>
              </a:rPr>
              <a:t>There has to be a way to construct a baseline.  Otherwise, how will you know whether change has occurred?</a:t>
            </a:r>
          </a:p>
          <a:p>
            <a:pPr lvl="1"/>
            <a:endParaRPr lang="en-US" dirty="0"/>
          </a:p>
        </p:txBody>
      </p:sp>
      <p:sp>
        <p:nvSpPr>
          <p:cNvPr id="3" name="Title 2"/>
          <p:cNvSpPr>
            <a:spLocks noGrp="1"/>
          </p:cNvSpPr>
          <p:nvPr>
            <p:ph type="title"/>
          </p:nvPr>
        </p:nvSpPr>
        <p:spPr/>
        <p:txBody>
          <a:bodyPr>
            <a:normAutofit/>
          </a:bodyPr>
          <a:lstStyle/>
          <a:p>
            <a:r>
              <a:rPr lang="en-US" dirty="0" smtClean="0"/>
              <a:t>Indicators: getting them right</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smtClean="0"/>
              <a:t>Objective: </a:t>
            </a:r>
            <a:r>
              <a:rPr lang="en-GB" i="1" dirty="0" smtClean="0"/>
              <a:t>Partnerships gain new, feasible ideas on how to evaluate  collective impact.</a:t>
            </a:r>
            <a:endParaRPr lang="en-US" i="1" dirty="0" smtClean="0"/>
          </a:p>
          <a:p>
            <a:r>
              <a:rPr lang="en-US" b="1" dirty="0" smtClean="0"/>
              <a:t>Presentation and Group Discussion:  30 min.</a:t>
            </a:r>
          </a:p>
          <a:p>
            <a:pPr lvl="1"/>
            <a:r>
              <a:rPr lang="en-US" dirty="0" smtClean="0"/>
              <a:t>Basic M&amp;E concepts as applied to networks</a:t>
            </a:r>
          </a:p>
          <a:p>
            <a:pPr lvl="1"/>
            <a:r>
              <a:rPr lang="en-US" dirty="0" smtClean="0"/>
              <a:t>Examples of M&amp;E solutions from Secretariat and members</a:t>
            </a:r>
          </a:p>
          <a:p>
            <a:r>
              <a:rPr lang="en-US" b="1" dirty="0" smtClean="0"/>
              <a:t>Small Group Exercise</a:t>
            </a:r>
            <a:r>
              <a:rPr lang="en-US" dirty="0" smtClean="0"/>
              <a:t>:  </a:t>
            </a:r>
            <a:r>
              <a:rPr lang="en-US" b="1" dirty="0" smtClean="0"/>
              <a:t>30 min. </a:t>
            </a:r>
          </a:p>
          <a:p>
            <a:pPr lvl="1"/>
            <a:r>
              <a:rPr lang="en-US" dirty="0" smtClean="0"/>
              <a:t>Each group of 8-9 takes </a:t>
            </a:r>
            <a:r>
              <a:rPr lang="en-GB" dirty="0" smtClean="0"/>
              <a:t>two-three examples of network results, and proposes M&amp;E framework.  </a:t>
            </a:r>
          </a:p>
          <a:p>
            <a:r>
              <a:rPr lang="en-GB" b="1" dirty="0" smtClean="0"/>
              <a:t>Report back &amp; Discussion:  25 min.</a:t>
            </a:r>
          </a:p>
          <a:p>
            <a:r>
              <a:rPr lang="en-GB" b="1" dirty="0" smtClean="0"/>
              <a:t>Wrap-up:  </a:t>
            </a:r>
            <a:r>
              <a:rPr lang="en-GB" dirty="0" smtClean="0"/>
              <a:t>Suggestions for follow-up: </a:t>
            </a:r>
            <a:r>
              <a:rPr lang="en-GB" b="1" dirty="0" smtClean="0"/>
              <a:t>5 min</a:t>
            </a:r>
            <a:endParaRPr lang="en-US" b="1" dirty="0" smtClean="0"/>
          </a:p>
        </p:txBody>
      </p:sp>
      <p:sp>
        <p:nvSpPr>
          <p:cNvPr id="3" name="Title 2"/>
          <p:cNvSpPr>
            <a:spLocks noGrp="1"/>
          </p:cNvSpPr>
          <p:nvPr>
            <p:ph type="title"/>
          </p:nvPr>
        </p:nvSpPr>
        <p:spPr/>
        <p:txBody>
          <a:bodyPr>
            <a:normAutofit/>
          </a:bodyPr>
          <a:lstStyle/>
          <a:p>
            <a:pPr algn="ctr"/>
            <a:r>
              <a:rPr lang="en-US" dirty="0" smtClean="0"/>
              <a:t>Objectives  and Structure</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071872"/>
          </a:xfrm>
        </p:spPr>
        <p:txBody>
          <a:bodyPr>
            <a:normAutofit fontScale="92500" lnSpcReduction="10000"/>
          </a:bodyPr>
          <a:lstStyle/>
          <a:p>
            <a:r>
              <a:rPr lang="en-GB" b="1" u="sng" dirty="0" smtClean="0"/>
              <a:t>Strategic Objective C: </a:t>
            </a:r>
            <a:r>
              <a:rPr lang="en-US" dirty="0" smtClean="0"/>
              <a:t>Strengthened knowledge-sharing and collaboration among </a:t>
            </a:r>
            <a:r>
              <a:rPr lang="en-US" dirty="0" err="1" smtClean="0"/>
              <a:t>organisations</a:t>
            </a:r>
            <a:r>
              <a:rPr lang="en-US" dirty="0" smtClean="0"/>
              <a:t> working to end child marriage</a:t>
            </a:r>
          </a:p>
          <a:p>
            <a:r>
              <a:rPr lang="en-US" b="1" dirty="0" smtClean="0"/>
              <a:t>Intermediate Objective</a:t>
            </a:r>
          </a:p>
          <a:p>
            <a:pPr lvl="1"/>
            <a:r>
              <a:rPr lang="en-US" dirty="0" smtClean="0"/>
              <a:t>1. Increased information-sharing and dialogue that provides all </a:t>
            </a:r>
            <a:r>
              <a:rPr lang="en-US" i="1" dirty="0" smtClean="0"/>
              <a:t>Girls Not Brides</a:t>
            </a:r>
            <a:r>
              <a:rPr lang="en-US" dirty="0" smtClean="0"/>
              <a:t> members with updates on relevant developments….</a:t>
            </a:r>
            <a:endParaRPr lang="en-US" b="1" dirty="0" smtClean="0"/>
          </a:p>
          <a:p>
            <a:r>
              <a:rPr lang="en-US" b="1" dirty="0" smtClean="0"/>
              <a:t>Indicator </a:t>
            </a:r>
            <a:r>
              <a:rPr lang="en-US" sz="2200" dirty="0" smtClean="0"/>
              <a:t>(1 of 3):  </a:t>
            </a:r>
          </a:p>
          <a:p>
            <a:pPr lvl="1"/>
            <a:r>
              <a:rPr lang="en-US" dirty="0" smtClean="0"/>
              <a:t>1.a. % of members who rate highly the usefulness of information-sharing mechanism(s)</a:t>
            </a:r>
          </a:p>
          <a:p>
            <a:r>
              <a:rPr lang="en-US" b="1" dirty="0" smtClean="0"/>
              <a:t>Specific Objective with Target (</a:t>
            </a:r>
            <a:r>
              <a:rPr lang="en-US" sz="2200" dirty="0" smtClean="0"/>
              <a:t>possible example)</a:t>
            </a:r>
          </a:p>
          <a:p>
            <a:pPr lvl="1"/>
            <a:r>
              <a:rPr lang="en-US" dirty="0" smtClean="0"/>
              <a:t>70% of members rate two info-sharing mechanism(s) at 4 or above from a scale of 1(lowest)-5 (highest) by the end of two years after their introduction</a:t>
            </a:r>
          </a:p>
        </p:txBody>
      </p:sp>
      <p:sp>
        <p:nvSpPr>
          <p:cNvPr id="3" name="Title 2"/>
          <p:cNvSpPr>
            <a:spLocks noGrp="1"/>
          </p:cNvSpPr>
          <p:nvPr>
            <p:ph type="title"/>
          </p:nvPr>
        </p:nvSpPr>
        <p:spPr/>
        <p:txBody>
          <a:bodyPr>
            <a:normAutofit fontScale="90000"/>
          </a:bodyPr>
          <a:lstStyle/>
          <a:p>
            <a:pPr algn="ctr"/>
            <a:r>
              <a:rPr lang="en-US" dirty="0" smtClean="0"/>
              <a:t>An Example from GNB Secretariat</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85000" lnSpcReduction="10000"/>
          </a:bodyPr>
          <a:lstStyle/>
          <a:p>
            <a:r>
              <a:rPr lang="en-GB" b="1" u="sng" dirty="0" smtClean="0"/>
              <a:t>Strategic Objective </a:t>
            </a:r>
            <a:r>
              <a:rPr lang="en-US" b="1" u="sng" dirty="0" smtClean="0"/>
              <a:t>A:</a:t>
            </a:r>
            <a:r>
              <a:rPr lang="en-US" b="1" dirty="0" smtClean="0"/>
              <a:t> </a:t>
            </a:r>
            <a:r>
              <a:rPr lang="en-GB" sz="2400" i="1" dirty="0" smtClean="0"/>
              <a:t>Increased visibility and acceptance of messages about the impact of child marriage as well as potential solutions at the local, national and international levels</a:t>
            </a:r>
            <a:endParaRPr lang="en-US" sz="2400" i="1" dirty="0" smtClean="0"/>
          </a:p>
          <a:p>
            <a:r>
              <a:rPr lang="en-US" b="1" dirty="0" smtClean="0"/>
              <a:t>Intermediate Objective</a:t>
            </a:r>
          </a:p>
          <a:p>
            <a:pPr lvl="1"/>
            <a:r>
              <a:rPr lang="en-US" dirty="0" smtClean="0"/>
              <a:t>Supportive </a:t>
            </a:r>
            <a:r>
              <a:rPr lang="en-GB" dirty="0" smtClean="0"/>
              <a:t>public statements and declarations by regional and international policymakers and agencies will increase</a:t>
            </a:r>
            <a:endParaRPr lang="en-US" dirty="0" smtClean="0"/>
          </a:p>
          <a:p>
            <a:r>
              <a:rPr lang="en-US" b="1" dirty="0" smtClean="0"/>
              <a:t>Indicator:  </a:t>
            </a:r>
            <a:r>
              <a:rPr lang="en-US" dirty="0" smtClean="0"/>
              <a:t>(1 of 3)</a:t>
            </a:r>
            <a:endParaRPr lang="en-US" sz="3200" dirty="0" smtClean="0"/>
          </a:p>
          <a:p>
            <a:pPr lvl="1"/>
            <a:r>
              <a:rPr lang="en-US" sz="2400" dirty="0" smtClean="0"/>
              <a:t>1.b. # of commitments to support and action by relevant multilateral, regional, or national agencies. </a:t>
            </a:r>
            <a:endParaRPr lang="en-US" sz="2800" dirty="0" smtClean="0"/>
          </a:p>
          <a:p>
            <a:r>
              <a:rPr lang="en-US" sz="2800" b="1" dirty="0" smtClean="0"/>
              <a:t> Specific Objective with </a:t>
            </a:r>
            <a:r>
              <a:rPr lang="en-US" b="1" dirty="0" smtClean="0"/>
              <a:t>Target:  </a:t>
            </a:r>
            <a:r>
              <a:rPr lang="en-US" dirty="0" smtClean="0"/>
              <a:t>(possible example)</a:t>
            </a:r>
          </a:p>
          <a:p>
            <a:pPr lvl="1"/>
            <a:r>
              <a:rPr lang="en-US" dirty="0" smtClean="0"/>
              <a:t>Four major multilateral agencies and two major bilateral agencies (to be named in the plan) will make official statements supporting inclusion of child marriage as an indicator in post-2015 frameworks.</a:t>
            </a:r>
          </a:p>
        </p:txBody>
      </p:sp>
      <p:sp>
        <p:nvSpPr>
          <p:cNvPr id="3" name="Title 2"/>
          <p:cNvSpPr>
            <a:spLocks noGrp="1"/>
          </p:cNvSpPr>
          <p:nvPr>
            <p:ph type="title"/>
          </p:nvPr>
        </p:nvSpPr>
        <p:spPr/>
        <p:txBody>
          <a:bodyPr>
            <a:normAutofit/>
          </a:bodyPr>
          <a:lstStyle/>
          <a:p>
            <a:pPr algn="ctr"/>
            <a:r>
              <a:rPr lang="en-US" dirty="0" smtClean="0"/>
              <a:t>Another  Secretariat Example</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fontScale="85000" lnSpcReduction="20000"/>
          </a:bodyPr>
          <a:lstStyle/>
          <a:p>
            <a:r>
              <a:rPr lang="en-US" b="1" dirty="0" smtClean="0"/>
              <a:t>Strategic Objective: </a:t>
            </a:r>
            <a:r>
              <a:rPr lang="en-US" dirty="0" smtClean="0"/>
              <a:t>Alliance [&amp; cause of ending child marriage] grows in credibility and visibility at national level with strategic audiences (India)</a:t>
            </a:r>
          </a:p>
          <a:p>
            <a:r>
              <a:rPr lang="en-US" b="1" dirty="0" smtClean="0"/>
              <a:t>Intermediate Objective:  </a:t>
            </a:r>
            <a:r>
              <a:rPr lang="en-US" dirty="0" smtClean="0"/>
              <a:t>Influential mass media outlets increase their positive coverage of the Alliance and its messages</a:t>
            </a:r>
            <a:r>
              <a:rPr lang="en-US" b="1" dirty="0" smtClean="0"/>
              <a:t> </a:t>
            </a:r>
          </a:p>
          <a:p>
            <a:r>
              <a:rPr lang="en-US" b="1" dirty="0" smtClean="0"/>
              <a:t>Indicators: </a:t>
            </a:r>
          </a:p>
          <a:p>
            <a:pPr lvl="1"/>
            <a:r>
              <a:rPr lang="en-US" sz="2400" dirty="0" smtClean="0"/>
              <a:t># of press calls to Alliance for quotes</a:t>
            </a:r>
          </a:p>
          <a:p>
            <a:pPr lvl="1"/>
            <a:r>
              <a:rPr lang="en-US" sz="2400" dirty="0" smtClean="0"/>
              <a:t># of citations or appearances of Alliance spokespeople in targeted media outlets </a:t>
            </a:r>
          </a:p>
          <a:p>
            <a:r>
              <a:rPr lang="en-US" b="1" dirty="0" smtClean="0"/>
              <a:t>Specific Objectives with Targets </a:t>
            </a:r>
            <a:r>
              <a:rPr lang="en-US" dirty="0" smtClean="0"/>
              <a:t>(possible examples)</a:t>
            </a:r>
          </a:p>
          <a:p>
            <a:pPr lvl="1"/>
            <a:r>
              <a:rPr lang="en-US" dirty="0" smtClean="0"/>
              <a:t> Alliance receives 200 press calls in 2013</a:t>
            </a:r>
          </a:p>
          <a:p>
            <a:pPr lvl="1"/>
            <a:r>
              <a:rPr lang="en-US" dirty="0" smtClean="0"/>
              <a:t>Alliance is featured positively in 3 articles in 2013 in most influential national newspaper</a:t>
            </a:r>
          </a:p>
          <a:p>
            <a:pPr lvl="1"/>
            <a:r>
              <a:rPr lang="en-US" dirty="0" smtClean="0"/>
              <a:t>Alliance spokespeople make3 appearances on widely viewed news talk show in 2013.</a:t>
            </a:r>
          </a:p>
          <a:p>
            <a:endParaRPr lang="en-US" sz="2800" dirty="0" smtClean="0"/>
          </a:p>
          <a:p>
            <a:endParaRPr lang="en-US" dirty="0"/>
          </a:p>
        </p:txBody>
      </p:sp>
      <p:sp>
        <p:nvSpPr>
          <p:cNvPr id="3" name="Title 2"/>
          <p:cNvSpPr>
            <a:spLocks noGrp="1"/>
          </p:cNvSpPr>
          <p:nvPr>
            <p:ph type="title"/>
          </p:nvPr>
        </p:nvSpPr>
        <p:spPr/>
        <p:txBody>
          <a:bodyPr>
            <a:normAutofit/>
          </a:bodyPr>
          <a:lstStyle/>
          <a:p>
            <a:pPr algn="ctr"/>
            <a:r>
              <a:rPr lang="en-US" dirty="0" smtClean="0"/>
              <a:t>Examples from GNB Partners</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dirty="0" smtClean="0"/>
              <a:t>Strategic Objective: </a:t>
            </a:r>
            <a:r>
              <a:rPr lang="en-US" dirty="0" smtClean="0"/>
              <a:t>High level of ownership and commitment by Network members</a:t>
            </a:r>
          </a:p>
          <a:p>
            <a:r>
              <a:rPr lang="en-US" b="1" dirty="0" smtClean="0"/>
              <a:t>Intermediate Objective:  </a:t>
            </a:r>
            <a:r>
              <a:rPr lang="en-US" dirty="0" smtClean="0"/>
              <a:t>To increase the contributions of staff time and resources by members to the Network</a:t>
            </a:r>
          </a:p>
          <a:p>
            <a:r>
              <a:rPr lang="en-US" b="1" dirty="0" smtClean="0"/>
              <a:t>Measures/Indicators: </a:t>
            </a:r>
          </a:p>
          <a:p>
            <a:pPr lvl="1"/>
            <a:r>
              <a:rPr lang="en-US" dirty="0" smtClean="0"/>
              <a:t># of members contributing staff time to Network activities in addition to Network meetings</a:t>
            </a:r>
          </a:p>
          <a:p>
            <a:pPr lvl="1"/>
            <a:r>
              <a:rPr lang="en-US" dirty="0" smtClean="0"/>
              <a:t># of members providing financial or other in-kind resources to enable network activities</a:t>
            </a:r>
          </a:p>
          <a:p>
            <a:pPr lvl="1"/>
            <a:r>
              <a:rPr lang="en-US" dirty="0" smtClean="0"/>
              <a:t># of states with working groups that implement activities</a:t>
            </a:r>
          </a:p>
          <a:p>
            <a:r>
              <a:rPr lang="en-US" b="1" dirty="0" smtClean="0"/>
              <a:t>Specific Objective </a:t>
            </a:r>
            <a:r>
              <a:rPr lang="en-US" b="1" dirty="0" err="1" smtClean="0"/>
              <a:t>withTarget</a:t>
            </a:r>
            <a:r>
              <a:rPr lang="en-US" b="1" dirty="0" smtClean="0"/>
              <a:t>:  </a:t>
            </a:r>
            <a:r>
              <a:rPr lang="en-US" dirty="0" smtClean="0"/>
              <a:t>(one example)</a:t>
            </a:r>
          </a:p>
          <a:p>
            <a:pPr lvl="1"/>
            <a:r>
              <a:rPr lang="en-US" dirty="0" smtClean="0"/>
              <a:t> 5 out of 10 states (name them) have active working groups by 2013.</a:t>
            </a:r>
          </a:p>
          <a:p>
            <a:pPr lvl="1"/>
            <a:endParaRPr lang="en-US" dirty="0" smtClean="0">
              <a:solidFill>
                <a:srgbClr val="FF0000"/>
              </a:solidFill>
            </a:endParaRPr>
          </a:p>
          <a:p>
            <a:endParaRPr lang="en-US" dirty="0"/>
          </a:p>
        </p:txBody>
      </p:sp>
      <p:sp>
        <p:nvSpPr>
          <p:cNvPr id="3" name="Title 2"/>
          <p:cNvSpPr>
            <a:spLocks noGrp="1"/>
          </p:cNvSpPr>
          <p:nvPr>
            <p:ph type="title"/>
          </p:nvPr>
        </p:nvSpPr>
        <p:spPr/>
        <p:txBody>
          <a:bodyPr>
            <a:normAutofit fontScale="90000"/>
          </a:bodyPr>
          <a:lstStyle/>
          <a:p>
            <a:pPr algn="ctr"/>
            <a:r>
              <a:rPr lang="en-US" dirty="0" smtClean="0"/>
              <a:t>Building on Examples from GNB Partners</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92500" lnSpcReduction="10000"/>
          </a:bodyPr>
          <a:lstStyle/>
          <a:p>
            <a:r>
              <a:rPr lang="en-US" dirty="0" smtClean="0"/>
              <a:t>We work hard, we care passionately about our mission, and resources are scarce.  </a:t>
            </a:r>
          </a:p>
          <a:p>
            <a:r>
              <a:rPr lang="en-US" dirty="0" smtClean="0"/>
              <a:t>Therefore, it is crucial to know </a:t>
            </a:r>
          </a:p>
          <a:p>
            <a:pPr lvl="1"/>
            <a:r>
              <a:rPr lang="en-US" dirty="0" smtClean="0"/>
              <a:t>Whether all our efforts and resources are making a difference</a:t>
            </a:r>
          </a:p>
          <a:p>
            <a:pPr lvl="1"/>
            <a:r>
              <a:rPr lang="en-US" dirty="0" smtClean="0"/>
              <a:t>How we could be making even more of a difference.   </a:t>
            </a:r>
          </a:p>
          <a:p>
            <a:r>
              <a:rPr lang="en-US" dirty="0" smtClean="0"/>
              <a:t>Evaluation must be driven by your deepest hopes for success, and not by donors.</a:t>
            </a:r>
          </a:p>
          <a:p>
            <a:pPr lvl="1"/>
            <a:r>
              <a:rPr lang="en-US" dirty="0" smtClean="0"/>
              <a:t>Yet it is terribly demoralizing if you can’t convince others – including donors – of your successes</a:t>
            </a:r>
          </a:p>
          <a:p>
            <a:r>
              <a:rPr lang="en-US" dirty="0" smtClean="0"/>
              <a:t>For networks,  it can be challenging to identify the successes of the network – distinct from but linked to the successes of the members.   </a:t>
            </a:r>
          </a:p>
          <a:p>
            <a:endParaRPr lang="en-US" dirty="0" smtClean="0"/>
          </a:p>
        </p:txBody>
      </p:sp>
      <p:sp>
        <p:nvSpPr>
          <p:cNvPr id="3" name="Title 2"/>
          <p:cNvSpPr>
            <a:spLocks noGrp="1"/>
          </p:cNvSpPr>
          <p:nvPr>
            <p:ph type="title"/>
          </p:nvPr>
        </p:nvSpPr>
        <p:spPr/>
        <p:txBody>
          <a:bodyPr/>
          <a:lstStyle/>
          <a:p>
            <a:r>
              <a:rPr lang="en-US" dirty="0" smtClean="0"/>
              <a:t>Why Evaluation?</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central concepts</a:t>
            </a:r>
            <a:endParaRPr lang="en-US" dirty="0"/>
          </a:p>
        </p:txBody>
      </p:sp>
      <p:sp>
        <p:nvSpPr>
          <p:cNvPr id="3" name="Content Placeholder 2"/>
          <p:cNvSpPr>
            <a:spLocks noGrp="1"/>
          </p:cNvSpPr>
          <p:nvPr>
            <p:ph idx="1"/>
          </p:nvPr>
        </p:nvSpPr>
        <p:spPr>
          <a:xfrm>
            <a:off x="457200" y="1481328"/>
            <a:ext cx="8229600" cy="4995672"/>
          </a:xfrm>
        </p:spPr>
        <p:txBody>
          <a:bodyPr>
            <a:normAutofit fontScale="85000" lnSpcReduction="10000"/>
          </a:bodyPr>
          <a:lstStyle/>
          <a:p>
            <a:r>
              <a:rPr lang="en-US" b="1" dirty="0" smtClean="0"/>
              <a:t>RESPONDS TO QUESTIONS ABOUT VALUE </a:t>
            </a:r>
            <a:r>
              <a:rPr lang="en-US" dirty="0" smtClean="0"/>
              <a:t>(Impact or Outcome evaluation)</a:t>
            </a:r>
          </a:p>
          <a:p>
            <a:pPr lvl="1"/>
            <a:r>
              <a:rPr lang="en-US" dirty="0" smtClean="0"/>
              <a:t>Did the network achieve its objectives?  </a:t>
            </a:r>
          </a:p>
          <a:p>
            <a:pPr lvl="1"/>
            <a:r>
              <a:rPr lang="en-US" dirty="0" smtClean="0"/>
              <a:t>What value does a network add to the individual efforts of its members?  (more than the sum of the parts)</a:t>
            </a:r>
          </a:p>
          <a:p>
            <a:r>
              <a:rPr lang="en-US" b="1" dirty="0" smtClean="0"/>
              <a:t>ENABLES LEARNING FROM EXPERIENCE TO IMPROVE STRATEGIES  </a:t>
            </a:r>
            <a:r>
              <a:rPr lang="en-US" dirty="0" smtClean="0"/>
              <a:t>(Process or Formative Evaluation)</a:t>
            </a:r>
          </a:p>
          <a:p>
            <a:pPr lvl="1"/>
            <a:r>
              <a:rPr lang="en-US" dirty="0" smtClean="0"/>
              <a:t>What explains successes or failures to achieve objectives?</a:t>
            </a:r>
          </a:p>
          <a:p>
            <a:pPr lvl="1"/>
            <a:r>
              <a:rPr lang="en-US" dirty="0" smtClean="0"/>
              <a:t>How could the network improve its results and functioning?  </a:t>
            </a:r>
          </a:p>
          <a:p>
            <a:r>
              <a:rPr lang="en-US" b="1" dirty="0" smtClean="0"/>
              <a:t>SYSTEMATIC DATA COLLECTION AND ANALYSIS</a:t>
            </a:r>
          </a:p>
          <a:p>
            <a:pPr lvl="1"/>
            <a:r>
              <a:rPr lang="en-US" dirty="0" smtClean="0"/>
              <a:t>All staff/participants make intuitive judgments about value and learning. </a:t>
            </a:r>
          </a:p>
          <a:p>
            <a:pPr lvl="1"/>
            <a:r>
              <a:rPr lang="en-US" dirty="0" smtClean="0"/>
              <a:t>Evaluation – whether internal or external -- seeks to make judgments  valid, reliable, and transparent. </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Jargon confusion!!! </a:t>
            </a:r>
            <a:endParaRPr lang="en-US" dirty="0">
              <a:solidFill>
                <a:schemeClr val="bg1"/>
              </a:solidFill>
            </a:endParaRPr>
          </a:p>
        </p:txBody>
      </p:sp>
      <p:sp>
        <p:nvSpPr>
          <p:cNvPr id="3" name="Content Placeholder 2"/>
          <p:cNvSpPr>
            <a:spLocks noGrp="1"/>
          </p:cNvSpPr>
          <p:nvPr>
            <p:ph sz="half" idx="1"/>
          </p:nvPr>
        </p:nvSpPr>
        <p:spPr/>
        <p:txBody>
          <a:bodyPr>
            <a:normAutofit/>
          </a:bodyPr>
          <a:lstStyle/>
          <a:p>
            <a:r>
              <a:rPr lang="en-US" dirty="0" smtClean="0">
                <a:solidFill>
                  <a:schemeClr val="bg1"/>
                </a:solidFill>
              </a:rPr>
              <a:t>result?</a:t>
            </a:r>
          </a:p>
          <a:p>
            <a:r>
              <a:rPr lang="en-US" dirty="0" smtClean="0">
                <a:solidFill>
                  <a:schemeClr val="bg1"/>
                </a:solidFill>
              </a:rPr>
              <a:t>goal?</a:t>
            </a:r>
          </a:p>
          <a:p>
            <a:r>
              <a:rPr lang="en-US" dirty="0" smtClean="0">
                <a:solidFill>
                  <a:schemeClr val="bg1"/>
                </a:solidFill>
              </a:rPr>
              <a:t>outcome?</a:t>
            </a:r>
          </a:p>
          <a:p>
            <a:r>
              <a:rPr lang="en-US" dirty="0" smtClean="0">
                <a:solidFill>
                  <a:schemeClr val="bg1"/>
                </a:solidFill>
              </a:rPr>
              <a:t>impact?</a:t>
            </a:r>
          </a:p>
          <a:p>
            <a:r>
              <a:rPr lang="en-US" dirty="0" smtClean="0">
                <a:solidFill>
                  <a:schemeClr val="bg1"/>
                </a:solidFill>
              </a:rPr>
              <a:t>objective?</a:t>
            </a:r>
          </a:p>
          <a:p>
            <a:r>
              <a:rPr lang="en-US" dirty="0" smtClean="0">
                <a:solidFill>
                  <a:schemeClr val="bg1"/>
                </a:solidFill>
              </a:rPr>
              <a:t>target?</a:t>
            </a:r>
          </a:p>
          <a:p>
            <a:r>
              <a:rPr lang="en-US" dirty="0" smtClean="0">
                <a:solidFill>
                  <a:schemeClr val="bg1"/>
                </a:solidFill>
              </a:rPr>
              <a:t>strategy?</a:t>
            </a:r>
          </a:p>
          <a:p>
            <a:r>
              <a:rPr lang="en-US" dirty="0" smtClean="0">
                <a:solidFill>
                  <a:schemeClr val="bg1"/>
                </a:solidFill>
              </a:rPr>
              <a:t>effectiveness?</a:t>
            </a:r>
          </a:p>
        </p:txBody>
      </p:sp>
      <p:sp>
        <p:nvSpPr>
          <p:cNvPr id="4" name="Content Placeholder 3"/>
          <p:cNvSpPr>
            <a:spLocks noGrp="1"/>
          </p:cNvSpPr>
          <p:nvPr>
            <p:ph sz="half" idx="2"/>
          </p:nvPr>
        </p:nvSpPr>
        <p:spPr/>
        <p:txBody>
          <a:bodyPr/>
          <a:lstStyle/>
          <a:p>
            <a:r>
              <a:rPr lang="en-US" dirty="0" smtClean="0">
                <a:solidFill>
                  <a:schemeClr val="bg1"/>
                </a:solidFill>
              </a:rPr>
              <a:t>baseline?</a:t>
            </a:r>
          </a:p>
          <a:p>
            <a:r>
              <a:rPr lang="en-US" dirty="0" smtClean="0">
                <a:solidFill>
                  <a:schemeClr val="bg1"/>
                </a:solidFill>
              </a:rPr>
              <a:t>indicator?</a:t>
            </a:r>
          </a:p>
          <a:p>
            <a:r>
              <a:rPr lang="en-US" dirty="0" smtClean="0">
                <a:solidFill>
                  <a:schemeClr val="bg1"/>
                </a:solidFill>
              </a:rPr>
              <a:t>measure?</a:t>
            </a:r>
          </a:p>
          <a:p>
            <a:r>
              <a:rPr lang="en-US" dirty="0" smtClean="0">
                <a:solidFill>
                  <a:schemeClr val="bg1"/>
                </a:solidFill>
              </a:rPr>
              <a:t>output? </a:t>
            </a:r>
          </a:p>
          <a:p>
            <a:r>
              <a:rPr lang="en-US" dirty="0" smtClean="0">
                <a:solidFill>
                  <a:schemeClr val="bg1"/>
                </a:solidFill>
              </a:rPr>
              <a:t>achievement?</a:t>
            </a:r>
          </a:p>
          <a:p>
            <a:r>
              <a:rPr lang="en-US" dirty="0" smtClean="0">
                <a:solidFill>
                  <a:schemeClr val="bg1"/>
                </a:solidFill>
              </a:rPr>
              <a:t>activity?</a:t>
            </a:r>
          </a:p>
          <a:p>
            <a:r>
              <a:rPr lang="en-US" dirty="0" smtClean="0">
                <a:solidFill>
                  <a:schemeClr val="bg1"/>
                </a:solidFill>
              </a:rPr>
              <a:t>input? </a:t>
            </a:r>
          </a:p>
          <a:p>
            <a:r>
              <a:rPr lang="en-US" dirty="0" smtClean="0">
                <a:solidFill>
                  <a:schemeClr val="bg1"/>
                </a:solidFill>
              </a:rPr>
              <a:t>benchmark?</a:t>
            </a:r>
          </a:p>
          <a:p>
            <a:r>
              <a:rPr lang="en-US" dirty="0" smtClean="0">
                <a:solidFill>
                  <a:schemeClr val="bg1"/>
                </a:solidFill>
              </a:rPr>
              <a:t>theory of change?</a:t>
            </a:r>
          </a:p>
          <a:p>
            <a:endParaRPr lang="en-US" dirty="0">
              <a:solidFill>
                <a:schemeClr val="bg1"/>
              </a:solidFill>
            </a:endParaRPr>
          </a:p>
        </p:txBody>
      </p:sp>
      <p:sp>
        <p:nvSpPr>
          <p:cNvPr id="5" name="Date Placeholder 4"/>
          <p:cNvSpPr>
            <a:spLocks noGrp="1"/>
          </p:cNvSpPr>
          <p:nvPr>
            <p:ph type="dt" sz="half" idx="10"/>
          </p:nvPr>
        </p:nvSpPr>
        <p:spPr/>
        <p:txBody>
          <a:bodyPr/>
          <a:lstStyle/>
          <a:p>
            <a:r>
              <a:rPr lang="en-US" smtClean="0"/>
              <a:t>Girls not Brides Partnership meeting,  Feb. 11-13, 2013</a:t>
            </a:r>
            <a:endParaRPr lang="en-US" dirty="0" smtClean="0"/>
          </a:p>
        </p:txBody>
      </p:sp>
      <p:sp>
        <p:nvSpPr>
          <p:cNvPr id="6" name="Footer Placeholder 5"/>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81600"/>
          </a:xfrm>
        </p:spPr>
        <p:txBody>
          <a:bodyPr>
            <a:normAutofit/>
          </a:bodyPr>
          <a:lstStyle/>
          <a:p>
            <a:pPr marL="0" indent="0">
              <a:spcBef>
                <a:spcPts val="0"/>
              </a:spcBef>
              <a:spcAft>
                <a:spcPts val="600"/>
              </a:spcAft>
              <a:buClrTx/>
              <a:buSzTx/>
              <a:defRPr/>
            </a:pPr>
            <a:r>
              <a:rPr lang="en-US" b="1" dirty="0" smtClean="0">
                <a:solidFill>
                  <a:srgbClr val="333333"/>
                </a:solidFill>
              </a:rPr>
              <a:t>Theory of change: </a:t>
            </a:r>
            <a:r>
              <a:rPr lang="en-US" dirty="0" smtClean="0">
                <a:solidFill>
                  <a:srgbClr val="333333"/>
                </a:solidFill>
              </a:rPr>
              <a:t> Explain why and how each outcome/result leads to the next in pathways to the ultimate goal </a:t>
            </a:r>
            <a:r>
              <a:rPr lang="en-US" sz="2400" dirty="0" smtClean="0">
                <a:solidFill>
                  <a:srgbClr val="333333"/>
                </a:solidFill>
              </a:rPr>
              <a:t>(ending child marriage)</a:t>
            </a:r>
            <a:endParaRPr lang="en-US" sz="2400" b="1" dirty="0" smtClean="0">
              <a:solidFill>
                <a:srgbClr val="333333"/>
              </a:solidFill>
            </a:endParaRPr>
          </a:p>
          <a:p>
            <a:pPr marL="0" indent="0">
              <a:spcBef>
                <a:spcPts val="0"/>
              </a:spcBef>
              <a:spcAft>
                <a:spcPts val="600"/>
              </a:spcAft>
              <a:buClrTx/>
              <a:buSzTx/>
              <a:defRPr/>
            </a:pPr>
            <a:r>
              <a:rPr lang="en-US" b="1" dirty="0" smtClean="0">
                <a:solidFill>
                  <a:srgbClr val="333333"/>
                </a:solidFill>
              </a:rPr>
              <a:t>Impact:  </a:t>
            </a:r>
            <a:r>
              <a:rPr lang="en-US" dirty="0" smtClean="0">
                <a:solidFill>
                  <a:srgbClr val="333333"/>
                </a:solidFill>
              </a:rPr>
              <a:t>change at a population level. e.g. decrease in child marriage rates.</a:t>
            </a:r>
          </a:p>
          <a:p>
            <a:pPr marL="0" indent="0">
              <a:spcBef>
                <a:spcPts val="0"/>
              </a:spcBef>
              <a:spcAft>
                <a:spcPts val="600"/>
              </a:spcAft>
              <a:buClrTx/>
              <a:buSzTx/>
              <a:defRPr/>
            </a:pPr>
            <a:r>
              <a:rPr lang="en-US" b="1" dirty="0" smtClean="0">
                <a:solidFill>
                  <a:srgbClr val="333333"/>
                </a:solidFill>
              </a:rPr>
              <a:t>Result/outcome:  </a:t>
            </a:r>
            <a:r>
              <a:rPr lang="en-US" dirty="0" smtClean="0">
                <a:solidFill>
                  <a:srgbClr val="333333"/>
                </a:solidFill>
              </a:rPr>
              <a:t>A desired change in a state or condition as a result of your activities.</a:t>
            </a:r>
          </a:p>
          <a:p>
            <a:pPr marL="0" indent="0">
              <a:spcBef>
                <a:spcPts val="0"/>
              </a:spcBef>
              <a:spcAft>
                <a:spcPts val="600"/>
              </a:spcAft>
              <a:buClrTx/>
              <a:buSzTx/>
              <a:defRPr/>
            </a:pPr>
            <a:r>
              <a:rPr lang="en-US" b="1" dirty="0" smtClean="0">
                <a:solidFill>
                  <a:srgbClr val="333333"/>
                </a:solidFill>
              </a:rPr>
              <a:t>Activity:  </a:t>
            </a:r>
            <a:r>
              <a:rPr lang="en-US" dirty="0" smtClean="0">
                <a:solidFill>
                  <a:srgbClr val="333333"/>
                </a:solidFill>
              </a:rPr>
              <a:t>Everything that a program actually does or produces to lead to the expected results: e.g. run a training workshop, write a manual, hold community meetings.  </a:t>
            </a:r>
            <a:endParaRPr lang="en-US" b="1" dirty="0" smtClean="0">
              <a:solidFill>
                <a:srgbClr val="333333"/>
              </a:solidFill>
            </a:endParaRPr>
          </a:p>
        </p:txBody>
      </p:sp>
      <p:sp>
        <p:nvSpPr>
          <p:cNvPr id="3" name="Title 2"/>
          <p:cNvSpPr>
            <a:spLocks noGrp="1"/>
          </p:cNvSpPr>
          <p:nvPr>
            <p:ph type="title"/>
          </p:nvPr>
        </p:nvSpPr>
        <p:spPr>
          <a:xfrm>
            <a:off x="457200" y="274638"/>
            <a:ext cx="8229600" cy="792162"/>
          </a:xfrm>
        </p:spPr>
        <p:txBody>
          <a:bodyPr/>
          <a:lstStyle/>
          <a:p>
            <a:pPr algn="ctr"/>
            <a:r>
              <a:rPr lang="en-US" dirty="0" smtClean="0"/>
              <a:t>Our definitions</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376672"/>
          </a:xfrm>
        </p:spPr>
        <p:txBody>
          <a:bodyPr>
            <a:normAutofit/>
          </a:bodyPr>
          <a:lstStyle/>
          <a:p>
            <a:pPr marL="0" indent="0">
              <a:spcBef>
                <a:spcPts val="0"/>
              </a:spcBef>
              <a:spcAft>
                <a:spcPts val="600"/>
              </a:spcAft>
              <a:buClrTx/>
              <a:buSzTx/>
              <a:defRPr/>
            </a:pPr>
            <a:r>
              <a:rPr lang="en-US" dirty="0" smtClean="0">
                <a:solidFill>
                  <a:srgbClr val="333333"/>
                </a:solidFill>
              </a:rPr>
              <a:t> Objectives are time-bound, realistic, and measurable statements of the results/outcomes you plan to achieve.</a:t>
            </a:r>
          </a:p>
          <a:p>
            <a:pPr marL="0" indent="0">
              <a:spcBef>
                <a:spcPts val="0"/>
              </a:spcBef>
              <a:spcAft>
                <a:spcPts val="600"/>
              </a:spcAft>
              <a:buClrTx/>
              <a:buSzTx/>
              <a:defRPr/>
            </a:pPr>
            <a:r>
              <a:rPr lang="en-US" dirty="0" smtClean="0">
                <a:solidFill>
                  <a:srgbClr val="333333"/>
                </a:solidFill>
              </a:rPr>
              <a:t>Some objectives use </a:t>
            </a:r>
            <a:r>
              <a:rPr lang="en-US" u="sng" dirty="0" smtClean="0">
                <a:solidFill>
                  <a:srgbClr val="333333"/>
                </a:solidFill>
              </a:rPr>
              <a:t>quantitative measures</a:t>
            </a:r>
            <a:r>
              <a:rPr lang="en-US" dirty="0" smtClean="0">
                <a:solidFill>
                  <a:srgbClr val="333333"/>
                </a:solidFill>
              </a:rPr>
              <a:t>, called “indicators,” with baselines and targets: </a:t>
            </a:r>
          </a:p>
          <a:p>
            <a:pPr marL="256032" lvl="1" indent="0">
              <a:spcBef>
                <a:spcPts val="0"/>
              </a:spcBef>
              <a:spcAft>
                <a:spcPts val="600"/>
              </a:spcAft>
              <a:buClrTx/>
              <a:defRPr/>
            </a:pPr>
            <a:r>
              <a:rPr lang="en-US" dirty="0" smtClean="0">
                <a:solidFill>
                  <a:srgbClr val="333333"/>
                </a:solidFill>
              </a:rPr>
              <a:t>Indicators are used for results that make sense to count, that is, significant increases or decreases in numbers or percents. </a:t>
            </a:r>
          </a:p>
          <a:p>
            <a:pPr marL="256032" lvl="1" indent="0">
              <a:spcBef>
                <a:spcPts val="0"/>
              </a:spcBef>
              <a:spcAft>
                <a:spcPts val="600"/>
              </a:spcAft>
              <a:buClrTx/>
              <a:defRPr/>
            </a:pPr>
            <a:r>
              <a:rPr lang="en-US" dirty="0" smtClean="0">
                <a:solidFill>
                  <a:srgbClr val="333333"/>
                </a:solidFill>
              </a:rPr>
              <a:t>Example: The number of network members (indicator) will grow from 10 in 2012 (baseline)  to 30 (target) in 2014.</a:t>
            </a:r>
          </a:p>
          <a:p>
            <a:pPr marL="256032" lvl="1" indent="0">
              <a:spcBef>
                <a:spcPts val="0"/>
              </a:spcBef>
              <a:spcAft>
                <a:spcPts val="600"/>
              </a:spcAft>
              <a:buClrTx/>
              <a:defRPr/>
            </a:pPr>
            <a:endParaRPr lang="en-US" b="1" dirty="0" smtClean="0">
              <a:solidFill>
                <a:srgbClr val="333333"/>
              </a:solidFill>
            </a:endParaRPr>
          </a:p>
          <a:p>
            <a:endParaRPr lang="en-US" dirty="0"/>
          </a:p>
        </p:txBody>
      </p:sp>
      <p:sp>
        <p:nvSpPr>
          <p:cNvPr id="3" name="Title 2"/>
          <p:cNvSpPr>
            <a:spLocks noGrp="1"/>
          </p:cNvSpPr>
          <p:nvPr>
            <p:ph type="title"/>
          </p:nvPr>
        </p:nvSpPr>
        <p:spPr>
          <a:xfrm>
            <a:off x="457200" y="0"/>
            <a:ext cx="8229600" cy="1143000"/>
          </a:xfrm>
        </p:spPr>
        <p:txBody>
          <a:bodyPr/>
          <a:lstStyle/>
          <a:p>
            <a:pPr algn="ctr"/>
            <a:r>
              <a:rPr lang="en-US" dirty="0" smtClean="0">
                <a:solidFill>
                  <a:srgbClr val="333333"/>
                </a:solidFill>
              </a:rPr>
              <a:t>Specific Objectives</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spcBef>
                <a:spcPts val="0"/>
              </a:spcBef>
              <a:spcAft>
                <a:spcPts val="600"/>
              </a:spcAft>
              <a:buClrTx/>
              <a:buSzTx/>
              <a:defRPr/>
            </a:pPr>
            <a:r>
              <a:rPr lang="en-US" dirty="0" smtClean="0">
                <a:solidFill>
                  <a:srgbClr val="333333"/>
                </a:solidFill>
              </a:rPr>
              <a:t>  Other specific objectives describe equally measurable results that are significant steps in the pathway to the ultimate goal. </a:t>
            </a:r>
          </a:p>
          <a:p>
            <a:pPr marL="256032" lvl="1" indent="0">
              <a:spcBef>
                <a:spcPts val="0"/>
              </a:spcBef>
              <a:spcAft>
                <a:spcPts val="600"/>
              </a:spcAft>
              <a:buClrTx/>
              <a:defRPr/>
            </a:pPr>
            <a:r>
              <a:rPr lang="en-US" u="sng" dirty="0" smtClean="0">
                <a:solidFill>
                  <a:srgbClr val="333333"/>
                </a:solidFill>
              </a:rPr>
              <a:t>Example: </a:t>
            </a:r>
            <a:r>
              <a:rPr lang="en-US" dirty="0" smtClean="0">
                <a:solidFill>
                  <a:srgbClr val="333333"/>
                </a:solidFill>
              </a:rPr>
              <a:t>(global level) Post-2015 international development frameworks will include rates of child marriage as an indicator along with a time-bound target for reduction.  </a:t>
            </a:r>
          </a:p>
          <a:p>
            <a:pPr marL="256032" lvl="1" indent="0">
              <a:spcBef>
                <a:spcPts val="0"/>
              </a:spcBef>
              <a:spcAft>
                <a:spcPts val="600"/>
              </a:spcAft>
              <a:buClrTx/>
              <a:defRPr/>
            </a:pPr>
            <a:r>
              <a:rPr lang="en-US" u="sng" dirty="0" smtClean="0">
                <a:solidFill>
                  <a:srgbClr val="333333"/>
                </a:solidFill>
              </a:rPr>
              <a:t>Example:  </a:t>
            </a:r>
            <a:r>
              <a:rPr lang="en-US" dirty="0" smtClean="0">
                <a:solidFill>
                  <a:srgbClr val="333333"/>
                </a:solidFill>
              </a:rPr>
              <a:t>(national level)  By 2014, the Ministries of Family, Justice, and Health will send representatives regularly to the meetings of the national coalition to end child marriage.  </a:t>
            </a:r>
            <a:endParaRPr lang="en-US" dirty="0"/>
          </a:p>
        </p:txBody>
      </p:sp>
      <p:sp>
        <p:nvSpPr>
          <p:cNvPr id="3" name="Title 2"/>
          <p:cNvSpPr>
            <a:spLocks noGrp="1"/>
          </p:cNvSpPr>
          <p:nvPr>
            <p:ph type="title"/>
          </p:nvPr>
        </p:nvSpPr>
        <p:spPr/>
        <p:txBody>
          <a:bodyPr>
            <a:normAutofit fontScale="90000"/>
          </a:bodyPr>
          <a:lstStyle/>
          <a:p>
            <a:pPr algn="ctr"/>
            <a:r>
              <a:rPr lang="en-US" dirty="0" smtClean="0"/>
              <a:t>Non-quantifiable Specific Objectives</a:t>
            </a:r>
            <a:endParaRPr lang="en-US" dirty="0"/>
          </a:p>
        </p:txBody>
      </p:sp>
      <p:sp>
        <p:nvSpPr>
          <p:cNvPr id="4" name="Date Placeholder 3"/>
          <p:cNvSpPr>
            <a:spLocks noGrp="1"/>
          </p:cNvSpPr>
          <p:nvPr>
            <p:ph type="dt" sz="half" idx="10"/>
          </p:nvPr>
        </p:nvSpPr>
        <p:spPr/>
        <p:txBody>
          <a:bodyPr/>
          <a:lstStyle/>
          <a:p>
            <a:r>
              <a:rPr lang="en-US" smtClean="0"/>
              <a:t>Girls not Brides Partnership meeting,  Feb. 11-13, 2013</a:t>
            </a:r>
            <a:endParaRPr lang="en-US" dirty="0"/>
          </a:p>
        </p:txBody>
      </p:sp>
      <p:sp>
        <p:nvSpPr>
          <p:cNvPr id="5" name="Footer Placeholder 4"/>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533400"/>
            <a:ext cx="8229600" cy="990600"/>
          </a:xfrm>
        </p:spPr>
        <p:txBody>
          <a:bodyPr>
            <a:normAutofit fontScale="90000"/>
          </a:bodyPr>
          <a:lstStyle/>
          <a:p>
            <a:r>
              <a:rPr lang="en-US" dirty="0" smtClean="0"/>
              <a:t>A Common Theory of Change Gap</a:t>
            </a:r>
          </a:p>
        </p:txBody>
      </p:sp>
      <p:sp>
        <p:nvSpPr>
          <p:cNvPr id="26627" name="Content Placeholder 2"/>
          <p:cNvSpPr>
            <a:spLocks noGrp="1"/>
          </p:cNvSpPr>
          <p:nvPr>
            <p:ph idx="1"/>
          </p:nvPr>
        </p:nvSpPr>
        <p:spPr>
          <a:xfrm>
            <a:off x="457200" y="1752600"/>
            <a:ext cx="8229600" cy="4724400"/>
          </a:xfrm>
        </p:spPr>
        <p:txBody>
          <a:bodyPr/>
          <a:lstStyle/>
          <a:p>
            <a:pPr lvl="2">
              <a:buFont typeface="Wingdings" pitchFamily="2" charset="2"/>
              <a:buNone/>
            </a:pPr>
            <a:endParaRPr lang="en-US" dirty="0" smtClean="0"/>
          </a:p>
        </p:txBody>
      </p:sp>
      <p:sp>
        <p:nvSpPr>
          <p:cNvPr id="26628" name="Oval 3"/>
          <p:cNvSpPr>
            <a:spLocks noChangeArrowheads="1"/>
          </p:cNvSpPr>
          <p:nvPr/>
        </p:nvSpPr>
        <p:spPr bwMode="auto">
          <a:xfrm>
            <a:off x="1676400" y="1752600"/>
            <a:ext cx="5410200" cy="1447800"/>
          </a:xfrm>
          <a:prstGeom prst="ellipse">
            <a:avLst/>
          </a:prstGeom>
          <a:solidFill>
            <a:srgbClr val="FFFF00"/>
          </a:solidFill>
          <a:ln w="9525" algn="ctr">
            <a:solidFill>
              <a:schemeClr val="tx1"/>
            </a:solidFill>
            <a:round/>
            <a:headEnd/>
            <a:tailEnd/>
          </a:ln>
        </p:spPr>
        <p:txBody>
          <a:bodyPr/>
          <a:lstStyle/>
          <a:p>
            <a:pPr eaLnBrk="0" hangingPunct="0"/>
            <a:r>
              <a:rPr lang="en-US" sz="2400" dirty="0">
                <a:latin typeface="Times New Roman" pitchFamily="18" charset="0"/>
              </a:rPr>
              <a:t>GOAL </a:t>
            </a:r>
            <a:r>
              <a:rPr lang="en-US" sz="2400" dirty="0" smtClean="0">
                <a:latin typeface="Times New Roman" pitchFamily="18" charset="0"/>
              </a:rPr>
              <a:t>(e.g. </a:t>
            </a:r>
            <a:r>
              <a:rPr lang="en-US" sz="2400" dirty="0" smtClean="0"/>
              <a:t>ending child marriage</a:t>
            </a:r>
            <a:r>
              <a:rPr lang="en-US" sz="2400" dirty="0" smtClean="0">
                <a:latin typeface="Times New Roman" pitchFamily="18" charset="0"/>
              </a:rPr>
              <a:t>)</a:t>
            </a:r>
            <a:endParaRPr lang="en-US" sz="2400" dirty="0">
              <a:latin typeface="Times New Roman" pitchFamily="18" charset="0"/>
            </a:endParaRPr>
          </a:p>
        </p:txBody>
      </p:sp>
      <p:sp>
        <p:nvSpPr>
          <p:cNvPr id="26629" name="Rectangle 4"/>
          <p:cNvSpPr>
            <a:spLocks noChangeArrowheads="1"/>
          </p:cNvSpPr>
          <p:nvPr/>
        </p:nvSpPr>
        <p:spPr bwMode="auto">
          <a:xfrm>
            <a:off x="1447800" y="3352800"/>
            <a:ext cx="5562600" cy="1219200"/>
          </a:xfrm>
          <a:prstGeom prst="rect">
            <a:avLst/>
          </a:prstGeom>
          <a:solidFill>
            <a:schemeClr val="tx1"/>
          </a:solidFill>
          <a:ln w="9525" algn="ctr">
            <a:solidFill>
              <a:schemeClr val="bg1"/>
            </a:solidFill>
            <a:round/>
            <a:headEnd/>
            <a:tailEnd/>
          </a:ln>
        </p:spPr>
        <p:txBody>
          <a:bodyPr/>
          <a:lstStyle/>
          <a:p>
            <a:pPr algn="ctr" eaLnBrk="0" hangingPunct="0"/>
            <a:endParaRPr lang="en-US" sz="2400" dirty="0">
              <a:solidFill>
                <a:schemeClr val="bg1"/>
              </a:solidFill>
              <a:latin typeface="Times New Roman" pitchFamily="18" charset="0"/>
            </a:endParaRPr>
          </a:p>
          <a:p>
            <a:pPr algn="ctr" eaLnBrk="0" hangingPunct="0"/>
            <a:r>
              <a:rPr lang="en-US" sz="2400" dirty="0">
                <a:solidFill>
                  <a:schemeClr val="bg1"/>
                </a:solidFill>
                <a:latin typeface="Times New Roman" pitchFamily="18" charset="0"/>
              </a:rPr>
              <a:t>BLACK BOX</a:t>
            </a:r>
          </a:p>
        </p:txBody>
      </p:sp>
      <p:sp>
        <p:nvSpPr>
          <p:cNvPr id="26630" name="Oval 5"/>
          <p:cNvSpPr>
            <a:spLocks noChangeArrowheads="1"/>
          </p:cNvSpPr>
          <p:nvPr/>
        </p:nvSpPr>
        <p:spPr bwMode="auto">
          <a:xfrm>
            <a:off x="1295400" y="4724400"/>
            <a:ext cx="6324600" cy="1752600"/>
          </a:xfrm>
          <a:prstGeom prst="ellipse">
            <a:avLst/>
          </a:prstGeom>
          <a:solidFill>
            <a:schemeClr val="accent1"/>
          </a:solidFill>
          <a:ln w="9525" algn="ctr">
            <a:solidFill>
              <a:schemeClr val="tx1"/>
            </a:solidFill>
            <a:round/>
            <a:headEnd/>
            <a:tailEnd/>
          </a:ln>
        </p:spPr>
        <p:txBody>
          <a:bodyPr/>
          <a:lstStyle/>
          <a:p>
            <a:pPr eaLnBrk="0" hangingPunct="0"/>
            <a:r>
              <a:rPr lang="en-US" sz="2400" dirty="0">
                <a:latin typeface="Times New Roman" pitchFamily="18" charset="0"/>
              </a:rPr>
              <a:t>Activities: </a:t>
            </a:r>
            <a:r>
              <a:rPr lang="en-US" sz="2400" dirty="0" smtClean="0">
                <a:latin typeface="Times New Roman" pitchFamily="18" charset="0"/>
              </a:rPr>
              <a:t>Community meetings to inform about the harm caused by child marriage</a:t>
            </a:r>
            <a:endParaRPr lang="en-US" sz="2400" dirty="0">
              <a:latin typeface="Times New Roman" pitchFamily="18" charset="0"/>
            </a:endParaRPr>
          </a:p>
        </p:txBody>
      </p:sp>
      <p:sp>
        <p:nvSpPr>
          <p:cNvPr id="7" name="Date Placeholder 6"/>
          <p:cNvSpPr>
            <a:spLocks noGrp="1"/>
          </p:cNvSpPr>
          <p:nvPr>
            <p:ph type="dt" sz="half" idx="10"/>
          </p:nvPr>
        </p:nvSpPr>
        <p:spPr/>
        <p:txBody>
          <a:bodyPr/>
          <a:lstStyle/>
          <a:p>
            <a:r>
              <a:rPr lang="en-US" smtClean="0"/>
              <a:t>Girls not Brides Partnership meeting,  Feb. 11-13, 2013</a:t>
            </a:r>
            <a:endParaRPr lang="en-US" dirty="0"/>
          </a:p>
        </p:txBody>
      </p:sp>
      <p:sp>
        <p:nvSpPr>
          <p:cNvPr id="8" name="Footer Placeholder 7"/>
          <p:cNvSpPr>
            <a:spLocks noGrp="1"/>
          </p:cNvSpPr>
          <p:nvPr>
            <p:ph type="ftr" sz="quarter" idx="11"/>
          </p:nvPr>
        </p:nvSpPr>
        <p:spPr/>
        <p:txBody>
          <a:bodyPr/>
          <a:lstStyle/>
          <a:p>
            <a:r>
              <a:rPr lang="en-US" smtClean="0"/>
              <a:t>© Bonnie L. Shepard</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1120</TotalTime>
  <Words>3269</Words>
  <Application>Microsoft Office PowerPoint</Application>
  <PresentationFormat>On-screen Show (4:3)</PresentationFormat>
  <Paragraphs>311</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Session D: Evaluating our collective impact   Facilitator:  Bonnie L. Shepard</vt:lpstr>
      <vt:lpstr>Objectives  and Structure</vt:lpstr>
      <vt:lpstr>Why Evaluation?</vt:lpstr>
      <vt:lpstr>Evaluation: central concepts</vt:lpstr>
      <vt:lpstr>Jargon confusion!!! </vt:lpstr>
      <vt:lpstr>Our definitions</vt:lpstr>
      <vt:lpstr>Specific Objectives</vt:lpstr>
      <vt:lpstr>Non-quantifiable Specific Objectives</vt:lpstr>
      <vt:lpstr>A Common Theory of Change Gap</vt:lpstr>
      <vt:lpstr>Planning &amp; M&amp;E depend on clear definitions of pathways to change</vt:lpstr>
      <vt:lpstr>Considering complexity: Is the pathway like this?</vt:lpstr>
      <vt:lpstr>Or like this?</vt:lpstr>
      <vt:lpstr>“Tipping Points”: Sudden Shifts to New Conditions </vt:lpstr>
      <vt:lpstr>Slide 14</vt:lpstr>
      <vt:lpstr>Designing the Outcomes Framework</vt:lpstr>
      <vt:lpstr>Network Theory of Change &amp; Results</vt:lpstr>
      <vt:lpstr>Slide 17</vt:lpstr>
      <vt:lpstr>The Systems Iceberg: the role of measures/ indicators  “Not everything that counts can be counted, and not everything that can be counted counts.”  (Einstein) </vt:lpstr>
      <vt:lpstr>Indicators: getting them right</vt:lpstr>
      <vt:lpstr>An Example from GNB Secretariat</vt:lpstr>
      <vt:lpstr>Another  Secretariat Example</vt:lpstr>
      <vt:lpstr>Examples from GNB Partners</vt:lpstr>
      <vt:lpstr>Building on Examples from GNB Partners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BLShepard</dc:creator>
  <cp:lastModifiedBy>BLShepard</cp:lastModifiedBy>
  <cp:revision>171</cp:revision>
  <dcterms:created xsi:type="dcterms:W3CDTF">2013-02-06T19:54:53Z</dcterms:created>
  <dcterms:modified xsi:type="dcterms:W3CDTF">2013-02-23T19:22:06Z</dcterms:modified>
</cp:coreProperties>
</file>